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70" r:id="rId3"/>
    <p:sldId id="257" r:id="rId4"/>
    <p:sldId id="284" r:id="rId5"/>
    <p:sldId id="259" r:id="rId6"/>
    <p:sldId id="288" r:id="rId7"/>
    <p:sldId id="285" r:id="rId8"/>
    <p:sldId id="266" r:id="rId9"/>
    <p:sldId id="262" r:id="rId10"/>
    <p:sldId id="260" r:id="rId11"/>
    <p:sldId id="264" r:id="rId12"/>
    <p:sldId id="286" r:id="rId13"/>
    <p:sldId id="271" r:id="rId14"/>
    <p:sldId id="289" r:id="rId15"/>
    <p:sldId id="278" r:id="rId16"/>
    <p:sldId id="279" r:id="rId17"/>
  </p:sldIdLst>
  <p:sldSz cx="9144000" cy="5143500" type="screen16x9"/>
  <p:notesSz cx="6858000" cy="9144000"/>
  <p:embeddedFontLst>
    <p:embeddedFont>
      <p:font typeface="Arvo" panose="020B0604020202020204" charset="0"/>
      <p:regular r:id="rId19"/>
      <p:bold r:id="rId20"/>
      <p:italic r:id="rId21"/>
      <p:boldItalic r:id="rId22"/>
    </p:embeddedFont>
    <p:embeddedFont>
      <p:font typeface="Roboto Condensed Light" panose="020B0604020202020204" charset="0"/>
      <p:regular r:id="rId23"/>
      <p:bold r:id="rId24"/>
      <p:italic r:id="rId25"/>
      <p:boldItalic r:id="rId26"/>
    </p:embeddedFont>
    <p:embeddedFont>
      <p:font typeface="Roboto Condense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04CB50-CCB4-4D2F-89FB-D6C2DA9B0B28}">
  <a:tblStyle styleId="{7F04CB50-CCB4-4D2F-89FB-D6C2DA9B0B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6683"/>
    <p:restoredTop sz="94623"/>
  </p:normalViewPr>
  <p:slideViewPr>
    <p:cSldViewPr snapToGrid="0" snapToObjects="1">
      <p:cViewPr>
        <p:scale>
          <a:sx n="78" d="100"/>
          <a:sy n="78" d="100"/>
        </p:scale>
        <p:origin x="9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60" d="100"/>
          <a:sy n="60" d="100"/>
        </p:scale>
        <p:origin x="250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Talk about how HERS raters are they type of people who are constantly learning the latest and ow they teach others about better building </a:t>
            </a:r>
            <a:r>
              <a:rPr lang="en-US" dirty="0" err="1" smtClean="0"/>
              <a:t>scieince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Many people want to feel their work makes a difference.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On this slide, you can highlight how the work of a rater helps homeowners, and the environment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Talk about jobs you’ve had, roles of HERS raters employed, etc.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5128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8088" y="4348974"/>
            <a:ext cx="5978912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According to Payscale.com, the average salary of a HERS Rater is $52k a year, which could vary based on experience, certifications, location, etc.</a:t>
            </a:r>
          </a:p>
          <a:p>
            <a:endParaRPr lang="en-US" dirty="0"/>
          </a:p>
          <a:p>
            <a:r>
              <a:rPr lang="en-US" dirty="0" smtClean="0"/>
              <a:t>As a presenter, if you want to share estimates more local to your area, feel free, but it is always helpful to cite a 3</a:t>
            </a:r>
            <a:r>
              <a:rPr lang="en-US" baseline="30000" dirty="0" smtClean="0"/>
              <a:t>rd</a:t>
            </a:r>
            <a:r>
              <a:rPr lang="en-US" dirty="0" smtClean="0"/>
              <a:t> party source when available. </a:t>
            </a:r>
          </a:p>
          <a:p>
            <a:endParaRPr lang="en-US" dirty="0"/>
          </a:p>
          <a:p>
            <a:r>
              <a:rPr lang="en-US" dirty="0" smtClean="0"/>
              <a:t>Note it may not be appropriate to share fees your earn per rating, but instead talk about a range.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To close, being a HERS raters represents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171450" indent="-171450"/>
            <a:r>
              <a:rPr lang="en-US" sz="1400" dirty="0" smtClean="0"/>
              <a:t>An exciting career opportunity</a:t>
            </a:r>
          </a:p>
          <a:p>
            <a:pPr marL="171450" indent="-171450"/>
            <a:endParaRPr lang="en-US" sz="1400" dirty="0"/>
          </a:p>
          <a:p>
            <a:pPr marL="171450" indent="-171450"/>
            <a:r>
              <a:rPr lang="en-US" sz="1400" dirty="0" smtClean="0"/>
              <a:t>Helping create more energy efficient homes</a:t>
            </a:r>
          </a:p>
          <a:p>
            <a:pPr marL="171450" indent="-171450"/>
            <a:endParaRPr lang="en-US" sz="1400" dirty="0"/>
          </a:p>
          <a:p>
            <a:pPr marL="171450" indent="-171450"/>
            <a:r>
              <a:rPr lang="en-US" sz="1400" dirty="0" smtClean="0"/>
              <a:t>Helping to reduce families’ energy costs</a:t>
            </a:r>
          </a:p>
          <a:p>
            <a:pPr marL="171450" indent="-171450"/>
            <a:endParaRPr lang="en-US" sz="1400" dirty="0"/>
          </a:p>
          <a:p>
            <a:pPr marL="171450" indent="-171450"/>
            <a:r>
              <a:rPr lang="en-US" sz="1400" dirty="0" smtClean="0"/>
              <a:t>And reduce pollution emissions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086034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Direct them to our website to learn more about HERS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52278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We all talk about saving energy and here’s a chance to talk about/introduce you to a job that has helped more than 2 million homes across the country be more energy efficient, lowering energy costs and reducing carbon dioxide emissions by 4 million tons </a:t>
            </a:r>
            <a:r>
              <a:rPr lang="en-US" dirty="0"/>
              <a:t>(equal to </a:t>
            </a:r>
            <a:r>
              <a:rPr lang="en-US" dirty="0" smtClean="0"/>
              <a:t>taking </a:t>
            </a:r>
            <a:r>
              <a:rPr lang="en-US" dirty="0"/>
              <a:t>766,000 cars off the road each </a:t>
            </a:r>
            <a:r>
              <a:rPr lang="en-US" dirty="0" smtClean="0"/>
              <a:t>year)</a:t>
            </a: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How are homes impacted by energy efficiency?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Talk about some of the effects in a house that may not be energy efficient.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Introduce HERS raters as the individuals behind improving a homes’ comfort and efficiency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They work to make sure a home doesn’t waste resources, resulting in better homes that are good for everyone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0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To understand the work of a HERS rater, let’s first talk a bit about HERS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Think of the HERS rating as an energy </a:t>
            </a:r>
            <a:r>
              <a:rPr lang="en-US" dirty="0"/>
              <a:t>efficiency version of a </a:t>
            </a:r>
            <a:r>
              <a:rPr lang="en-US" dirty="0" smtClean="0"/>
              <a:t>MPG (like for cars) </a:t>
            </a:r>
            <a:r>
              <a:rPr lang="en-US" dirty="0"/>
              <a:t>for your home </a:t>
            </a:r>
            <a:endParaRPr lang="en-US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Depending on knowledge of the audience, the speaker should keep </a:t>
            </a:r>
            <a:r>
              <a:rPr lang="en-US" dirty="0" smtClean="0"/>
              <a:t>the details at</a:t>
            </a:r>
            <a:r>
              <a:rPr lang="en-US" dirty="0" smtClean="0"/>
              <a:t> </a:t>
            </a:r>
            <a:r>
              <a:rPr lang="en-US" dirty="0" smtClean="0"/>
              <a:t>a high level, about the things that are tested to determine the score.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2139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731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If there is enough time, you could play this short video on What is HERS?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If not enough time allotted, then skip to next slide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392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405916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What kind of competencies are needed?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Talk about the subjects you have to study, things you have to learn, again at a high level.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Talk about the physicality of the work, if asked.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You want to encourage interest, but not discourage them with too much complexity 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Talk about benefits of the job—and why you chose to get into field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Talk about the a day in the life of and the flexibility of the work—you go from office to building site, interact with contractors, sales staff, potential buyers, etc…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And on a personal note, </a:t>
            </a:r>
            <a:r>
              <a:rPr lang="en-US" dirty="0" smtClean="0"/>
              <a:t>being a HERS rater makes you </a:t>
            </a:r>
            <a:r>
              <a:rPr lang="en-US" dirty="0" smtClean="0"/>
              <a:t>better able to troubleshoot issues in your own home and others’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Shape 4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Shape 45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Shape 47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Shape 48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Shape 52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Shape 5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Shape 5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Shape 5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Shape 10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Shape 10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Shape 11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Shape 11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Shape 11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yscale.com/research/US/Certification=HERS_Rater_Certification/Salar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net.us/professiona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esnet.u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resnet.u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lGa1rUdydo&amp;feature=youtu.b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51452" y="2138753"/>
            <a:ext cx="5367900" cy="1667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/>
            </a:r>
            <a:br>
              <a:rPr lang="en" dirty="0"/>
            </a:br>
            <a:r>
              <a:rPr lang="en" sz="6000" dirty="0" smtClean="0"/>
              <a:t>WHO ARE HERS RATERS?</a:t>
            </a:r>
            <a:r>
              <a:rPr lang="en" dirty="0"/>
              <a:t/>
            </a:r>
            <a:br>
              <a:rPr lang="en" dirty="0"/>
            </a:b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AF107-71A9-8E4F-AE2B-164BB7728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" y="1121738"/>
            <a:ext cx="2669668" cy="1017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F9F4A-322D-804C-8E3D-0EC254A630C2}"/>
              </a:ext>
            </a:extLst>
          </p:cNvPr>
          <p:cNvSpPr txBox="1"/>
          <p:nvPr/>
        </p:nvSpPr>
        <p:spPr>
          <a:xfrm>
            <a:off x="4612640" y="4287520"/>
            <a:ext cx="4185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chemeClr val="bg1"/>
                </a:solidFill>
              </a:rPr>
              <a:t>RESNET &amp; You: The Future of Energy Ratings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824593" y="1126671"/>
            <a:ext cx="5494563" cy="2849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dirty="0" smtClean="0"/>
              <a:t>In </a:t>
            </a:r>
            <a:r>
              <a:rPr lang="en-US" sz="2000" dirty="0"/>
              <a:t>many ways, being a HERS rater is like being a teacher; having the opportunity to teach people on all sides of the industry how to build and live better. </a:t>
            </a:r>
            <a:endParaRPr lang="en-US" sz="2000" dirty="0" smtClean="0"/>
          </a:p>
          <a:p>
            <a:pPr marL="0" lvl="0" indent="0">
              <a:buNone/>
            </a:pPr>
            <a:endParaRPr lang="en-US" sz="2000" dirty="0" smtClean="0"/>
          </a:p>
          <a:p>
            <a:pPr marL="0" lvl="0" indent="0">
              <a:buNone/>
            </a:pPr>
            <a:r>
              <a:rPr lang="en-US" sz="2000" dirty="0" smtClean="0"/>
              <a:t>At </a:t>
            </a:r>
            <a:r>
              <a:rPr lang="en-US" sz="2000" dirty="0"/>
              <a:t>the same time, being a HERS rater means being a </a:t>
            </a:r>
            <a:r>
              <a:rPr lang="en-US" sz="2000" dirty="0" smtClean="0"/>
              <a:t>lifetime </a:t>
            </a:r>
            <a:r>
              <a:rPr lang="en-US" sz="2000" dirty="0"/>
              <a:t>student; constantly learning as industry and best building practices evolve and improve</a:t>
            </a:r>
            <a:r>
              <a:rPr lang="en-US" sz="2000" dirty="0" smtClean="0"/>
              <a:t>.</a:t>
            </a:r>
            <a:endParaRPr lang="en" sz="2000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- </a:t>
            </a:r>
            <a:r>
              <a:rPr lang="en" sz="2000" dirty="0" smtClean="0"/>
              <a:t>C. Pratt, HERS Rater</a:t>
            </a:r>
            <a:endParaRPr sz="2000" dirty="0"/>
          </a:p>
        </p:txBody>
      </p:sp>
      <p:sp>
        <p:nvSpPr>
          <p:cNvPr id="230" name="Shape 230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911257" y="409189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HERS Raters make a difference</a:t>
            </a:r>
            <a:endParaRPr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1" name="Shape 267">
            <a:extLst>
              <a:ext uri="{FF2B5EF4-FFF2-40B4-BE49-F238E27FC236}">
                <a16:creationId xmlns:a16="http://schemas.microsoft.com/office/drawing/2014/main" id="{916667D0-1FCB-F442-8349-7FEDA583B4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0109" y="1464077"/>
            <a:ext cx="4184072" cy="278926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FF9300"/>
                </a:solidFill>
              </a:rPr>
              <a:t>HOMEOWNERS</a:t>
            </a:r>
          </a:p>
          <a:p>
            <a:pPr marL="285750" indent="-285750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Agents of change—working to make changes in the homebuilding industry</a:t>
            </a:r>
          </a:p>
          <a:p>
            <a:pPr marL="285750" indent="-285750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Value-add to homeowners; helping them to save </a:t>
            </a:r>
            <a:r>
              <a:rPr lang="en-US" dirty="0" smtClean="0"/>
              <a:t>money on utility costs, mortgage</a:t>
            </a:r>
          </a:p>
          <a:p>
            <a:pPr marL="285750" indent="-285750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Improving resale value of home</a:t>
            </a:r>
            <a:endParaRPr lang="en-US" dirty="0"/>
          </a:p>
          <a:p>
            <a:pPr marL="285750" indent="-285750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Preventing problems before they </a:t>
            </a:r>
            <a:r>
              <a:rPr lang="en-US" dirty="0" smtClean="0"/>
              <a:t>happen; making home more comfortable</a:t>
            </a:r>
            <a:endParaRPr lang="en-US" dirty="0"/>
          </a:p>
          <a:p>
            <a:pPr marL="285750" indent="-285750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u="sng" dirty="0">
              <a:solidFill>
                <a:srgbClr val="FF9300"/>
              </a:solidFill>
            </a:endParaRPr>
          </a:p>
        </p:txBody>
      </p:sp>
      <p:sp>
        <p:nvSpPr>
          <p:cNvPr id="22" name="Shape 269">
            <a:extLst>
              <a:ext uri="{FF2B5EF4-FFF2-40B4-BE49-F238E27FC236}">
                <a16:creationId xmlns:a16="http://schemas.microsoft.com/office/drawing/2014/main" id="{502A758F-7EEF-874D-A3F1-68FE02F4E6C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8134" y="1464077"/>
            <a:ext cx="4461164" cy="278926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FF9300"/>
                </a:solidFill>
              </a:rPr>
              <a:t>ENVIRONMENT</a:t>
            </a:r>
            <a:endParaRPr sz="2000" b="1" u="sng" dirty="0">
              <a:solidFill>
                <a:srgbClr val="FF9300"/>
              </a:solidFill>
            </a:endParaRP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Agents of change—working to make changes in the homebuilding industry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Carbon dioxide emission reductions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Climate change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Utility loads 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Reducing fossil fuels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23" name="Shape 628">
            <a:extLst>
              <a:ext uri="{FF2B5EF4-FFF2-40B4-BE49-F238E27FC236}">
                <a16:creationId xmlns:a16="http://schemas.microsoft.com/office/drawing/2014/main" id="{C12E8C52-C31F-B841-971B-ABA816E60F03}"/>
              </a:ext>
            </a:extLst>
          </p:cNvPr>
          <p:cNvGrpSpPr/>
          <p:nvPr/>
        </p:nvGrpSpPr>
        <p:grpSpPr>
          <a:xfrm>
            <a:off x="180109" y="474225"/>
            <a:ext cx="634166" cy="602900"/>
            <a:chOff x="5290150" y="1636700"/>
            <a:chExt cx="425025" cy="429875"/>
          </a:xfrm>
        </p:grpSpPr>
        <p:sp>
          <p:nvSpPr>
            <p:cNvPr id="24" name="Shape 629">
              <a:extLst>
                <a:ext uri="{FF2B5EF4-FFF2-40B4-BE49-F238E27FC236}">
                  <a16:creationId xmlns:a16="http://schemas.microsoft.com/office/drawing/2014/main" id="{ABA21BD2-F233-714B-B953-5CAC354B1FB7}"/>
                </a:ext>
              </a:extLst>
            </p:cNvPr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630">
              <a:extLst>
                <a:ext uri="{FF2B5EF4-FFF2-40B4-BE49-F238E27FC236}">
                  <a16:creationId xmlns:a16="http://schemas.microsoft.com/office/drawing/2014/main" id="{92C94E1E-0201-A64B-9143-A9CE7A2F9A22}"/>
                </a:ext>
              </a:extLst>
            </p:cNvPr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Career Path for HERS Raters</a:t>
            </a:r>
            <a:endParaRPr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8" name="Shape 193">
            <a:extLst>
              <a:ext uri="{FF2B5EF4-FFF2-40B4-BE49-F238E27FC236}">
                <a16:creationId xmlns:a16="http://schemas.microsoft.com/office/drawing/2014/main" id="{70D25184-A7CE-9A41-B7E8-5C5CD64E3D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1221413"/>
            <a:ext cx="6765073" cy="3833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Owner of rating </a:t>
            </a:r>
            <a:r>
              <a:rPr lang="en-US" dirty="0"/>
              <a:t>company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Employed </a:t>
            </a:r>
            <a:r>
              <a:rPr lang="en-US" dirty="0"/>
              <a:t>by </a:t>
            </a:r>
            <a:endParaRPr lang="en-US" dirty="0" smtClean="0"/>
          </a:p>
          <a:p>
            <a:pPr lvl="1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omebuilder</a:t>
            </a:r>
            <a:endParaRPr lang="en-US" dirty="0"/>
          </a:p>
          <a:p>
            <a:pPr lvl="1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Design/architect</a:t>
            </a:r>
            <a:endParaRPr lang="en-US" dirty="0"/>
          </a:p>
          <a:p>
            <a:pPr lvl="1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Engineering</a:t>
            </a:r>
          </a:p>
          <a:p>
            <a:pPr lvl="1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Utility provider</a:t>
            </a:r>
            <a:endParaRPr lang="en-US" dirty="0"/>
          </a:p>
          <a:p>
            <a:pPr lvl="1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Product manufacturer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Work as a code official </a:t>
            </a:r>
            <a:endParaRPr lang="en-US" dirty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Multiple potential lines of business/income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Flexibility—can </a:t>
            </a:r>
            <a:r>
              <a:rPr lang="en-US" dirty="0"/>
              <a:t>work anywhere</a:t>
            </a: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3" name="Shape 565">
            <a:extLst>
              <a:ext uri="{FF2B5EF4-FFF2-40B4-BE49-F238E27FC236}">
                <a16:creationId xmlns:a16="http://schemas.microsoft.com/office/drawing/2014/main" id="{C9256BF9-C9FE-6B4C-8CA4-B13371786378}"/>
              </a:ext>
            </a:extLst>
          </p:cNvPr>
          <p:cNvGrpSpPr/>
          <p:nvPr/>
        </p:nvGrpSpPr>
        <p:grpSpPr>
          <a:xfrm>
            <a:off x="258791" y="392576"/>
            <a:ext cx="555483" cy="766199"/>
            <a:chOff x="4630125" y="278900"/>
            <a:chExt cx="400675" cy="456675"/>
          </a:xfrm>
        </p:grpSpPr>
        <p:sp>
          <p:nvSpPr>
            <p:cNvPr id="14" name="Shape 566">
              <a:extLst>
                <a:ext uri="{FF2B5EF4-FFF2-40B4-BE49-F238E27FC236}">
                  <a16:creationId xmlns:a16="http://schemas.microsoft.com/office/drawing/2014/main" id="{2A8128B2-6060-8C4A-9B10-3609E062A5EE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567">
              <a:extLst>
                <a:ext uri="{FF2B5EF4-FFF2-40B4-BE49-F238E27FC236}">
                  <a16:creationId xmlns:a16="http://schemas.microsoft.com/office/drawing/2014/main" id="{7383DE14-5078-3B44-9C65-C0E1C81757F7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568">
              <a:extLst>
                <a:ext uri="{FF2B5EF4-FFF2-40B4-BE49-F238E27FC236}">
                  <a16:creationId xmlns:a16="http://schemas.microsoft.com/office/drawing/2014/main" id="{14E30C60-53BC-7549-B12D-BD218F5F47C0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569">
              <a:extLst>
                <a:ext uri="{FF2B5EF4-FFF2-40B4-BE49-F238E27FC236}">
                  <a16:creationId xmlns:a16="http://schemas.microsoft.com/office/drawing/2014/main" id="{B6EC06C1-D365-EB4E-A725-845D0894D4A6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580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Shape 389"/>
          <p:cNvGrpSpPr/>
          <p:nvPr/>
        </p:nvGrpSpPr>
        <p:grpSpPr>
          <a:xfrm>
            <a:off x="2053393" y="2059371"/>
            <a:ext cx="5043757" cy="907708"/>
            <a:chOff x="-1535283" y="1287960"/>
            <a:chExt cx="11486579" cy="2067200"/>
          </a:xfrm>
        </p:grpSpPr>
        <p:sp>
          <p:nvSpPr>
            <p:cNvPr id="390" name="Shape 390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Shape 395"/>
          <p:cNvGrpSpPr/>
          <p:nvPr/>
        </p:nvGrpSpPr>
        <p:grpSpPr>
          <a:xfrm>
            <a:off x="2053393" y="3507171"/>
            <a:ext cx="5043757" cy="907708"/>
            <a:chOff x="-1535283" y="1287960"/>
            <a:chExt cx="11486579" cy="2067200"/>
          </a:xfrm>
        </p:grpSpPr>
        <p:sp>
          <p:nvSpPr>
            <p:cNvPr id="396" name="Shape 39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01" name="Shape 401"/>
          <p:cNvGrpSpPr/>
          <p:nvPr/>
        </p:nvGrpSpPr>
        <p:grpSpPr>
          <a:xfrm>
            <a:off x="2053393" y="611571"/>
            <a:ext cx="5043757" cy="907708"/>
            <a:chOff x="-1535283" y="1287960"/>
            <a:chExt cx="11486579" cy="2067200"/>
          </a:xfrm>
        </p:grpSpPr>
        <p:sp>
          <p:nvSpPr>
            <p:cNvPr id="402" name="Shape 402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7" name="Shape 407"/>
          <p:cNvSpPr txBox="1">
            <a:spLocks noGrp="1"/>
          </p:cNvSpPr>
          <p:nvPr>
            <p:ph type="ctrTitle" idx="4294967295"/>
          </p:nvPr>
        </p:nvSpPr>
        <p:spPr>
          <a:xfrm>
            <a:off x="2613475" y="800400"/>
            <a:ext cx="39171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$52,000*</a:t>
            </a:r>
            <a:endParaRPr sz="3000" dirty="0"/>
          </a:p>
        </p:txBody>
      </p:sp>
      <p:sp>
        <p:nvSpPr>
          <p:cNvPr id="408" name="Shape 408"/>
          <p:cNvSpPr txBox="1">
            <a:spLocks noGrp="1"/>
          </p:cNvSpPr>
          <p:nvPr>
            <p:ph type="subTitle" idx="4294967295"/>
          </p:nvPr>
        </p:nvSpPr>
        <p:spPr>
          <a:xfrm>
            <a:off x="2613475" y="1335108"/>
            <a:ext cx="39171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 dirty="0" smtClean="0">
                <a:solidFill>
                  <a:srgbClr val="3F5378"/>
                </a:solidFill>
              </a:rPr>
              <a:t>Estimated Annual Salary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ctrTitle" idx="4294967295"/>
          </p:nvPr>
        </p:nvSpPr>
        <p:spPr>
          <a:xfrm>
            <a:off x="2613475" y="3693600"/>
            <a:ext cx="39171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1 in 4 Homes HERS Rated</a:t>
            </a:r>
            <a:endParaRPr sz="2800" dirty="0"/>
          </a:p>
        </p:txBody>
      </p:sp>
      <p:sp>
        <p:nvSpPr>
          <p:cNvPr id="410" name="Shape 410"/>
          <p:cNvSpPr txBox="1">
            <a:spLocks noGrp="1"/>
          </p:cNvSpPr>
          <p:nvPr>
            <p:ph type="subTitle" idx="4294967295"/>
          </p:nvPr>
        </p:nvSpPr>
        <p:spPr>
          <a:xfrm>
            <a:off x="2613475" y="4243600"/>
            <a:ext cx="39171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 dirty="0" smtClean="0">
                <a:solidFill>
                  <a:srgbClr val="3F5378"/>
                </a:solidFill>
              </a:rPr>
              <a:t>Growing demand!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ctrTitle" idx="4294967295"/>
          </p:nvPr>
        </p:nvSpPr>
        <p:spPr>
          <a:xfrm>
            <a:off x="2613475" y="2242059"/>
            <a:ext cx="39171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1,900 </a:t>
            </a:r>
            <a:r>
              <a:rPr lang="en" sz="3000" dirty="0"/>
              <a:t>HERS Raters</a:t>
            </a:r>
            <a:endParaRPr sz="3000" dirty="0"/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4294967295"/>
          </p:nvPr>
        </p:nvSpPr>
        <p:spPr>
          <a:xfrm>
            <a:off x="2613475" y="2776651"/>
            <a:ext cx="39171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 dirty="0">
                <a:solidFill>
                  <a:srgbClr val="3F5378"/>
                </a:solidFill>
              </a:rPr>
              <a:t>Current RESNET certified Raters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33815" y="4730140"/>
            <a:ext cx="4720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</a:t>
            </a:r>
            <a:r>
              <a:rPr lang="en-US" sz="900" u="sng" dirty="0">
                <a:solidFill>
                  <a:schemeClr val="tx1"/>
                </a:solidFill>
                <a:hlinkClick r:id="rId3"/>
              </a:rPr>
              <a:t>https://www.payscale.com/research/US/Certification=HERS_Rater_Certification/Salary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endParaRPr lang="en-US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28" y="18996"/>
            <a:ext cx="4912973" cy="50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3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/>
        </p:nvSpPr>
        <p:spPr>
          <a:xfrm>
            <a:off x="3860350" y="860949"/>
            <a:ext cx="4269672" cy="3323988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C7D3E6"/>
          </a:solidFill>
          <a:ln w="9525" cap="flat" cmpd="sng">
            <a:solidFill>
              <a:srgbClr val="92A8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4039025" y="1037471"/>
            <a:ext cx="3912300" cy="2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Place your screenshot here</a:t>
            </a:r>
            <a:endParaRPr sz="1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body" idx="4294967295"/>
          </p:nvPr>
        </p:nvSpPr>
        <p:spPr>
          <a:xfrm>
            <a:off x="554182" y="936521"/>
            <a:ext cx="3293671" cy="27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9800"/>
                </a:solidFill>
              </a:rPr>
              <a:t>FOR MORE INFO</a:t>
            </a:r>
            <a:endParaRPr sz="3200" b="1" dirty="0">
              <a:solidFill>
                <a:srgbClr val="FF9800"/>
              </a:solidFill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 dirty="0"/>
              <a:t>Visit our </a:t>
            </a:r>
            <a:r>
              <a:rPr lang="en" sz="2800" dirty="0">
                <a:hlinkClick r:id="rId3"/>
              </a:rPr>
              <a:t>RESNET Professional Site </a:t>
            </a:r>
            <a:r>
              <a:rPr lang="en" sz="2800" dirty="0"/>
              <a:t>for more information.</a:t>
            </a: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19F87-6BC0-8A43-BCAD-020540F2CA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03" r="-1" b="18369"/>
          <a:stretch/>
        </p:blipFill>
        <p:spPr>
          <a:xfrm>
            <a:off x="4026550" y="1037471"/>
            <a:ext cx="3918273" cy="23856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9800"/>
                </a:solidFill>
              </a:rPr>
              <a:t>THANKS!</a:t>
            </a:r>
            <a:endParaRPr sz="6000">
              <a:solidFill>
                <a:srgbClr val="FF9800"/>
              </a:solidFill>
            </a:endParaRPr>
          </a:p>
        </p:txBody>
      </p:sp>
      <p:sp>
        <p:nvSpPr>
          <p:cNvPr id="504" name="Shape 504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Questions:</a:t>
            </a:r>
            <a:endParaRPr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hlinkClick r:id="rId3"/>
              </a:rPr>
              <a:t>info@resnet.us</a:t>
            </a:r>
            <a:endParaRPr lang="en" sz="20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hlinkClick r:id="rId4"/>
              </a:rPr>
              <a:t>www.resnet.us</a:t>
            </a:r>
            <a:r>
              <a:rPr lang="en" sz="2000" dirty="0" smtClean="0"/>
              <a:t> </a:t>
            </a:r>
            <a:endParaRPr sz="2000" dirty="0"/>
          </a:p>
        </p:txBody>
      </p:sp>
      <p:grpSp>
        <p:nvGrpSpPr>
          <p:cNvPr id="505" name="Shape 505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Shape 5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Shape 376"/>
          <p:cNvGrpSpPr/>
          <p:nvPr/>
        </p:nvGrpSpPr>
        <p:grpSpPr>
          <a:xfrm>
            <a:off x="552885" y="1385750"/>
            <a:ext cx="8044527" cy="2067200"/>
            <a:chOff x="185742" y="1287960"/>
            <a:chExt cx="8044527" cy="2067200"/>
          </a:xfrm>
        </p:grpSpPr>
        <p:sp>
          <p:nvSpPr>
            <p:cNvPr id="377" name="Shape 377"/>
            <p:cNvSpPr/>
            <p:nvPr/>
          </p:nvSpPr>
          <p:spPr>
            <a:xfrm>
              <a:off x="6978450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 rot="10800000" flipH="1">
              <a:off x="1423250" y="1697050"/>
              <a:ext cx="55665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 rot="10800000" flipH="1">
              <a:off x="698647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2" name="Shape 382"/>
          <p:cNvSpPr txBox="1">
            <a:spLocks noGrp="1"/>
          </p:cNvSpPr>
          <p:nvPr>
            <p:ph type="ctrTitle" idx="4294967295"/>
          </p:nvPr>
        </p:nvSpPr>
        <p:spPr>
          <a:xfrm>
            <a:off x="558475" y="1808800"/>
            <a:ext cx="8039100" cy="12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3F5378"/>
                </a:solidFill>
              </a:rPr>
              <a:t>2,000,000+</a:t>
            </a:r>
            <a:endParaRPr sz="7200" dirty="0">
              <a:solidFill>
                <a:srgbClr val="3F5378"/>
              </a:solidFill>
            </a:endParaRPr>
          </a:p>
        </p:txBody>
      </p:sp>
      <p:sp>
        <p:nvSpPr>
          <p:cNvPr id="383" name="Shape 383"/>
          <p:cNvSpPr txBox="1">
            <a:spLocks noGrp="1"/>
          </p:cNvSpPr>
          <p:nvPr>
            <p:ph type="subTitle" idx="4294967295"/>
          </p:nvPr>
        </p:nvSpPr>
        <p:spPr>
          <a:xfrm>
            <a:off x="1790393" y="3245800"/>
            <a:ext cx="5563220" cy="1127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b="1" dirty="0">
                <a:solidFill>
                  <a:srgbClr val="FF9800"/>
                </a:solidFill>
              </a:rPr>
              <a:t>Over two million homes </a:t>
            </a:r>
            <a:r>
              <a:rPr lang="en" dirty="0">
                <a:solidFill>
                  <a:srgbClr val="FF9800"/>
                </a:solidFill>
              </a:rPr>
              <a:t>have been HERS rated in the United States, and that number is continuing to grow.</a:t>
            </a:r>
            <a:endParaRPr dirty="0">
              <a:solidFill>
                <a:srgbClr val="FF9800"/>
              </a:solidFill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63063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How is </a:t>
            </a:r>
            <a:r>
              <a:rPr lang="en-US" dirty="0" smtClean="0"/>
              <a:t>A </a:t>
            </a:r>
            <a:r>
              <a:rPr lang="en-US" dirty="0"/>
              <a:t>Home Impacted by Energy Efficiency and Air Quality?</a:t>
            </a:r>
            <a:endParaRPr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37825" y="1627584"/>
            <a:ext cx="5934850" cy="2471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Are some rooms too hot or too cold?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Is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house hot upstairs in the summer?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Do doors slam when AC comes on?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Is it dusty/constantly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wiping dust?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6" name="Shape 570">
            <a:extLst>
              <a:ext uri="{FF2B5EF4-FFF2-40B4-BE49-F238E27FC236}">
                <a16:creationId xmlns:a16="http://schemas.microsoft.com/office/drawing/2014/main" id="{8C6D0B5F-9C5B-B247-908B-A35C5CFF7D0E}"/>
              </a:ext>
            </a:extLst>
          </p:cNvPr>
          <p:cNvSpPr/>
          <p:nvPr/>
        </p:nvSpPr>
        <p:spPr>
          <a:xfrm>
            <a:off x="137825" y="502976"/>
            <a:ext cx="512415" cy="441903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solidFill>
            <a:srgbClr val="FF9300"/>
          </a:solidFill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83795" y="363062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Who Are HERS Raters?</a:t>
            </a:r>
            <a:endParaRPr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37825" y="1627584"/>
            <a:ext cx="6072675" cy="32417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Did you know that </a:t>
            </a:r>
            <a:r>
              <a:rPr lang="en-US" dirty="0" smtClean="0"/>
              <a:t>the new </a:t>
            </a:r>
            <a:r>
              <a:rPr lang="en-US" dirty="0"/>
              <a:t>homes </a:t>
            </a:r>
            <a:r>
              <a:rPr lang="en-US" dirty="0" smtClean="0"/>
              <a:t>HERS </a:t>
            </a:r>
            <a:r>
              <a:rPr lang="en-US" dirty="0"/>
              <a:t>Raters work on don’t have those problems? 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The work of HERS raters helps improve the comfort</a:t>
            </a:r>
            <a:r>
              <a:rPr lang="en-US" dirty="0"/>
              <a:t>, health</a:t>
            </a:r>
            <a:r>
              <a:rPr lang="en-US" dirty="0" smtClean="0"/>
              <a:t>, and </a:t>
            </a:r>
            <a:r>
              <a:rPr lang="en-US" dirty="0" smtClean="0"/>
              <a:t>efficiency of homes = </a:t>
            </a:r>
            <a:r>
              <a:rPr lang="en-US" dirty="0"/>
              <a:t>lower cost &amp; better for the environment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Helps to conserve </a:t>
            </a:r>
            <a:r>
              <a:rPr lang="en-US" dirty="0"/>
              <a:t>resources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Building high-performance homes that are good for your family, your bank account, and the environment.</a:t>
            </a: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7" name="Shape 678">
            <a:extLst>
              <a:ext uri="{FF2B5EF4-FFF2-40B4-BE49-F238E27FC236}">
                <a16:creationId xmlns:a16="http://schemas.microsoft.com/office/drawing/2014/main" id="{D9484C1B-467B-D44F-A69C-E8BB66536994}"/>
              </a:ext>
            </a:extLst>
          </p:cNvPr>
          <p:cNvSpPr/>
          <p:nvPr/>
        </p:nvSpPr>
        <p:spPr>
          <a:xfrm>
            <a:off x="137825" y="464114"/>
            <a:ext cx="517495" cy="564097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41EA1-B3C2-7446-9C8A-E41BA5A371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9" r="46961"/>
          <a:stretch/>
        </p:blipFill>
        <p:spPr>
          <a:xfrm>
            <a:off x="6715181" y="1627584"/>
            <a:ext cx="2390219" cy="27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6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What do HERS Raters do?</a:t>
            </a:r>
            <a:endParaRPr dirty="0"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US" dirty="0"/>
              <a:t>A day on the job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90833-33E7-1A44-9473-91329BBDA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9668" cy="1017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body" idx="4294967295"/>
          </p:nvPr>
        </p:nvSpPr>
        <p:spPr>
          <a:xfrm>
            <a:off x="137878" y="936521"/>
            <a:ext cx="2583012" cy="28846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3200" b="1" dirty="0" smtClean="0">
                <a:solidFill>
                  <a:srgbClr val="FF9300"/>
                </a:solidFill>
              </a:rPr>
              <a:t>Home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3200" b="1" dirty="0" smtClean="0">
                <a:solidFill>
                  <a:srgbClr val="FF9300"/>
                </a:solidFill>
              </a:rPr>
              <a:t>Energy Rating System (HERS)</a:t>
            </a:r>
            <a:endParaRPr sz="3200" b="1" dirty="0">
              <a:solidFill>
                <a:srgbClr val="FF9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59" t="804" r="5243" b="-645"/>
          <a:stretch/>
        </p:blipFill>
        <p:spPr>
          <a:xfrm>
            <a:off x="2720890" y="27328"/>
            <a:ext cx="4177990" cy="50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2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Examples</a:t>
            </a:r>
            <a:endParaRPr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298611" y="587256"/>
            <a:ext cx="309022" cy="376837"/>
            <a:chOff x="596350" y="929175"/>
            <a:chExt cx="407950" cy="497475"/>
          </a:xfrm>
        </p:grpSpPr>
        <p:sp>
          <p:nvSpPr>
            <p:cNvPr id="289" name="Shape 28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Shape 193">
            <a:extLst>
              <a:ext uri="{FF2B5EF4-FFF2-40B4-BE49-F238E27FC236}">
                <a16:creationId xmlns:a16="http://schemas.microsoft.com/office/drawing/2014/main" id="{70D25184-A7CE-9A41-B7E8-5C5CD64E3D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348353"/>
            <a:ext cx="9105400" cy="3417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Short </a:t>
            </a:r>
            <a:r>
              <a:rPr lang="en-US" dirty="0"/>
              <a:t>video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www.youtube.com/watch?v=klGa1rUdydo&amp;feature=youtu.be</a:t>
            </a:r>
            <a:r>
              <a:rPr lang="en-US" dirty="0" smtClean="0"/>
              <a:t> </a:t>
            </a:r>
            <a:endParaRPr lang="en-US" dirty="0"/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744" y="1361803"/>
            <a:ext cx="4572000" cy="268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3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2000" contras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 idx="4294967295"/>
          </p:nvPr>
        </p:nvSpPr>
        <p:spPr>
          <a:xfrm>
            <a:off x="2118750" y="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/>
              <a:t>Competencies/Knowledge</a:t>
            </a:r>
            <a:endParaRPr sz="3200" dirty="0"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Shape 314">
            <a:extLst>
              <a:ext uri="{FF2B5EF4-FFF2-40B4-BE49-F238E27FC236}">
                <a16:creationId xmlns:a16="http://schemas.microsoft.com/office/drawing/2014/main" id="{6339291D-7FBA-E64E-AFFE-9E051842F360}"/>
              </a:ext>
            </a:extLst>
          </p:cNvPr>
          <p:cNvSpPr txBox="1">
            <a:spLocks/>
          </p:cNvSpPr>
          <p:nvPr/>
        </p:nvSpPr>
        <p:spPr>
          <a:xfrm>
            <a:off x="684624" y="1405066"/>
            <a:ext cx="7634850" cy="217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Building </a:t>
            </a:r>
            <a:r>
              <a:rPr lang="en-US" sz="2800" dirty="0"/>
              <a:t>science—how buildings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Drafting/plan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Spatial 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Math, science, </a:t>
            </a:r>
            <a:r>
              <a:rPr lang="en-US" sz="2800" dirty="0" smtClean="0"/>
              <a:t>physics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ctrTitle" idx="4294967295"/>
          </p:nvPr>
        </p:nvSpPr>
        <p:spPr>
          <a:xfrm>
            <a:off x="222979" y="2825046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F9800"/>
                </a:solidFill>
              </a:rPr>
              <a:t>BENEFITS</a:t>
            </a:r>
            <a:endParaRPr sz="7200" dirty="0">
              <a:solidFill>
                <a:srgbClr val="FF9800"/>
              </a:solidFill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ubTitle" idx="4294967295"/>
          </p:nvPr>
        </p:nvSpPr>
        <p:spPr>
          <a:xfrm>
            <a:off x="4037293" y="208922"/>
            <a:ext cx="2491047" cy="5314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 dirty="0"/>
              <a:t>Set your own schedule</a:t>
            </a:r>
            <a:endParaRPr sz="1800" dirty="0"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A90AF-0B93-544E-990D-4ACD1EAC4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34" t="3854" r="22999" b="720"/>
          <a:stretch/>
        </p:blipFill>
        <p:spPr>
          <a:xfrm>
            <a:off x="6238780" y="121510"/>
            <a:ext cx="2758440" cy="26888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chemeClr val="bg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237386-F9D9-F14D-8201-3118CB155901}"/>
              </a:ext>
            </a:extLst>
          </p:cNvPr>
          <p:cNvCxnSpPr>
            <a:cxnSpLocks/>
          </p:cNvCxnSpPr>
          <p:nvPr/>
        </p:nvCxnSpPr>
        <p:spPr>
          <a:xfrm flipH="1">
            <a:off x="3879272" y="624840"/>
            <a:ext cx="2491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8995E1-8539-6449-9070-19006589C63F}"/>
              </a:ext>
            </a:extLst>
          </p:cNvPr>
          <p:cNvCxnSpPr>
            <a:cxnSpLocks/>
          </p:cNvCxnSpPr>
          <p:nvPr/>
        </p:nvCxnSpPr>
        <p:spPr>
          <a:xfrm flipH="1">
            <a:off x="2685088" y="1316412"/>
            <a:ext cx="3395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44610F-98B7-A44B-8E29-8FBB0CEE236C}"/>
              </a:ext>
            </a:extLst>
          </p:cNvPr>
          <p:cNvCxnSpPr/>
          <p:nvPr/>
        </p:nvCxnSpPr>
        <p:spPr>
          <a:xfrm flipH="1">
            <a:off x="3434620" y="1972708"/>
            <a:ext cx="2804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hape 249">
            <a:extLst>
              <a:ext uri="{FF2B5EF4-FFF2-40B4-BE49-F238E27FC236}">
                <a16:creationId xmlns:a16="http://schemas.microsoft.com/office/drawing/2014/main" id="{CC66F295-0687-CB4D-B044-E1BEAC7C9AE0}"/>
              </a:ext>
            </a:extLst>
          </p:cNvPr>
          <p:cNvSpPr txBox="1">
            <a:spLocks/>
          </p:cNvSpPr>
          <p:nvPr/>
        </p:nvSpPr>
        <p:spPr>
          <a:xfrm>
            <a:off x="222979" y="3941022"/>
            <a:ext cx="5857780" cy="85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Font typeface="Roboto Condensed Light"/>
              <a:buNone/>
            </a:pPr>
            <a:r>
              <a:rPr lang="en-US" dirty="0"/>
              <a:t>What are the personal benefits of becoming a HERS Rater?</a:t>
            </a:r>
          </a:p>
        </p:txBody>
      </p:sp>
      <p:sp>
        <p:nvSpPr>
          <p:cNvPr id="29" name="Shape 249">
            <a:extLst>
              <a:ext uri="{FF2B5EF4-FFF2-40B4-BE49-F238E27FC236}">
                <a16:creationId xmlns:a16="http://schemas.microsoft.com/office/drawing/2014/main" id="{DBC3408D-C2AA-E647-B562-E9F92B102F05}"/>
              </a:ext>
            </a:extLst>
          </p:cNvPr>
          <p:cNvSpPr txBox="1">
            <a:spLocks/>
          </p:cNvSpPr>
          <p:nvPr/>
        </p:nvSpPr>
        <p:spPr>
          <a:xfrm>
            <a:off x="2685089" y="811070"/>
            <a:ext cx="3395671" cy="50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Font typeface="Roboto Condensed Light"/>
              <a:buNone/>
            </a:pPr>
            <a:r>
              <a:rPr lang="en-US" sz="1800" dirty="0"/>
              <a:t>Make a difference for homeowners</a:t>
            </a:r>
          </a:p>
        </p:txBody>
      </p:sp>
      <p:sp>
        <p:nvSpPr>
          <p:cNvPr id="30" name="Shape 249">
            <a:extLst>
              <a:ext uri="{FF2B5EF4-FFF2-40B4-BE49-F238E27FC236}">
                <a16:creationId xmlns:a16="http://schemas.microsoft.com/office/drawing/2014/main" id="{0DD481E0-C461-3C4B-AB2B-AC4BCE5C4BE9}"/>
              </a:ext>
            </a:extLst>
          </p:cNvPr>
          <p:cNvSpPr txBox="1">
            <a:spLocks/>
          </p:cNvSpPr>
          <p:nvPr/>
        </p:nvSpPr>
        <p:spPr>
          <a:xfrm>
            <a:off x="2510725" y="1497669"/>
            <a:ext cx="3661475" cy="37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sz="1800" dirty="0" smtClean="0"/>
              <a:t>Mix of work in office and out in the “field”-- Not </a:t>
            </a:r>
            <a:r>
              <a:rPr lang="en-US" sz="1800" dirty="0"/>
              <a:t>behind a desk all day</a:t>
            </a:r>
          </a:p>
        </p:txBody>
      </p:sp>
      <p:sp>
        <p:nvSpPr>
          <p:cNvPr id="31" name="Shape 249">
            <a:extLst>
              <a:ext uri="{FF2B5EF4-FFF2-40B4-BE49-F238E27FC236}">
                <a16:creationId xmlns:a16="http://schemas.microsoft.com/office/drawing/2014/main" id="{A75B63B1-19BC-D940-9DE5-EA6BD2C21A9A}"/>
              </a:ext>
            </a:extLst>
          </p:cNvPr>
          <p:cNvSpPr txBox="1">
            <a:spLocks/>
          </p:cNvSpPr>
          <p:nvPr/>
        </p:nvSpPr>
        <p:spPr>
          <a:xfrm>
            <a:off x="3963048" y="2204529"/>
            <a:ext cx="2804160" cy="53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Font typeface="Roboto Condensed Light"/>
              <a:buNone/>
            </a:pPr>
            <a:r>
              <a:rPr lang="en-US" sz="1800" dirty="0" smtClean="0"/>
              <a:t>        Flexibility</a:t>
            </a:r>
            <a:endParaRPr lang="en-US" sz="18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07A03B-9BD4-064D-8997-C1CB7CB61033}"/>
              </a:ext>
            </a:extLst>
          </p:cNvPr>
          <p:cNvCxnSpPr>
            <a:cxnSpLocks/>
          </p:cNvCxnSpPr>
          <p:nvPr/>
        </p:nvCxnSpPr>
        <p:spPr>
          <a:xfrm flipH="1">
            <a:off x="4419600" y="2669598"/>
            <a:ext cx="2306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979</Words>
  <Application>Microsoft Office PowerPoint</Application>
  <PresentationFormat>On-screen Show (16:9)</PresentationFormat>
  <Paragraphs>142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Arvo</vt:lpstr>
      <vt:lpstr>Roboto Condensed Light</vt:lpstr>
      <vt:lpstr>Roboto Condensed</vt:lpstr>
      <vt:lpstr>Arial</vt:lpstr>
      <vt:lpstr>Salerio template</vt:lpstr>
      <vt:lpstr> WHO ARE HERS RATERS? </vt:lpstr>
      <vt:lpstr>2,000,000+</vt:lpstr>
      <vt:lpstr>How is A Home Impacted by Energy Efficiency and Air Quality?</vt:lpstr>
      <vt:lpstr>Who Are HERS Raters?</vt:lpstr>
      <vt:lpstr>What do HERS Raters do?</vt:lpstr>
      <vt:lpstr>PowerPoint Presentation</vt:lpstr>
      <vt:lpstr>Examples</vt:lpstr>
      <vt:lpstr>Competencies/Knowledge</vt:lpstr>
      <vt:lpstr>BENEFITS</vt:lpstr>
      <vt:lpstr>PowerPoint Presentation</vt:lpstr>
      <vt:lpstr>How HERS Raters make a difference</vt:lpstr>
      <vt:lpstr>Career Path for HERS Raters</vt:lpstr>
      <vt:lpstr>$52,000*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HERS RATERS</dc:title>
  <dc:creator>Valerie</dc:creator>
  <cp:lastModifiedBy>Valerie</cp:lastModifiedBy>
  <cp:revision>39</cp:revision>
  <dcterms:modified xsi:type="dcterms:W3CDTF">2018-08-20T14:36:32Z</dcterms:modified>
</cp:coreProperties>
</file>