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</p:sldMasterIdLst>
  <p:notesMasterIdLst>
    <p:notesMasterId r:id="rId48"/>
  </p:notesMasterIdLst>
  <p:sldIdLst>
    <p:sldId id="3166" r:id="rId4"/>
    <p:sldId id="2935" r:id="rId5"/>
    <p:sldId id="5683" r:id="rId6"/>
    <p:sldId id="2930" r:id="rId7"/>
    <p:sldId id="3167" r:id="rId8"/>
    <p:sldId id="5681" r:id="rId9"/>
    <p:sldId id="5679" r:id="rId10"/>
    <p:sldId id="5586" r:id="rId11"/>
    <p:sldId id="5663" r:id="rId12"/>
    <p:sldId id="5672" r:id="rId13"/>
    <p:sldId id="3168" r:id="rId14"/>
    <p:sldId id="3172" r:id="rId15"/>
    <p:sldId id="5677" r:id="rId16"/>
    <p:sldId id="5535" r:id="rId17"/>
    <p:sldId id="5536" r:id="rId18"/>
    <p:sldId id="3173" r:id="rId19"/>
    <p:sldId id="3171" r:id="rId20"/>
    <p:sldId id="5492" r:id="rId21"/>
    <p:sldId id="5682" r:id="rId22"/>
    <p:sldId id="5551" r:id="rId23"/>
    <p:sldId id="5667" r:id="rId24"/>
    <p:sldId id="298" r:id="rId25"/>
    <p:sldId id="291" r:id="rId26"/>
    <p:sldId id="292" r:id="rId27"/>
    <p:sldId id="293" r:id="rId28"/>
    <p:sldId id="5673" r:id="rId29"/>
    <p:sldId id="5674" r:id="rId30"/>
    <p:sldId id="5676" r:id="rId31"/>
    <p:sldId id="5431" r:id="rId32"/>
    <p:sldId id="5684" r:id="rId33"/>
    <p:sldId id="259" r:id="rId34"/>
    <p:sldId id="260" r:id="rId35"/>
    <p:sldId id="261" r:id="rId36"/>
    <p:sldId id="262" r:id="rId37"/>
    <p:sldId id="263" r:id="rId38"/>
    <p:sldId id="264" r:id="rId39"/>
    <p:sldId id="301" r:id="rId40"/>
    <p:sldId id="299" r:id="rId41"/>
    <p:sldId id="300" r:id="rId42"/>
    <p:sldId id="5685" r:id="rId43"/>
    <p:sldId id="269" r:id="rId44"/>
    <p:sldId id="494" r:id="rId45"/>
    <p:sldId id="3023" r:id="rId46"/>
    <p:sldId id="3065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D159FABA-69ED-45DB-A04F-BE6CE13F9687}">
          <p14:sldIdLst>
            <p14:sldId id="3166"/>
            <p14:sldId id="2935"/>
            <p14:sldId id="5683"/>
            <p14:sldId id="2930"/>
            <p14:sldId id="3167"/>
            <p14:sldId id="5681"/>
            <p14:sldId id="5679"/>
            <p14:sldId id="5586"/>
            <p14:sldId id="5663"/>
            <p14:sldId id="5672"/>
            <p14:sldId id="3168"/>
            <p14:sldId id="3172"/>
            <p14:sldId id="5677"/>
            <p14:sldId id="5535"/>
            <p14:sldId id="5536"/>
            <p14:sldId id="3173"/>
            <p14:sldId id="3171"/>
            <p14:sldId id="5492"/>
            <p14:sldId id="5682"/>
            <p14:sldId id="5551"/>
            <p14:sldId id="5667"/>
            <p14:sldId id="298"/>
            <p14:sldId id="291"/>
            <p14:sldId id="292"/>
            <p14:sldId id="293"/>
            <p14:sldId id="5673"/>
            <p14:sldId id="5674"/>
            <p14:sldId id="5676"/>
            <p14:sldId id="5431"/>
            <p14:sldId id="5684"/>
            <p14:sldId id="259"/>
            <p14:sldId id="260"/>
            <p14:sldId id="261"/>
            <p14:sldId id="262"/>
            <p14:sldId id="263"/>
            <p14:sldId id="264"/>
            <p14:sldId id="301"/>
            <p14:sldId id="299"/>
            <p14:sldId id="300"/>
            <p14:sldId id="5685"/>
            <p14:sldId id="269"/>
            <p14:sldId id="494"/>
            <p14:sldId id="3023"/>
            <p14:sldId id="30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665"/>
    <a:srgbClr val="F8F3F0"/>
    <a:srgbClr val="5EB3E4"/>
    <a:srgbClr val="9B8B71"/>
    <a:srgbClr val="F8F3EF"/>
    <a:srgbClr val="FAF2F0"/>
    <a:srgbClr val="DEE0E0"/>
    <a:srgbClr val="E3E3E3"/>
    <a:srgbClr val="989C9F"/>
    <a:srgbClr val="7B70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40" autoAdjust="0"/>
    <p:restoredTop sz="17647" autoAdjust="0"/>
  </p:normalViewPr>
  <p:slideViewPr>
    <p:cSldViewPr snapToGrid="0" showGuides="1">
      <p:cViewPr>
        <p:scale>
          <a:sx n="124" d="100"/>
          <a:sy n="124" d="100"/>
        </p:scale>
        <p:origin x="976" y="168"/>
      </p:cViewPr>
      <p:guideLst/>
    </p:cSldViewPr>
  </p:slideViewPr>
  <p:outlineViewPr>
    <p:cViewPr>
      <p:scale>
        <a:sx n="33" d="100"/>
        <a:sy n="33" d="100"/>
      </p:scale>
      <p:origin x="0" y="-637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60" d="100"/>
        <a:sy n="60" d="100"/>
      </p:scale>
      <p:origin x="0" y="-69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4D2F6-80B2-4D34-BEC7-D25D489A6901}" type="datetimeFigureOut">
              <a:rPr lang="en-US" smtClean="0"/>
              <a:t>1/27/25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B0698-9A42-47E6-9AC7-E089B946C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14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12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74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86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2545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11" name="Google Shape;211;p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8781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965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18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1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35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41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30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31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96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B0698-9A42-47E6-9AC7-E089B946C1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13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20DE313-517D-A3BE-A978-946C08F9BC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3DB728B6-5291-8212-6871-53BDC6DD7C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903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7FF72DA-FCF7-C01F-5E3E-C169E3A5E3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1"/>
            <a:ext cx="6858000" cy="6857999"/>
          </a:xfrm>
          <a:custGeom>
            <a:avLst/>
            <a:gdLst>
              <a:gd name="connsiteX0" fmla="*/ 2699298 w 6858000"/>
              <a:gd name="connsiteY0" fmla="*/ 3552092 h 6857999"/>
              <a:gd name="connsiteX1" fmla="*/ 5398597 w 6858000"/>
              <a:gd name="connsiteY1" fmla="*/ 6857999 h 6857999"/>
              <a:gd name="connsiteX2" fmla="*/ 0 w 6858000"/>
              <a:gd name="connsiteY2" fmla="*/ 6857999 h 6857999"/>
              <a:gd name="connsiteX3" fmla="*/ 2 w 6858000"/>
              <a:gd name="connsiteY3" fmla="*/ 297389 h 6857999"/>
              <a:gd name="connsiteX4" fmla="*/ 2609883 w 6858000"/>
              <a:gd name="connsiteY4" fmla="*/ 3446080 h 6857999"/>
              <a:gd name="connsiteX5" fmla="*/ 2 w 6858000"/>
              <a:gd name="connsiteY5" fmla="*/ 6594771 h 6857999"/>
              <a:gd name="connsiteX6" fmla="*/ 0 w 6858000"/>
              <a:gd name="connsiteY6" fmla="*/ 0 h 6857999"/>
              <a:gd name="connsiteX7" fmla="*/ 6858000 w 6858000"/>
              <a:gd name="connsiteY7" fmla="*/ 0 h 6857999"/>
              <a:gd name="connsiteX8" fmla="*/ 3429000 w 6858000"/>
              <a:gd name="connsiteY8" fmla="*/ 419959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8000" h="6857999">
                <a:moveTo>
                  <a:pt x="2699298" y="3552092"/>
                </a:moveTo>
                <a:lnTo>
                  <a:pt x="5398597" y="6857999"/>
                </a:lnTo>
                <a:lnTo>
                  <a:pt x="0" y="6857999"/>
                </a:lnTo>
                <a:close/>
                <a:moveTo>
                  <a:pt x="2" y="297389"/>
                </a:moveTo>
                <a:lnTo>
                  <a:pt x="2609883" y="3446080"/>
                </a:lnTo>
                <a:lnTo>
                  <a:pt x="2" y="6594771"/>
                </a:lnTo>
                <a:close/>
                <a:moveTo>
                  <a:pt x="0" y="0"/>
                </a:moveTo>
                <a:lnTo>
                  <a:pt x="6858000" y="0"/>
                </a:lnTo>
                <a:lnTo>
                  <a:pt x="3429000" y="419959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8BC47-0D57-2EFF-0C06-4B1144FCF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200FC179-E57A-9ABF-4D77-32DA9240F7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82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4C13C53-DF72-698D-D665-68F5AE6DCF2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6" y="1574943"/>
            <a:ext cx="9448794" cy="3561782"/>
          </a:xfrm>
          <a:custGeom>
            <a:avLst/>
            <a:gdLst>
              <a:gd name="connsiteX0" fmla="*/ 5962493 w 9448794"/>
              <a:gd name="connsiteY0" fmla="*/ 2414882 h 3561782"/>
              <a:gd name="connsiteX1" fmla="*/ 8256294 w 9448794"/>
              <a:gd name="connsiteY1" fmla="*/ 2414882 h 3561782"/>
              <a:gd name="connsiteX2" fmla="*/ 7109393 w 9448794"/>
              <a:gd name="connsiteY2" fmla="*/ 3561782 h 3561782"/>
              <a:gd name="connsiteX3" fmla="*/ 3577496 w 9448794"/>
              <a:gd name="connsiteY3" fmla="*/ 2414882 h 3561782"/>
              <a:gd name="connsiteX4" fmla="*/ 5871297 w 9448794"/>
              <a:gd name="connsiteY4" fmla="*/ 2414882 h 3561782"/>
              <a:gd name="connsiteX5" fmla="*/ 4724397 w 9448794"/>
              <a:gd name="connsiteY5" fmla="*/ 3561782 h 3561782"/>
              <a:gd name="connsiteX6" fmla="*/ 1192500 w 9448794"/>
              <a:gd name="connsiteY6" fmla="*/ 2414882 h 3561782"/>
              <a:gd name="connsiteX7" fmla="*/ 3486300 w 9448794"/>
              <a:gd name="connsiteY7" fmla="*/ 2414882 h 3561782"/>
              <a:gd name="connsiteX8" fmla="*/ 2339401 w 9448794"/>
              <a:gd name="connsiteY8" fmla="*/ 3561782 h 3561782"/>
              <a:gd name="connsiteX9" fmla="*/ 7109393 w 9448794"/>
              <a:gd name="connsiteY9" fmla="*/ 1221320 h 3561782"/>
              <a:gd name="connsiteX10" fmla="*/ 8256294 w 9448794"/>
              <a:gd name="connsiteY10" fmla="*/ 2368220 h 3561782"/>
              <a:gd name="connsiteX11" fmla="*/ 5962493 w 9448794"/>
              <a:gd name="connsiteY11" fmla="*/ 2368220 h 3561782"/>
              <a:gd name="connsiteX12" fmla="*/ 4724397 w 9448794"/>
              <a:gd name="connsiteY12" fmla="*/ 1221320 h 3561782"/>
              <a:gd name="connsiteX13" fmla="*/ 5871297 w 9448794"/>
              <a:gd name="connsiteY13" fmla="*/ 2368220 h 3561782"/>
              <a:gd name="connsiteX14" fmla="*/ 3577496 w 9448794"/>
              <a:gd name="connsiteY14" fmla="*/ 2368220 h 3561782"/>
              <a:gd name="connsiteX15" fmla="*/ 2339401 w 9448794"/>
              <a:gd name="connsiteY15" fmla="*/ 1221320 h 3561782"/>
              <a:gd name="connsiteX16" fmla="*/ 3486300 w 9448794"/>
              <a:gd name="connsiteY16" fmla="*/ 2368220 h 3561782"/>
              <a:gd name="connsiteX17" fmla="*/ 1192500 w 9448794"/>
              <a:gd name="connsiteY17" fmla="*/ 2368220 h 3561782"/>
              <a:gd name="connsiteX18" fmla="*/ 7154993 w 9448794"/>
              <a:gd name="connsiteY18" fmla="*/ 1193562 h 3561782"/>
              <a:gd name="connsiteX19" fmla="*/ 9448794 w 9448794"/>
              <a:gd name="connsiteY19" fmla="*/ 1193562 h 3561782"/>
              <a:gd name="connsiteX20" fmla="*/ 8301894 w 9448794"/>
              <a:gd name="connsiteY20" fmla="*/ 2340462 h 3561782"/>
              <a:gd name="connsiteX21" fmla="*/ 4769995 w 9448794"/>
              <a:gd name="connsiteY21" fmla="*/ 1193562 h 3561782"/>
              <a:gd name="connsiteX22" fmla="*/ 7063795 w 9448794"/>
              <a:gd name="connsiteY22" fmla="*/ 1193562 h 3561782"/>
              <a:gd name="connsiteX23" fmla="*/ 5916895 w 9448794"/>
              <a:gd name="connsiteY23" fmla="*/ 2340462 h 3561782"/>
              <a:gd name="connsiteX24" fmla="*/ 2384999 w 9448794"/>
              <a:gd name="connsiteY24" fmla="*/ 1193562 h 3561782"/>
              <a:gd name="connsiteX25" fmla="*/ 4678799 w 9448794"/>
              <a:gd name="connsiteY25" fmla="*/ 1193562 h 3561782"/>
              <a:gd name="connsiteX26" fmla="*/ 3531898 w 9448794"/>
              <a:gd name="connsiteY26" fmla="*/ 2340462 h 3561782"/>
              <a:gd name="connsiteX27" fmla="*/ 1 w 9448794"/>
              <a:gd name="connsiteY27" fmla="*/ 1193562 h 3561782"/>
              <a:gd name="connsiteX28" fmla="*/ 2293804 w 9448794"/>
              <a:gd name="connsiteY28" fmla="*/ 1193562 h 3561782"/>
              <a:gd name="connsiteX29" fmla="*/ 1146902 w 9448794"/>
              <a:gd name="connsiteY29" fmla="*/ 2340462 h 3561782"/>
              <a:gd name="connsiteX30" fmla="*/ 8301892 w 9448794"/>
              <a:gd name="connsiteY30" fmla="*/ 0 h 3561782"/>
              <a:gd name="connsiteX31" fmla="*/ 9448793 w 9448794"/>
              <a:gd name="connsiteY31" fmla="*/ 1146900 h 3561782"/>
              <a:gd name="connsiteX32" fmla="*/ 7154992 w 9448794"/>
              <a:gd name="connsiteY32" fmla="*/ 1146900 h 3561782"/>
              <a:gd name="connsiteX33" fmla="*/ 5916895 w 9448794"/>
              <a:gd name="connsiteY33" fmla="*/ 0 h 3561782"/>
              <a:gd name="connsiteX34" fmla="*/ 7063795 w 9448794"/>
              <a:gd name="connsiteY34" fmla="*/ 1146900 h 3561782"/>
              <a:gd name="connsiteX35" fmla="*/ 4769995 w 9448794"/>
              <a:gd name="connsiteY35" fmla="*/ 1146900 h 3561782"/>
              <a:gd name="connsiteX36" fmla="*/ 3531898 w 9448794"/>
              <a:gd name="connsiteY36" fmla="*/ 0 h 3561782"/>
              <a:gd name="connsiteX37" fmla="*/ 4678799 w 9448794"/>
              <a:gd name="connsiteY37" fmla="*/ 1146900 h 3561782"/>
              <a:gd name="connsiteX38" fmla="*/ 2384999 w 9448794"/>
              <a:gd name="connsiteY38" fmla="*/ 1146900 h 3561782"/>
              <a:gd name="connsiteX39" fmla="*/ 1146901 w 9448794"/>
              <a:gd name="connsiteY39" fmla="*/ 0 h 3561782"/>
              <a:gd name="connsiteX40" fmla="*/ 2293801 w 9448794"/>
              <a:gd name="connsiteY40" fmla="*/ 1146900 h 3561782"/>
              <a:gd name="connsiteX41" fmla="*/ 0 w 9448794"/>
              <a:gd name="connsiteY41" fmla="*/ 1146900 h 356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448794" h="3561782">
                <a:moveTo>
                  <a:pt x="5962493" y="2414882"/>
                </a:moveTo>
                <a:lnTo>
                  <a:pt x="8256294" y="2414882"/>
                </a:lnTo>
                <a:lnTo>
                  <a:pt x="7109393" y="3561782"/>
                </a:lnTo>
                <a:close/>
                <a:moveTo>
                  <a:pt x="3577496" y="2414882"/>
                </a:moveTo>
                <a:lnTo>
                  <a:pt x="5871297" y="2414882"/>
                </a:lnTo>
                <a:lnTo>
                  <a:pt x="4724397" y="3561782"/>
                </a:lnTo>
                <a:close/>
                <a:moveTo>
                  <a:pt x="1192500" y="2414882"/>
                </a:moveTo>
                <a:lnTo>
                  <a:pt x="3486300" y="2414882"/>
                </a:lnTo>
                <a:lnTo>
                  <a:pt x="2339401" y="3561782"/>
                </a:lnTo>
                <a:close/>
                <a:moveTo>
                  <a:pt x="7109393" y="1221320"/>
                </a:moveTo>
                <a:lnTo>
                  <a:pt x="8256294" y="2368220"/>
                </a:lnTo>
                <a:lnTo>
                  <a:pt x="5962493" y="2368220"/>
                </a:lnTo>
                <a:close/>
                <a:moveTo>
                  <a:pt x="4724397" y="1221320"/>
                </a:moveTo>
                <a:lnTo>
                  <a:pt x="5871297" y="2368220"/>
                </a:lnTo>
                <a:lnTo>
                  <a:pt x="3577496" y="2368220"/>
                </a:lnTo>
                <a:close/>
                <a:moveTo>
                  <a:pt x="2339401" y="1221320"/>
                </a:moveTo>
                <a:lnTo>
                  <a:pt x="3486300" y="2368220"/>
                </a:lnTo>
                <a:lnTo>
                  <a:pt x="1192500" y="2368220"/>
                </a:lnTo>
                <a:close/>
                <a:moveTo>
                  <a:pt x="7154993" y="1193562"/>
                </a:moveTo>
                <a:lnTo>
                  <a:pt x="9448794" y="1193562"/>
                </a:lnTo>
                <a:lnTo>
                  <a:pt x="8301894" y="2340462"/>
                </a:lnTo>
                <a:close/>
                <a:moveTo>
                  <a:pt x="4769995" y="1193562"/>
                </a:moveTo>
                <a:lnTo>
                  <a:pt x="7063795" y="1193562"/>
                </a:lnTo>
                <a:lnTo>
                  <a:pt x="5916895" y="2340462"/>
                </a:lnTo>
                <a:close/>
                <a:moveTo>
                  <a:pt x="2384999" y="1193562"/>
                </a:moveTo>
                <a:lnTo>
                  <a:pt x="4678799" y="1193562"/>
                </a:lnTo>
                <a:lnTo>
                  <a:pt x="3531898" y="2340462"/>
                </a:lnTo>
                <a:close/>
                <a:moveTo>
                  <a:pt x="1" y="1193562"/>
                </a:moveTo>
                <a:lnTo>
                  <a:pt x="2293804" y="1193562"/>
                </a:lnTo>
                <a:lnTo>
                  <a:pt x="1146902" y="2340462"/>
                </a:lnTo>
                <a:close/>
                <a:moveTo>
                  <a:pt x="8301892" y="0"/>
                </a:moveTo>
                <a:lnTo>
                  <a:pt x="9448793" y="1146900"/>
                </a:lnTo>
                <a:lnTo>
                  <a:pt x="7154992" y="1146900"/>
                </a:lnTo>
                <a:close/>
                <a:moveTo>
                  <a:pt x="5916895" y="0"/>
                </a:moveTo>
                <a:lnTo>
                  <a:pt x="7063795" y="1146900"/>
                </a:lnTo>
                <a:lnTo>
                  <a:pt x="4769995" y="1146900"/>
                </a:lnTo>
                <a:close/>
                <a:moveTo>
                  <a:pt x="3531898" y="0"/>
                </a:moveTo>
                <a:lnTo>
                  <a:pt x="4678799" y="1146900"/>
                </a:lnTo>
                <a:lnTo>
                  <a:pt x="2384999" y="1146900"/>
                </a:lnTo>
                <a:close/>
                <a:moveTo>
                  <a:pt x="1146901" y="0"/>
                </a:moveTo>
                <a:lnTo>
                  <a:pt x="2293801" y="1146900"/>
                </a:lnTo>
                <a:lnTo>
                  <a:pt x="0" y="11469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17986D7-BFD7-6172-DFEE-A2E7826BF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BA22E55-C73C-EB85-2177-ECF7481B8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11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741D1D7-0C0F-5018-EB3E-6626F04BF9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64551" y="-123602"/>
            <a:ext cx="6858781" cy="7301017"/>
          </a:xfrm>
          <a:custGeom>
            <a:avLst/>
            <a:gdLst>
              <a:gd name="connsiteX0" fmla="*/ 6157543 w 6858781"/>
              <a:gd name="connsiteY0" fmla="*/ 4036615 h 7301017"/>
              <a:gd name="connsiteX1" fmla="*/ 6653394 w 6858781"/>
              <a:gd name="connsiteY1" fmla="*/ 4242003 h 7301017"/>
              <a:gd name="connsiteX2" fmla="*/ 6653393 w 6858781"/>
              <a:gd name="connsiteY2" fmla="*/ 4242004 h 7301017"/>
              <a:gd name="connsiteX3" fmla="*/ 6653393 w 6858781"/>
              <a:gd name="connsiteY3" fmla="*/ 5233706 h 7301017"/>
              <a:gd name="connsiteX4" fmla="*/ 4791469 w 6858781"/>
              <a:gd name="connsiteY4" fmla="*/ 7095629 h 7301017"/>
              <a:gd name="connsiteX5" fmla="*/ 3909772 w 6858781"/>
              <a:gd name="connsiteY5" fmla="*/ 7185486 h 7301017"/>
              <a:gd name="connsiteX6" fmla="*/ 3799768 w 6858781"/>
              <a:gd name="connsiteY6" fmla="*/ 7095630 h 7301017"/>
              <a:gd name="connsiteX7" fmla="*/ 3709910 w 6858781"/>
              <a:gd name="connsiteY7" fmla="*/ 6985625 h 7301017"/>
              <a:gd name="connsiteX8" fmla="*/ 3799768 w 6858781"/>
              <a:gd name="connsiteY8" fmla="*/ 6103928 h 7301017"/>
              <a:gd name="connsiteX9" fmla="*/ 5661692 w 6858781"/>
              <a:gd name="connsiteY9" fmla="*/ 4242003 h 7301017"/>
              <a:gd name="connsiteX10" fmla="*/ 6157543 w 6858781"/>
              <a:gd name="connsiteY10" fmla="*/ 4036615 h 7301017"/>
              <a:gd name="connsiteX11" fmla="*/ 6099805 w 6858781"/>
              <a:gd name="connsiteY11" fmla="*/ 1983470 h 7301017"/>
              <a:gd name="connsiteX12" fmla="*/ 6595656 w 6858781"/>
              <a:gd name="connsiteY12" fmla="*/ 2188858 h 7301017"/>
              <a:gd name="connsiteX13" fmla="*/ 6595655 w 6858781"/>
              <a:gd name="connsiteY13" fmla="*/ 2188859 h 7301017"/>
              <a:gd name="connsiteX14" fmla="*/ 6595655 w 6858781"/>
              <a:gd name="connsiteY14" fmla="*/ 3180561 h 7301017"/>
              <a:gd name="connsiteX15" fmla="*/ 3290462 w 6858781"/>
              <a:gd name="connsiteY15" fmla="*/ 6485752 h 7301017"/>
              <a:gd name="connsiteX16" fmla="*/ 2408766 w 6858781"/>
              <a:gd name="connsiteY16" fmla="*/ 6575610 h 7301017"/>
              <a:gd name="connsiteX17" fmla="*/ 2298761 w 6858781"/>
              <a:gd name="connsiteY17" fmla="*/ 6485753 h 7301017"/>
              <a:gd name="connsiteX18" fmla="*/ 2208904 w 6858781"/>
              <a:gd name="connsiteY18" fmla="*/ 6375748 h 7301017"/>
              <a:gd name="connsiteX19" fmla="*/ 2298762 w 6858781"/>
              <a:gd name="connsiteY19" fmla="*/ 5494051 h 7301017"/>
              <a:gd name="connsiteX20" fmla="*/ 5603954 w 6858781"/>
              <a:gd name="connsiteY20" fmla="*/ 2188858 h 7301017"/>
              <a:gd name="connsiteX21" fmla="*/ 6099805 w 6858781"/>
              <a:gd name="connsiteY21" fmla="*/ 1983470 h 7301017"/>
              <a:gd name="connsiteX22" fmla="*/ 5616669 w 6858781"/>
              <a:gd name="connsiteY22" fmla="*/ 351725 h 7301017"/>
              <a:gd name="connsiteX23" fmla="*/ 6112519 w 6858781"/>
              <a:gd name="connsiteY23" fmla="*/ 557113 h 7301017"/>
              <a:gd name="connsiteX24" fmla="*/ 6112519 w 6858781"/>
              <a:gd name="connsiteY24" fmla="*/ 557114 h 7301017"/>
              <a:gd name="connsiteX25" fmla="*/ 6112519 w 6858781"/>
              <a:gd name="connsiteY25" fmla="*/ 1548815 h 7301017"/>
              <a:gd name="connsiteX26" fmla="*/ 1398831 w 6858781"/>
              <a:gd name="connsiteY26" fmla="*/ 6262502 h 7301017"/>
              <a:gd name="connsiteX27" fmla="*/ 407131 w 6858781"/>
              <a:gd name="connsiteY27" fmla="*/ 6262502 h 7301017"/>
              <a:gd name="connsiteX28" fmla="*/ 407131 w 6858781"/>
              <a:gd name="connsiteY28" fmla="*/ 5270801 h 7301017"/>
              <a:gd name="connsiteX29" fmla="*/ 5120818 w 6858781"/>
              <a:gd name="connsiteY29" fmla="*/ 557113 h 7301017"/>
              <a:gd name="connsiteX30" fmla="*/ 5616669 w 6858781"/>
              <a:gd name="connsiteY30" fmla="*/ 351725 h 7301017"/>
              <a:gd name="connsiteX31" fmla="*/ 3699899 w 6858781"/>
              <a:gd name="connsiteY31" fmla="*/ 160656 h 7301017"/>
              <a:gd name="connsiteX32" fmla="*/ 4195749 w 6858781"/>
              <a:gd name="connsiteY32" fmla="*/ 366044 h 7301017"/>
              <a:gd name="connsiteX33" fmla="*/ 4195749 w 6858781"/>
              <a:gd name="connsiteY33" fmla="*/ 366045 h 7301017"/>
              <a:gd name="connsiteX34" fmla="*/ 4195749 w 6858781"/>
              <a:gd name="connsiteY34" fmla="*/ 1357747 h 7301017"/>
              <a:gd name="connsiteX35" fmla="*/ 1642048 w 6858781"/>
              <a:gd name="connsiteY35" fmla="*/ 3911446 h 7301017"/>
              <a:gd name="connsiteX36" fmla="*/ 650347 w 6858781"/>
              <a:gd name="connsiteY36" fmla="*/ 3911446 h 7301017"/>
              <a:gd name="connsiteX37" fmla="*/ 650347 w 6858781"/>
              <a:gd name="connsiteY37" fmla="*/ 3911447 h 7301017"/>
              <a:gd name="connsiteX38" fmla="*/ 650347 w 6858781"/>
              <a:gd name="connsiteY38" fmla="*/ 2919745 h 7301017"/>
              <a:gd name="connsiteX39" fmla="*/ 3204048 w 6858781"/>
              <a:gd name="connsiteY39" fmla="*/ 366044 h 7301017"/>
              <a:gd name="connsiteX40" fmla="*/ 3699899 w 6858781"/>
              <a:gd name="connsiteY40" fmla="*/ 160656 h 7301017"/>
              <a:gd name="connsiteX41" fmla="*/ 1754903 w 6858781"/>
              <a:gd name="connsiteY41" fmla="*/ 0 h 7301017"/>
              <a:gd name="connsiteX42" fmla="*/ 2250754 w 6858781"/>
              <a:gd name="connsiteY42" fmla="*/ 205388 h 7301017"/>
              <a:gd name="connsiteX43" fmla="*/ 2250753 w 6858781"/>
              <a:gd name="connsiteY43" fmla="*/ 205389 h 7301017"/>
              <a:gd name="connsiteX44" fmla="*/ 2250753 w 6858781"/>
              <a:gd name="connsiteY44" fmla="*/ 1197091 h 7301017"/>
              <a:gd name="connsiteX45" fmla="*/ 1197089 w 6858781"/>
              <a:gd name="connsiteY45" fmla="*/ 2250754 h 7301017"/>
              <a:gd name="connsiteX46" fmla="*/ 315392 w 6858781"/>
              <a:gd name="connsiteY46" fmla="*/ 2340611 h 7301017"/>
              <a:gd name="connsiteX47" fmla="*/ 205388 w 6858781"/>
              <a:gd name="connsiteY47" fmla="*/ 2250755 h 7301017"/>
              <a:gd name="connsiteX48" fmla="*/ 115531 w 6858781"/>
              <a:gd name="connsiteY48" fmla="*/ 2140750 h 7301017"/>
              <a:gd name="connsiteX49" fmla="*/ 205388 w 6858781"/>
              <a:gd name="connsiteY49" fmla="*/ 1259053 h 7301017"/>
              <a:gd name="connsiteX50" fmla="*/ 1259052 w 6858781"/>
              <a:gd name="connsiteY50" fmla="*/ 205388 h 7301017"/>
              <a:gd name="connsiteX51" fmla="*/ 1754903 w 6858781"/>
              <a:gd name="connsiteY51" fmla="*/ 0 h 730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781" h="7301017">
                <a:moveTo>
                  <a:pt x="6157543" y="4036615"/>
                </a:moveTo>
                <a:cubicBezTo>
                  <a:pt x="6337006" y="4036615"/>
                  <a:pt x="6516469" y="4105078"/>
                  <a:pt x="6653394" y="4242003"/>
                </a:cubicBezTo>
                <a:lnTo>
                  <a:pt x="6653393" y="4242004"/>
                </a:lnTo>
                <a:cubicBezTo>
                  <a:pt x="6927244" y="4515855"/>
                  <a:pt x="6927244" y="4959855"/>
                  <a:pt x="6653393" y="5233706"/>
                </a:cubicBezTo>
                <a:lnTo>
                  <a:pt x="4791469" y="7095629"/>
                </a:lnTo>
                <a:cubicBezTo>
                  <a:pt x="4551849" y="7335249"/>
                  <a:pt x="4181959" y="7365201"/>
                  <a:pt x="3909772" y="7185486"/>
                </a:cubicBezTo>
                <a:lnTo>
                  <a:pt x="3799768" y="7095630"/>
                </a:lnTo>
                <a:lnTo>
                  <a:pt x="3709910" y="6985625"/>
                </a:lnTo>
                <a:cubicBezTo>
                  <a:pt x="3530195" y="6713438"/>
                  <a:pt x="3560147" y="6343548"/>
                  <a:pt x="3799768" y="6103928"/>
                </a:cubicBezTo>
                <a:lnTo>
                  <a:pt x="5661692" y="4242003"/>
                </a:lnTo>
                <a:cubicBezTo>
                  <a:pt x="5798617" y="4105078"/>
                  <a:pt x="5978080" y="4036615"/>
                  <a:pt x="6157543" y="4036615"/>
                </a:cubicBezTo>
                <a:close/>
                <a:moveTo>
                  <a:pt x="6099805" y="1983470"/>
                </a:moveTo>
                <a:cubicBezTo>
                  <a:pt x="6279268" y="1983470"/>
                  <a:pt x="6458731" y="2051933"/>
                  <a:pt x="6595656" y="2188858"/>
                </a:cubicBezTo>
                <a:lnTo>
                  <a:pt x="6595655" y="2188859"/>
                </a:lnTo>
                <a:cubicBezTo>
                  <a:pt x="6869507" y="2462710"/>
                  <a:pt x="6869507" y="2906709"/>
                  <a:pt x="6595655" y="3180561"/>
                </a:cubicBezTo>
                <a:lnTo>
                  <a:pt x="3290462" y="6485752"/>
                </a:lnTo>
                <a:cubicBezTo>
                  <a:pt x="3050842" y="6725373"/>
                  <a:pt x="2680953" y="6755325"/>
                  <a:pt x="2408766" y="6575610"/>
                </a:cubicBezTo>
                <a:lnTo>
                  <a:pt x="2298761" y="6485753"/>
                </a:lnTo>
                <a:lnTo>
                  <a:pt x="2208904" y="6375748"/>
                </a:lnTo>
                <a:cubicBezTo>
                  <a:pt x="2029189" y="6103561"/>
                  <a:pt x="2059141" y="5733672"/>
                  <a:pt x="2298762" y="5494051"/>
                </a:cubicBezTo>
                <a:lnTo>
                  <a:pt x="5603954" y="2188858"/>
                </a:lnTo>
                <a:cubicBezTo>
                  <a:pt x="5740880" y="2051933"/>
                  <a:pt x="5920343" y="1983470"/>
                  <a:pt x="6099805" y="1983470"/>
                </a:cubicBezTo>
                <a:close/>
                <a:moveTo>
                  <a:pt x="5616669" y="351725"/>
                </a:moveTo>
                <a:cubicBezTo>
                  <a:pt x="5796131" y="351725"/>
                  <a:pt x="5975593" y="420188"/>
                  <a:pt x="6112519" y="557113"/>
                </a:cubicBezTo>
                <a:lnTo>
                  <a:pt x="6112519" y="557114"/>
                </a:lnTo>
                <a:cubicBezTo>
                  <a:pt x="6386370" y="830965"/>
                  <a:pt x="6386370" y="1274964"/>
                  <a:pt x="6112519" y="1548815"/>
                </a:cubicBezTo>
                <a:lnTo>
                  <a:pt x="1398831" y="6262502"/>
                </a:lnTo>
                <a:cubicBezTo>
                  <a:pt x="1124980" y="6536353"/>
                  <a:pt x="680981" y="6536353"/>
                  <a:pt x="407131" y="6262502"/>
                </a:cubicBezTo>
                <a:cubicBezTo>
                  <a:pt x="133279" y="5988651"/>
                  <a:pt x="133279" y="5544652"/>
                  <a:pt x="407131" y="5270801"/>
                </a:cubicBezTo>
                <a:lnTo>
                  <a:pt x="5120818" y="557113"/>
                </a:lnTo>
                <a:cubicBezTo>
                  <a:pt x="5257743" y="420188"/>
                  <a:pt x="5437206" y="351725"/>
                  <a:pt x="5616669" y="351725"/>
                </a:cubicBezTo>
                <a:close/>
                <a:moveTo>
                  <a:pt x="3699899" y="160656"/>
                </a:moveTo>
                <a:cubicBezTo>
                  <a:pt x="3879361" y="160656"/>
                  <a:pt x="4058823" y="229119"/>
                  <a:pt x="4195749" y="366044"/>
                </a:cubicBezTo>
                <a:lnTo>
                  <a:pt x="4195749" y="366045"/>
                </a:lnTo>
                <a:cubicBezTo>
                  <a:pt x="4469600" y="639896"/>
                  <a:pt x="4469600" y="1083896"/>
                  <a:pt x="4195749" y="1357747"/>
                </a:cubicBezTo>
                <a:lnTo>
                  <a:pt x="1642048" y="3911446"/>
                </a:lnTo>
                <a:cubicBezTo>
                  <a:pt x="1368197" y="4185297"/>
                  <a:pt x="924199" y="4185297"/>
                  <a:pt x="650347" y="3911446"/>
                </a:cubicBezTo>
                <a:lnTo>
                  <a:pt x="650347" y="3911447"/>
                </a:lnTo>
                <a:cubicBezTo>
                  <a:pt x="376496" y="3637596"/>
                  <a:pt x="376496" y="3193596"/>
                  <a:pt x="650347" y="2919745"/>
                </a:cubicBezTo>
                <a:lnTo>
                  <a:pt x="3204048" y="366044"/>
                </a:lnTo>
                <a:cubicBezTo>
                  <a:pt x="3340973" y="229119"/>
                  <a:pt x="3520436" y="160656"/>
                  <a:pt x="3699899" y="160656"/>
                </a:cubicBezTo>
                <a:close/>
                <a:moveTo>
                  <a:pt x="1754903" y="0"/>
                </a:moveTo>
                <a:cubicBezTo>
                  <a:pt x="1934366" y="0"/>
                  <a:pt x="2113828" y="68463"/>
                  <a:pt x="2250754" y="205388"/>
                </a:cubicBezTo>
                <a:lnTo>
                  <a:pt x="2250753" y="205389"/>
                </a:lnTo>
                <a:cubicBezTo>
                  <a:pt x="2524605" y="479240"/>
                  <a:pt x="2524605" y="923240"/>
                  <a:pt x="2250753" y="1197091"/>
                </a:cubicBezTo>
                <a:lnTo>
                  <a:pt x="1197089" y="2250754"/>
                </a:lnTo>
                <a:cubicBezTo>
                  <a:pt x="957469" y="2490374"/>
                  <a:pt x="587579" y="2520327"/>
                  <a:pt x="315392" y="2340611"/>
                </a:cubicBezTo>
                <a:lnTo>
                  <a:pt x="205388" y="2250755"/>
                </a:lnTo>
                <a:lnTo>
                  <a:pt x="115531" y="2140750"/>
                </a:lnTo>
                <a:cubicBezTo>
                  <a:pt x="-64184" y="1868563"/>
                  <a:pt x="-34231" y="1498673"/>
                  <a:pt x="205388" y="1259053"/>
                </a:cubicBezTo>
                <a:lnTo>
                  <a:pt x="1259052" y="205388"/>
                </a:lnTo>
                <a:cubicBezTo>
                  <a:pt x="1395978" y="68463"/>
                  <a:pt x="1575441" y="0"/>
                  <a:pt x="175490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433CF86-DB13-4E6F-04A1-0FC57CA045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6D77DDE-D9EB-77CB-30C4-C82A0536E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62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7D029A1-0010-3603-1565-90B995B256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62601" y="868519"/>
            <a:ext cx="6248401" cy="5120967"/>
          </a:xfrm>
          <a:custGeom>
            <a:avLst/>
            <a:gdLst>
              <a:gd name="connsiteX0" fmla="*/ 4387040 w 6248401"/>
              <a:gd name="connsiteY0" fmla="*/ 3669719 h 5120967"/>
              <a:gd name="connsiteX1" fmla="*/ 4957420 w 6248401"/>
              <a:gd name="connsiteY1" fmla="*/ 3669719 h 5120967"/>
              <a:gd name="connsiteX2" fmla="*/ 5243059 w 6248401"/>
              <a:gd name="connsiteY2" fmla="*/ 4163628 h 5120967"/>
              <a:gd name="connsiteX3" fmla="*/ 4957420 w 6248401"/>
              <a:gd name="connsiteY3" fmla="*/ 4657088 h 5120967"/>
              <a:gd name="connsiteX4" fmla="*/ 4387040 w 6248401"/>
              <a:gd name="connsiteY4" fmla="*/ 4657088 h 5120967"/>
              <a:gd name="connsiteX5" fmla="*/ 4102300 w 6248401"/>
              <a:gd name="connsiteY5" fmla="*/ 4163628 h 5120967"/>
              <a:gd name="connsiteX6" fmla="*/ 995175 w 6248401"/>
              <a:gd name="connsiteY6" fmla="*/ 3665082 h 5120967"/>
              <a:gd name="connsiteX7" fmla="*/ 1836205 w 6248401"/>
              <a:gd name="connsiteY7" fmla="*/ 3665082 h 5120967"/>
              <a:gd name="connsiteX8" fmla="*/ 2257383 w 6248401"/>
              <a:gd name="connsiteY8" fmla="*/ 4393356 h 5120967"/>
              <a:gd name="connsiteX9" fmla="*/ 1836205 w 6248401"/>
              <a:gd name="connsiteY9" fmla="*/ 5120967 h 5120967"/>
              <a:gd name="connsiteX10" fmla="*/ 995175 w 6248401"/>
              <a:gd name="connsiteY10" fmla="*/ 5120967 h 5120967"/>
              <a:gd name="connsiteX11" fmla="*/ 575323 w 6248401"/>
              <a:gd name="connsiteY11" fmla="*/ 4393355 h 5120967"/>
              <a:gd name="connsiteX12" fmla="*/ 2491726 w 6248401"/>
              <a:gd name="connsiteY12" fmla="*/ 2580143 h 5120967"/>
              <a:gd name="connsiteX13" fmla="*/ 3734711 w 6248401"/>
              <a:gd name="connsiteY13" fmla="*/ 2580143 h 5120967"/>
              <a:gd name="connsiteX14" fmla="*/ 4357182 w 6248401"/>
              <a:gd name="connsiteY14" fmla="*/ 3656481 h 5120967"/>
              <a:gd name="connsiteX15" fmla="*/ 3734711 w 6248401"/>
              <a:gd name="connsiteY15" fmla="*/ 4731842 h 5120967"/>
              <a:gd name="connsiteX16" fmla="*/ 2491726 w 6248401"/>
              <a:gd name="connsiteY16" fmla="*/ 4731842 h 5120967"/>
              <a:gd name="connsiteX17" fmla="*/ 1871213 w 6248401"/>
              <a:gd name="connsiteY17" fmla="*/ 3656481 h 5120967"/>
              <a:gd name="connsiteX18" fmla="*/ 615271 w 6248401"/>
              <a:gd name="connsiteY18" fmla="*/ 1496706 h 5120967"/>
              <a:gd name="connsiteX19" fmla="*/ 1847757 w 6248401"/>
              <a:gd name="connsiteY19" fmla="*/ 1496706 h 5120967"/>
              <a:gd name="connsiteX20" fmla="*/ 2464970 w 6248401"/>
              <a:gd name="connsiteY20" fmla="*/ 2563952 h 5120967"/>
              <a:gd name="connsiteX21" fmla="*/ 1847757 w 6248401"/>
              <a:gd name="connsiteY21" fmla="*/ 3630229 h 5120967"/>
              <a:gd name="connsiteX22" fmla="*/ 615271 w 6248401"/>
              <a:gd name="connsiteY22" fmla="*/ 3630229 h 5120967"/>
              <a:gd name="connsiteX23" fmla="*/ 0 w 6248401"/>
              <a:gd name="connsiteY23" fmla="*/ 2563952 h 5120967"/>
              <a:gd name="connsiteX24" fmla="*/ 4382945 w 6248401"/>
              <a:gd name="connsiteY24" fmla="*/ 1487619 h 5120967"/>
              <a:gd name="connsiteX25" fmla="*/ 5625930 w 6248401"/>
              <a:gd name="connsiteY25" fmla="*/ 1487619 h 5120967"/>
              <a:gd name="connsiteX26" fmla="*/ 6248401 w 6248401"/>
              <a:gd name="connsiteY26" fmla="*/ 2563957 h 5120967"/>
              <a:gd name="connsiteX27" fmla="*/ 5625930 w 6248401"/>
              <a:gd name="connsiteY27" fmla="*/ 3639317 h 5120967"/>
              <a:gd name="connsiteX28" fmla="*/ 4382945 w 6248401"/>
              <a:gd name="connsiteY28" fmla="*/ 3639317 h 5120967"/>
              <a:gd name="connsiteX29" fmla="*/ 3762433 w 6248401"/>
              <a:gd name="connsiteY29" fmla="*/ 2563957 h 5120967"/>
              <a:gd name="connsiteX30" fmla="*/ 4387040 w 6248401"/>
              <a:gd name="connsiteY30" fmla="*/ 472673 h 5120967"/>
              <a:gd name="connsiteX31" fmla="*/ 4957420 w 6248401"/>
              <a:gd name="connsiteY31" fmla="*/ 472673 h 5120967"/>
              <a:gd name="connsiteX32" fmla="*/ 5243059 w 6248401"/>
              <a:gd name="connsiteY32" fmla="*/ 966582 h 5120967"/>
              <a:gd name="connsiteX33" fmla="*/ 4957420 w 6248401"/>
              <a:gd name="connsiteY33" fmla="*/ 1460042 h 5120967"/>
              <a:gd name="connsiteX34" fmla="*/ 4387040 w 6248401"/>
              <a:gd name="connsiteY34" fmla="*/ 1460042 h 5120967"/>
              <a:gd name="connsiteX35" fmla="*/ 4102300 w 6248401"/>
              <a:gd name="connsiteY35" fmla="*/ 966582 h 5120967"/>
              <a:gd name="connsiteX36" fmla="*/ 2491726 w 6248401"/>
              <a:gd name="connsiteY36" fmla="*/ 395097 h 5120967"/>
              <a:gd name="connsiteX37" fmla="*/ 3734711 w 6248401"/>
              <a:gd name="connsiteY37" fmla="*/ 395097 h 5120967"/>
              <a:gd name="connsiteX38" fmla="*/ 4357182 w 6248401"/>
              <a:gd name="connsiteY38" fmla="*/ 1471434 h 5120967"/>
              <a:gd name="connsiteX39" fmla="*/ 3734711 w 6248401"/>
              <a:gd name="connsiteY39" fmla="*/ 2546794 h 5120967"/>
              <a:gd name="connsiteX40" fmla="*/ 2491726 w 6248401"/>
              <a:gd name="connsiteY40" fmla="*/ 2546794 h 5120967"/>
              <a:gd name="connsiteX41" fmla="*/ 1871213 w 6248401"/>
              <a:gd name="connsiteY41" fmla="*/ 1471434 h 5120967"/>
              <a:gd name="connsiteX42" fmla="*/ 995175 w 6248401"/>
              <a:gd name="connsiteY42" fmla="*/ 0 h 5120967"/>
              <a:gd name="connsiteX43" fmla="*/ 1836205 w 6248401"/>
              <a:gd name="connsiteY43" fmla="*/ 0 h 5120967"/>
              <a:gd name="connsiteX44" fmla="*/ 2257383 w 6248401"/>
              <a:gd name="connsiteY44" fmla="*/ 728273 h 5120967"/>
              <a:gd name="connsiteX45" fmla="*/ 1836205 w 6248401"/>
              <a:gd name="connsiteY45" fmla="*/ 1455884 h 5120967"/>
              <a:gd name="connsiteX46" fmla="*/ 995175 w 6248401"/>
              <a:gd name="connsiteY46" fmla="*/ 1455884 h 5120967"/>
              <a:gd name="connsiteX47" fmla="*/ 575323 w 6248401"/>
              <a:gd name="connsiteY47" fmla="*/ 728273 h 5120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248401" h="5120967">
                <a:moveTo>
                  <a:pt x="4387040" y="3669719"/>
                </a:moveTo>
                <a:lnTo>
                  <a:pt x="4957420" y="3669719"/>
                </a:lnTo>
                <a:lnTo>
                  <a:pt x="5243059" y="4163628"/>
                </a:lnTo>
                <a:lnTo>
                  <a:pt x="4957420" y="4657088"/>
                </a:lnTo>
                <a:lnTo>
                  <a:pt x="4387040" y="4657088"/>
                </a:lnTo>
                <a:lnTo>
                  <a:pt x="4102300" y="4163628"/>
                </a:lnTo>
                <a:close/>
                <a:moveTo>
                  <a:pt x="995175" y="3665082"/>
                </a:moveTo>
                <a:lnTo>
                  <a:pt x="1836205" y="3665082"/>
                </a:lnTo>
                <a:lnTo>
                  <a:pt x="2257383" y="4393356"/>
                </a:lnTo>
                <a:lnTo>
                  <a:pt x="1836205" y="5120967"/>
                </a:lnTo>
                <a:lnTo>
                  <a:pt x="995175" y="5120967"/>
                </a:lnTo>
                <a:lnTo>
                  <a:pt x="575323" y="4393355"/>
                </a:lnTo>
                <a:close/>
                <a:moveTo>
                  <a:pt x="2491726" y="2580143"/>
                </a:moveTo>
                <a:lnTo>
                  <a:pt x="3734711" y="2580143"/>
                </a:lnTo>
                <a:lnTo>
                  <a:pt x="4357182" y="3656481"/>
                </a:lnTo>
                <a:lnTo>
                  <a:pt x="3734711" y="4731842"/>
                </a:lnTo>
                <a:lnTo>
                  <a:pt x="2491726" y="4731842"/>
                </a:lnTo>
                <a:lnTo>
                  <a:pt x="1871213" y="3656481"/>
                </a:lnTo>
                <a:close/>
                <a:moveTo>
                  <a:pt x="615271" y="1496706"/>
                </a:moveTo>
                <a:lnTo>
                  <a:pt x="1847757" y="1496706"/>
                </a:lnTo>
                <a:lnTo>
                  <a:pt x="2464970" y="2563952"/>
                </a:lnTo>
                <a:lnTo>
                  <a:pt x="1847757" y="3630229"/>
                </a:lnTo>
                <a:lnTo>
                  <a:pt x="615271" y="3630229"/>
                </a:lnTo>
                <a:lnTo>
                  <a:pt x="0" y="2563952"/>
                </a:lnTo>
                <a:close/>
                <a:moveTo>
                  <a:pt x="4382945" y="1487619"/>
                </a:moveTo>
                <a:lnTo>
                  <a:pt x="5625930" y="1487619"/>
                </a:lnTo>
                <a:lnTo>
                  <a:pt x="6248401" y="2563957"/>
                </a:lnTo>
                <a:lnTo>
                  <a:pt x="5625930" y="3639317"/>
                </a:lnTo>
                <a:lnTo>
                  <a:pt x="4382945" y="3639317"/>
                </a:lnTo>
                <a:lnTo>
                  <a:pt x="3762433" y="2563957"/>
                </a:lnTo>
                <a:close/>
                <a:moveTo>
                  <a:pt x="4387040" y="472673"/>
                </a:moveTo>
                <a:lnTo>
                  <a:pt x="4957420" y="472673"/>
                </a:lnTo>
                <a:lnTo>
                  <a:pt x="5243059" y="966582"/>
                </a:lnTo>
                <a:lnTo>
                  <a:pt x="4957420" y="1460042"/>
                </a:lnTo>
                <a:lnTo>
                  <a:pt x="4387040" y="1460042"/>
                </a:lnTo>
                <a:lnTo>
                  <a:pt x="4102300" y="966582"/>
                </a:lnTo>
                <a:close/>
                <a:moveTo>
                  <a:pt x="2491726" y="395097"/>
                </a:moveTo>
                <a:lnTo>
                  <a:pt x="3734711" y="395097"/>
                </a:lnTo>
                <a:lnTo>
                  <a:pt x="4357182" y="1471434"/>
                </a:lnTo>
                <a:lnTo>
                  <a:pt x="3734711" y="2546794"/>
                </a:lnTo>
                <a:lnTo>
                  <a:pt x="2491726" y="2546794"/>
                </a:lnTo>
                <a:lnTo>
                  <a:pt x="1871213" y="1471434"/>
                </a:lnTo>
                <a:close/>
                <a:moveTo>
                  <a:pt x="995175" y="0"/>
                </a:moveTo>
                <a:lnTo>
                  <a:pt x="1836205" y="0"/>
                </a:lnTo>
                <a:lnTo>
                  <a:pt x="2257383" y="728273"/>
                </a:lnTo>
                <a:lnTo>
                  <a:pt x="1836205" y="1455884"/>
                </a:lnTo>
                <a:lnTo>
                  <a:pt x="995175" y="1455884"/>
                </a:lnTo>
                <a:lnTo>
                  <a:pt x="575323" y="72827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DDACB3E-1C5F-C011-3B0D-2BF938F953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82A34A76-68AB-7E70-27B9-72EDFFCC00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9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B4C4A69-541D-E917-359B-C12BE608F6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38770" y="685802"/>
            <a:ext cx="5489972" cy="5486398"/>
          </a:xfrm>
          <a:custGeom>
            <a:avLst/>
            <a:gdLst>
              <a:gd name="connsiteX0" fmla="*/ 4145368 w 5489972"/>
              <a:gd name="connsiteY0" fmla="*/ 4141793 h 5486398"/>
              <a:gd name="connsiteX1" fmla="*/ 5169092 w 5489972"/>
              <a:gd name="connsiteY1" fmla="*/ 4141793 h 5486398"/>
              <a:gd name="connsiteX2" fmla="*/ 5169092 w 5489972"/>
              <a:gd name="connsiteY2" fmla="*/ 5165517 h 5486398"/>
              <a:gd name="connsiteX3" fmla="*/ 4145368 w 5489972"/>
              <a:gd name="connsiteY3" fmla="*/ 5165517 h 5486398"/>
              <a:gd name="connsiteX4" fmla="*/ 2763579 w 5489972"/>
              <a:gd name="connsiteY4" fmla="*/ 4141793 h 5486398"/>
              <a:gd name="connsiteX5" fmla="*/ 4108183 w 5489972"/>
              <a:gd name="connsiteY5" fmla="*/ 4141793 h 5486398"/>
              <a:gd name="connsiteX6" fmla="*/ 4108183 w 5489972"/>
              <a:gd name="connsiteY6" fmla="*/ 5486397 h 5486398"/>
              <a:gd name="connsiteX7" fmla="*/ 2763579 w 5489972"/>
              <a:gd name="connsiteY7" fmla="*/ 5486397 h 5486398"/>
              <a:gd name="connsiteX8" fmla="*/ 1381789 w 5489972"/>
              <a:gd name="connsiteY8" fmla="*/ 4141793 h 5486398"/>
              <a:gd name="connsiteX9" fmla="*/ 2726393 w 5489972"/>
              <a:gd name="connsiteY9" fmla="*/ 4141793 h 5486398"/>
              <a:gd name="connsiteX10" fmla="*/ 2726393 w 5489972"/>
              <a:gd name="connsiteY10" fmla="*/ 5486398 h 5486398"/>
              <a:gd name="connsiteX11" fmla="*/ 1381789 w 5489972"/>
              <a:gd name="connsiteY11" fmla="*/ 5486398 h 5486398"/>
              <a:gd name="connsiteX12" fmla="*/ 499033 w 5489972"/>
              <a:gd name="connsiteY12" fmla="*/ 4141793 h 5486398"/>
              <a:gd name="connsiteX13" fmla="*/ 1344604 w 5489972"/>
              <a:gd name="connsiteY13" fmla="*/ 4141793 h 5486398"/>
              <a:gd name="connsiteX14" fmla="*/ 1344604 w 5489972"/>
              <a:gd name="connsiteY14" fmla="*/ 4987365 h 5486398"/>
              <a:gd name="connsiteX15" fmla="*/ 499033 w 5489972"/>
              <a:gd name="connsiteY15" fmla="*/ 4987365 h 5486398"/>
              <a:gd name="connsiteX16" fmla="*/ 4145368 w 5489972"/>
              <a:gd name="connsiteY16" fmla="*/ 2761196 h 5486398"/>
              <a:gd name="connsiteX17" fmla="*/ 5489972 w 5489972"/>
              <a:gd name="connsiteY17" fmla="*/ 2761196 h 5486398"/>
              <a:gd name="connsiteX18" fmla="*/ 5489972 w 5489972"/>
              <a:gd name="connsiteY18" fmla="*/ 4105800 h 5486398"/>
              <a:gd name="connsiteX19" fmla="*/ 4145368 w 5489972"/>
              <a:gd name="connsiteY19" fmla="*/ 4105800 h 5486398"/>
              <a:gd name="connsiteX20" fmla="*/ 2763579 w 5489972"/>
              <a:gd name="connsiteY20" fmla="*/ 2761196 h 5486398"/>
              <a:gd name="connsiteX21" fmla="*/ 4108183 w 5489972"/>
              <a:gd name="connsiteY21" fmla="*/ 2761196 h 5486398"/>
              <a:gd name="connsiteX22" fmla="*/ 4108183 w 5489972"/>
              <a:gd name="connsiteY22" fmla="*/ 4105800 h 5486398"/>
              <a:gd name="connsiteX23" fmla="*/ 2763579 w 5489972"/>
              <a:gd name="connsiteY23" fmla="*/ 4105800 h 5486398"/>
              <a:gd name="connsiteX24" fmla="*/ 1381789 w 5489972"/>
              <a:gd name="connsiteY24" fmla="*/ 2761196 h 5486398"/>
              <a:gd name="connsiteX25" fmla="*/ 2726393 w 5489972"/>
              <a:gd name="connsiteY25" fmla="*/ 2761196 h 5486398"/>
              <a:gd name="connsiteX26" fmla="*/ 2726393 w 5489972"/>
              <a:gd name="connsiteY26" fmla="*/ 4105802 h 5486398"/>
              <a:gd name="connsiteX27" fmla="*/ 1381789 w 5489972"/>
              <a:gd name="connsiteY27" fmla="*/ 4105802 h 5486398"/>
              <a:gd name="connsiteX28" fmla="*/ 0 w 5489972"/>
              <a:gd name="connsiteY28" fmla="*/ 2761196 h 5486398"/>
              <a:gd name="connsiteX29" fmla="*/ 1344604 w 5489972"/>
              <a:gd name="connsiteY29" fmla="*/ 2761196 h 5486398"/>
              <a:gd name="connsiteX30" fmla="*/ 1344604 w 5489972"/>
              <a:gd name="connsiteY30" fmla="*/ 4105802 h 5486398"/>
              <a:gd name="connsiteX31" fmla="*/ 0 w 5489972"/>
              <a:gd name="connsiteY31" fmla="*/ 4105802 h 5486398"/>
              <a:gd name="connsiteX32" fmla="*/ 2763579 w 5489972"/>
              <a:gd name="connsiteY32" fmla="*/ 1380599 h 5486398"/>
              <a:gd name="connsiteX33" fmla="*/ 4108183 w 5489972"/>
              <a:gd name="connsiteY33" fmla="*/ 1380599 h 5486398"/>
              <a:gd name="connsiteX34" fmla="*/ 4108183 w 5489972"/>
              <a:gd name="connsiteY34" fmla="*/ 2725202 h 5486398"/>
              <a:gd name="connsiteX35" fmla="*/ 2763579 w 5489972"/>
              <a:gd name="connsiteY35" fmla="*/ 2725202 h 5486398"/>
              <a:gd name="connsiteX36" fmla="*/ 1381789 w 5489972"/>
              <a:gd name="connsiteY36" fmla="*/ 1380599 h 5486398"/>
              <a:gd name="connsiteX37" fmla="*/ 2726393 w 5489972"/>
              <a:gd name="connsiteY37" fmla="*/ 1380599 h 5486398"/>
              <a:gd name="connsiteX38" fmla="*/ 2726393 w 5489972"/>
              <a:gd name="connsiteY38" fmla="*/ 2725202 h 5486398"/>
              <a:gd name="connsiteX39" fmla="*/ 1381789 w 5489972"/>
              <a:gd name="connsiteY39" fmla="*/ 2725202 h 5486398"/>
              <a:gd name="connsiteX40" fmla="*/ 4145368 w 5489972"/>
              <a:gd name="connsiteY40" fmla="*/ 1380598 h 5486398"/>
              <a:gd name="connsiteX41" fmla="*/ 5489972 w 5489972"/>
              <a:gd name="connsiteY41" fmla="*/ 1380598 h 5486398"/>
              <a:gd name="connsiteX42" fmla="*/ 5489972 w 5489972"/>
              <a:gd name="connsiteY42" fmla="*/ 2725202 h 5486398"/>
              <a:gd name="connsiteX43" fmla="*/ 4145368 w 5489972"/>
              <a:gd name="connsiteY43" fmla="*/ 2725202 h 5486398"/>
              <a:gd name="connsiteX44" fmla="*/ 0 w 5489972"/>
              <a:gd name="connsiteY44" fmla="*/ 1380598 h 5486398"/>
              <a:gd name="connsiteX45" fmla="*/ 1344604 w 5489972"/>
              <a:gd name="connsiteY45" fmla="*/ 1380598 h 5486398"/>
              <a:gd name="connsiteX46" fmla="*/ 1344604 w 5489972"/>
              <a:gd name="connsiteY46" fmla="*/ 2725202 h 5486398"/>
              <a:gd name="connsiteX47" fmla="*/ 0 w 5489972"/>
              <a:gd name="connsiteY47" fmla="*/ 2725202 h 5486398"/>
              <a:gd name="connsiteX48" fmla="*/ 4145368 w 5489972"/>
              <a:gd name="connsiteY48" fmla="*/ 585682 h 5486398"/>
              <a:gd name="connsiteX49" fmla="*/ 4904288 w 5489972"/>
              <a:gd name="connsiteY49" fmla="*/ 585682 h 5486398"/>
              <a:gd name="connsiteX50" fmla="*/ 4904288 w 5489972"/>
              <a:gd name="connsiteY50" fmla="*/ 1344602 h 5486398"/>
              <a:gd name="connsiteX51" fmla="*/ 4145368 w 5489972"/>
              <a:gd name="connsiteY51" fmla="*/ 1344602 h 5486398"/>
              <a:gd name="connsiteX52" fmla="*/ 382058 w 5489972"/>
              <a:gd name="connsiteY52" fmla="*/ 382058 h 5486398"/>
              <a:gd name="connsiteX53" fmla="*/ 1344603 w 5489972"/>
              <a:gd name="connsiteY53" fmla="*/ 382058 h 5486398"/>
              <a:gd name="connsiteX54" fmla="*/ 1344603 w 5489972"/>
              <a:gd name="connsiteY54" fmla="*/ 1344603 h 5486398"/>
              <a:gd name="connsiteX55" fmla="*/ 382058 w 5489972"/>
              <a:gd name="connsiteY55" fmla="*/ 1344603 h 5486398"/>
              <a:gd name="connsiteX56" fmla="*/ 2763579 w 5489972"/>
              <a:gd name="connsiteY56" fmla="*/ 0 h 5486398"/>
              <a:gd name="connsiteX57" fmla="*/ 4108183 w 5489972"/>
              <a:gd name="connsiteY57" fmla="*/ 0 h 5486398"/>
              <a:gd name="connsiteX58" fmla="*/ 4108183 w 5489972"/>
              <a:gd name="connsiteY58" fmla="*/ 1344605 h 5486398"/>
              <a:gd name="connsiteX59" fmla="*/ 2763579 w 5489972"/>
              <a:gd name="connsiteY59" fmla="*/ 1344605 h 5486398"/>
              <a:gd name="connsiteX60" fmla="*/ 1381789 w 5489972"/>
              <a:gd name="connsiteY60" fmla="*/ 0 h 5486398"/>
              <a:gd name="connsiteX61" fmla="*/ 2726393 w 5489972"/>
              <a:gd name="connsiteY61" fmla="*/ 0 h 5486398"/>
              <a:gd name="connsiteX62" fmla="*/ 2726393 w 5489972"/>
              <a:gd name="connsiteY62" fmla="*/ 1344605 h 5486398"/>
              <a:gd name="connsiteX63" fmla="*/ 1381789 w 5489972"/>
              <a:gd name="connsiteY63" fmla="*/ 1344605 h 548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489972" h="5486398">
                <a:moveTo>
                  <a:pt x="4145368" y="4141793"/>
                </a:moveTo>
                <a:lnTo>
                  <a:pt x="5169092" y="4141793"/>
                </a:lnTo>
                <a:lnTo>
                  <a:pt x="5169092" y="5165517"/>
                </a:lnTo>
                <a:lnTo>
                  <a:pt x="4145368" y="5165517"/>
                </a:lnTo>
                <a:close/>
                <a:moveTo>
                  <a:pt x="2763579" y="4141793"/>
                </a:moveTo>
                <a:lnTo>
                  <a:pt x="4108183" y="4141793"/>
                </a:lnTo>
                <a:lnTo>
                  <a:pt x="4108183" y="5486397"/>
                </a:lnTo>
                <a:lnTo>
                  <a:pt x="2763579" y="5486397"/>
                </a:lnTo>
                <a:close/>
                <a:moveTo>
                  <a:pt x="1381789" y="4141793"/>
                </a:moveTo>
                <a:lnTo>
                  <a:pt x="2726393" y="4141793"/>
                </a:lnTo>
                <a:lnTo>
                  <a:pt x="2726393" y="5486398"/>
                </a:lnTo>
                <a:lnTo>
                  <a:pt x="1381789" y="5486398"/>
                </a:lnTo>
                <a:close/>
                <a:moveTo>
                  <a:pt x="499033" y="4141793"/>
                </a:moveTo>
                <a:lnTo>
                  <a:pt x="1344604" y="4141793"/>
                </a:lnTo>
                <a:lnTo>
                  <a:pt x="1344604" y="4987365"/>
                </a:lnTo>
                <a:lnTo>
                  <a:pt x="499033" y="4987365"/>
                </a:lnTo>
                <a:close/>
                <a:moveTo>
                  <a:pt x="4145368" y="2761196"/>
                </a:moveTo>
                <a:lnTo>
                  <a:pt x="5489972" y="2761196"/>
                </a:lnTo>
                <a:lnTo>
                  <a:pt x="5489972" y="4105800"/>
                </a:lnTo>
                <a:lnTo>
                  <a:pt x="4145368" y="4105800"/>
                </a:lnTo>
                <a:close/>
                <a:moveTo>
                  <a:pt x="2763579" y="2761196"/>
                </a:moveTo>
                <a:lnTo>
                  <a:pt x="4108183" y="2761196"/>
                </a:lnTo>
                <a:lnTo>
                  <a:pt x="4108183" y="4105800"/>
                </a:lnTo>
                <a:lnTo>
                  <a:pt x="2763579" y="4105800"/>
                </a:lnTo>
                <a:close/>
                <a:moveTo>
                  <a:pt x="1381789" y="2761196"/>
                </a:moveTo>
                <a:lnTo>
                  <a:pt x="2726393" y="2761196"/>
                </a:lnTo>
                <a:lnTo>
                  <a:pt x="2726393" y="4105802"/>
                </a:lnTo>
                <a:lnTo>
                  <a:pt x="1381789" y="4105802"/>
                </a:lnTo>
                <a:close/>
                <a:moveTo>
                  <a:pt x="0" y="2761196"/>
                </a:moveTo>
                <a:lnTo>
                  <a:pt x="1344604" y="2761196"/>
                </a:lnTo>
                <a:lnTo>
                  <a:pt x="1344604" y="4105802"/>
                </a:lnTo>
                <a:lnTo>
                  <a:pt x="0" y="4105802"/>
                </a:lnTo>
                <a:close/>
                <a:moveTo>
                  <a:pt x="2763579" y="1380599"/>
                </a:moveTo>
                <a:lnTo>
                  <a:pt x="4108183" y="1380599"/>
                </a:lnTo>
                <a:lnTo>
                  <a:pt x="4108183" y="2725202"/>
                </a:lnTo>
                <a:lnTo>
                  <a:pt x="2763579" y="2725202"/>
                </a:lnTo>
                <a:close/>
                <a:moveTo>
                  <a:pt x="1381789" y="1380599"/>
                </a:moveTo>
                <a:lnTo>
                  <a:pt x="2726393" y="1380599"/>
                </a:lnTo>
                <a:lnTo>
                  <a:pt x="2726393" y="2725202"/>
                </a:lnTo>
                <a:lnTo>
                  <a:pt x="1381789" y="2725202"/>
                </a:lnTo>
                <a:close/>
                <a:moveTo>
                  <a:pt x="4145368" y="1380598"/>
                </a:moveTo>
                <a:lnTo>
                  <a:pt x="5489972" y="1380598"/>
                </a:lnTo>
                <a:lnTo>
                  <a:pt x="5489972" y="2725202"/>
                </a:lnTo>
                <a:lnTo>
                  <a:pt x="4145368" y="2725202"/>
                </a:lnTo>
                <a:close/>
                <a:moveTo>
                  <a:pt x="0" y="1380598"/>
                </a:moveTo>
                <a:lnTo>
                  <a:pt x="1344604" y="1380598"/>
                </a:lnTo>
                <a:lnTo>
                  <a:pt x="1344604" y="2725202"/>
                </a:lnTo>
                <a:lnTo>
                  <a:pt x="0" y="2725202"/>
                </a:lnTo>
                <a:close/>
                <a:moveTo>
                  <a:pt x="4145368" y="585682"/>
                </a:moveTo>
                <a:lnTo>
                  <a:pt x="4904288" y="585682"/>
                </a:lnTo>
                <a:lnTo>
                  <a:pt x="4904288" y="1344602"/>
                </a:lnTo>
                <a:lnTo>
                  <a:pt x="4145368" y="1344602"/>
                </a:lnTo>
                <a:close/>
                <a:moveTo>
                  <a:pt x="382058" y="382058"/>
                </a:moveTo>
                <a:lnTo>
                  <a:pt x="1344603" y="382058"/>
                </a:lnTo>
                <a:lnTo>
                  <a:pt x="1344603" y="1344603"/>
                </a:lnTo>
                <a:lnTo>
                  <a:pt x="382058" y="1344603"/>
                </a:lnTo>
                <a:close/>
                <a:moveTo>
                  <a:pt x="2763579" y="0"/>
                </a:moveTo>
                <a:lnTo>
                  <a:pt x="4108183" y="0"/>
                </a:lnTo>
                <a:lnTo>
                  <a:pt x="4108183" y="1344605"/>
                </a:lnTo>
                <a:lnTo>
                  <a:pt x="2763579" y="1344605"/>
                </a:lnTo>
                <a:close/>
                <a:moveTo>
                  <a:pt x="1381789" y="0"/>
                </a:moveTo>
                <a:lnTo>
                  <a:pt x="2726393" y="0"/>
                </a:lnTo>
                <a:lnTo>
                  <a:pt x="2726393" y="1344605"/>
                </a:lnTo>
                <a:lnTo>
                  <a:pt x="1381789" y="134460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59BE870-06D4-0B75-9F9E-6F33EDF425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1A43F50-E0DF-DF7D-9238-9F09ED757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92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0725486-4E0C-5D99-AC68-97AA0CE32F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8566" y="0"/>
            <a:ext cx="7403434" cy="6858000"/>
          </a:xfrm>
          <a:custGeom>
            <a:avLst/>
            <a:gdLst>
              <a:gd name="connsiteX0" fmla="*/ 0 w 7403434"/>
              <a:gd name="connsiteY0" fmla="*/ 0 h 6858000"/>
              <a:gd name="connsiteX1" fmla="*/ 6244381 w 7403434"/>
              <a:gd name="connsiteY1" fmla="*/ 0 h 6858000"/>
              <a:gd name="connsiteX2" fmla="*/ 7403434 w 7403434"/>
              <a:gd name="connsiteY2" fmla="*/ 1148305 h 6858000"/>
              <a:gd name="connsiteX3" fmla="*/ 7403434 w 7403434"/>
              <a:gd name="connsiteY3" fmla="*/ 5709695 h 6858000"/>
              <a:gd name="connsiteX4" fmla="*/ 6244381 w 7403434"/>
              <a:gd name="connsiteY4" fmla="*/ 6858000 h 6858000"/>
              <a:gd name="connsiteX5" fmla="*/ 0 w 7403434"/>
              <a:gd name="connsiteY5" fmla="*/ 6858000 h 6858000"/>
              <a:gd name="connsiteX6" fmla="*/ 3461095 w 7403434"/>
              <a:gd name="connsiteY6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3434" h="6858000">
                <a:moveTo>
                  <a:pt x="0" y="0"/>
                </a:moveTo>
                <a:lnTo>
                  <a:pt x="6244381" y="0"/>
                </a:lnTo>
                <a:lnTo>
                  <a:pt x="7403434" y="1148305"/>
                </a:lnTo>
                <a:lnTo>
                  <a:pt x="7403434" y="5709695"/>
                </a:lnTo>
                <a:lnTo>
                  <a:pt x="6244381" y="6858000"/>
                </a:lnTo>
                <a:lnTo>
                  <a:pt x="0" y="6858000"/>
                </a:lnTo>
                <a:lnTo>
                  <a:pt x="3461095" y="3429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448B8C9-99B6-29F9-94B8-C46C83E59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6DB7E9B-5FCA-8C0F-32A8-74A483808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66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819AC66-2E5C-9D63-79BB-B3263723E61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91200" y="0"/>
            <a:ext cx="6400800" cy="6858000"/>
          </a:xfrm>
          <a:custGeom>
            <a:avLst/>
            <a:gdLst>
              <a:gd name="connsiteX0" fmla="*/ 5931211 w 6400800"/>
              <a:gd name="connsiteY0" fmla="*/ 3590943 h 6858000"/>
              <a:gd name="connsiteX1" fmla="*/ 6400800 w 6400800"/>
              <a:gd name="connsiteY1" fmla="*/ 4060532 h 6858000"/>
              <a:gd name="connsiteX2" fmla="*/ 6400800 w 6400800"/>
              <a:gd name="connsiteY2" fmla="*/ 6858000 h 6858000"/>
              <a:gd name="connsiteX3" fmla="*/ 5020028 w 6400800"/>
              <a:gd name="connsiteY3" fmla="*/ 6858000 h 6858000"/>
              <a:gd name="connsiteX4" fmla="*/ 3842091 w 6400800"/>
              <a:gd name="connsiteY4" fmla="*/ 5680063 h 6858000"/>
              <a:gd name="connsiteX5" fmla="*/ 6400800 w 6400800"/>
              <a:gd name="connsiteY5" fmla="*/ 3056465 h 6858000"/>
              <a:gd name="connsiteX6" fmla="*/ 6400800 w 6400800"/>
              <a:gd name="connsiteY6" fmla="*/ 3801535 h 6858000"/>
              <a:gd name="connsiteX7" fmla="*/ 6028265 w 6400800"/>
              <a:gd name="connsiteY7" fmla="*/ 3429000 h 6858000"/>
              <a:gd name="connsiteX8" fmla="*/ 2929465 w 6400800"/>
              <a:gd name="connsiteY8" fmla="*/ 499533 h 6858000"/>
              <a:gd name="connsiteX9" fmla="*/ 5858932 w 6400800"/>
              <a:gd name="connsiteY9" fmla="*/ 3429000 h 6858000"/>
              <a:gd name="connsiteX10" fmla="*/ 2929465 w 6400800"/>
              <a:gd name="connsiteY10" fmla="*/ 6358467 h 6858000"/>
              <a:gd name="connsiteX11" fmla="*/ 0 w 6400800"/>
              <a:gd name="connsiteY11" fmla="*/ 3429000 h 6858000"/>
              <a:gd name="connsiteX12" fmla="*/ 5041212 w 6400800"/>
              <a:gd name="connsiteY12" fmla="*/ 0 h 6858000"/>
              <a:gd name="connsiteX13" fmla="*/ 6400800 w 6400800"/>
              <a:gd name="connsiteY13" fmla="*/ 0 h 6858000"/>
              <a:gd name="connsiteX14" fmla="*/ 6400800 w 6400800"/>
              <a:gd name="connsiteY14" fmla="*/ 2818652 h 6858000"/>
              <a:gd name="connsiteX15" fmla="*/ 5931211 w 6400800"/>
              <a:gd name="connsiteY15" fmla="*/ 3288241 h 6858000"/>
              <a:gd name="connsiteX16" fmla="*/ 3842091 w 6400800"/>
              <a:gd name="connsiteY16" fmla="*/ 11991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400800" h="6858000">
                <a:moveTo>
                  <a:pt x="5931211" y="3590943"/>
                </a:moveTo>
                <a:lnTo>
                  <a:pt x="6400800" y="4060532"/>
                </a:lnTo>
                <a:lnTo>
                  <a:pt x="6400800" y="6858000"/>
                </a:lnTo>
                <a:lnTo>
                  <a:pt x="5020028" y="6858000"/>
                </a:lnTo>
                <a:lnTo>
                  <a:pt x="3842091" y="5680063"/>
                </a:lnTo>
                <a:close/>
                <a:moveTo>
                  <a:pt x="6400800" y="3056465"/>
                </a:moveTo>
                <a:lnTo>
                  <a:pt x="6400800" y="3801535"/>
                </a:lnTo>
                <a:lnTo>
                  <a:pt x="6028265" y="3429000"/>
                </a:lnTo>
                <a:close/>
                <a:moveTo>
                  <a:pt x="2929465" y="499533"/>
                </a:moveTo>
                <a:lnTo>
                  <a:pt x="5858932" y="3429000"/>
                </a:lnTo>
                <a:lnTo>
                  <a:pt x="2929465" y="6358467"/>
                </a:lnTo>
                <a:lnTo>
                  <a:pt x="0" y="3429000"/>
                </a:lnTo>
                <a:close/>
                <a:moveTo>
                  <a:pt x="5041212" y="0"/>
                </a:moveTo>
                <a:lnTo>
                  <a:pt x="6400800" y="0"/>
                </a:lnTo>
                <a:lnTo>
                  <a:pt x="6400800" y="2818652"/>
                </a:lnTo>
                <a:lnTo>
                  <a:pt x="5931211" y="3288241"/>
                </a:lnTo>
                <a:lnTo>
                  <a:pt x="3842091" y="119912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91CAC95-7EC6-06BF-CEAF-8E457B69C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B1EA59F-A922-9A5B-AF3A-6CA6158588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64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BE2C8B-86FA-2D94-3D37-6DFEDF2F6E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400802" cy="6858000"/>
          </a:xfrm>
          <a:custGeom>
            <a:avLst/>
            <a:gdLst>
              <a:gd name="connsiteX0" fmla="*/ 444814 w 6400802"/>
              <a:gd name="connsiteY0" fmla="*/ 3590943 h 6858000"/>
              <a:gd name="connsiteX1" fmla="*/ 2533934 w 6400802"/>
              <a:gd name="connsiteY1" fmla="*/ 5680063 h 6858000"/>
              <a:gd name="connsiteX2" fmla="*/ 1355997 w 6400802"/>
              <a:gd name="connsiteY2" fmla="*/ 6858000 h 6858000"/>
              <a:gd name="connsiteX3" fmla="*/ 0 w 6400802"/>
              <a:gd name="connsiteY3" fmla="*/ 6858000 h 6858000"/>
              <a:gd name="connsiteX4" fmla="*/ 0 w 6400802"/>
              <a:gd name="connsiteY4" fmla="*/ 4035757 h 6858000"/>
              <a:gd name="connsiteX5" fmla="*/ 0 w 6400802"/>
              <a:gd name="connsiteY5" fmla="*/ 3056465 h 6858000"/>
              <a:gd name="connsiteX6" fmla="*/ 372535 w 6400802"/>
              <a:gd name="connsiteY6" fmla="*/ 3429000 h 6858000"/>
              <a:gd name="connsiteX7" fmla="*/ 0 w 6400802"/>
              <a:gd name="connsiteY7" fmla="*/ 3801535 h 6858000"/>
              <a:gd name="connsiteX8" fmla="*/ 3471335 w 6400802"/>
              <a:gd name="connsiteY8" fmla="*/ 499533 h 6858000"/>
              <a:gd name="connsiteX9" fmla="*/ 6400802 w 6400802"/>
              <a:gd name="connsiteY9" fmla="*/ 3429000 h 6858000"/>
              <a:gd name="connsiteX10" fmla="*/ 3471335 w 6400802"/>
              <a:gd name="connsiteY10" fmla="*/ 6358467 h 6858000"/>
              <a:gd name="connsiteX11" fmla="*/ 541868 w 6400802"/>
              <a:gd name="connsiteY11" fmla="*/ 3429000 h 6858000"/>
              <a:gd name="connsiteX12" fmla="*/ 0 w 6400802"/>
              <a:gd name="connsiteY12" fmla="*/ 0 h 6858000"/>
              <a:gd name="connsiteX13" fmla="*/ 1334813 w 6400802"/>
              <a:gd name="connsiteY13" fmla="*/ 0 h 6858000"/>
              <a:gd name="connsiteX14" fmla="*/ 2533934 w 6400802"/>
              <a:gd name="connsiteY14" fmla="*/ 1199121 h 6858000"/>
              <a:gd name="connsiteX15" fmla="*/ 444814 w 6400802"/>
              <a:gd name="connsiteY15" fmla="*/ 3288241 h 6858000"/>
              <a:gd name="connsiteX16" fmla="*/ 0 w 6400802"/>
              <a:gd name="connsiteY16" fmla="*/ 28434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400802" h="6858000">
                <a:moveTo>
                  <a:pt x="444814" y="3590943"/>
                </a:moveTo>
                <a:lnTo>
                  <a:pt x="2533934" y="5680063"/>
                </a:lnTo>
                <a:lnTo>
                  <a:pt x="1355997" y="6858000"/>
                </a:lnTo>
                <a:lnTo>
                  <a:pt x="0" y="6858000"/>
                </a:lnTo>
                <a:lnTo>
                  <a:pt x="0" y="4035757"/>
                </a:lnTo>
                <a:close/>
                <a:moveTo>
                  <a:pt x="0" y="3056465"/>
                </a:moveTo>
                <a:lnTo>
                  <a:pt x="372535" y="3429000"/>
                </a:lnTo>
                <a:lnTo>
                  <a:pt x="0" y="3801535"/>
                </a:lnTo>
                <a:close/>
                <a:moveTo>
                  <a:pt x="3471335" y="499533"/>
                </a:moveTo>
                <a:lnTo>
                  <a:pt x="6400802" y="3429000"/>
                </a:lnTo>
                <a:lnTo>
                  <a:pt x="3471335" y="6358467"/>
                </a:lnTo>
                <a:lnTo>
                  <a:pt x="541868" y="3429000"/>
                </a:lnTo>
                <a:close/>
                <a:moveTo>
                  <a:pt x="0" y="0"/>
                </a:moveTo>
                <a:lnTo>
                  <a:pt x="1334813" y="0"/>
                </a:lnTo>
                <a:lnTo>
                  <a:pt x="2533934" y="1199121"/>
                </a:lnTo>
                <a:lnTo>
                  <a:pt x="444814" y="3288241"/>
                </a:lnTo>
                <a:lnTo>
                  <a:pt x="0" y="284342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B36B8C7-7AEB-2021-D9FF-EA3BCB408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4B24B79-D040-C14E-9CC5-3D2194A6E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83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CB75B41-E058-FD8F-E2E6-C40A68B676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764408"/>
            <a:ext cx="12192000" cy="3016385"/>
          </a:xfrm>
          <a:custGeom>
            <a:avLst/>
            <a:gdLst>
              <a:gd name="connsiteX0" fmla="*/ 0 w 12192000"/>
              <a:gd name="connsiteY0" fmla="*/ 0 h 3016385"/>
              <a:gd name="connsiteX1" fmla="*/ 12192000 w 12192000"/>
              <a:gd name="connsiteY1" fmla="*/ 0 h 3016385"/>
              <a:gd name="connsiteX2" fmla="*/ 12192000 w 12192000"/>
              <a:gd name="connsiteY2" fmla="*/ 3016385 h 3016385"/>
              <a:gd name="connsiteX3" fmla="*/ 0 w 12192000"/>
              <a:gd name="connsiteY3" fmla="*/ 3016385 h 301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16385">
                <a:moveTo>
                  <a:pt x="0" y="0"/>
                </a:moveTo>
                <a:lnTo>
                  <a:pt x="12192000" y="0"/>
                </a:lnTo>
                <a:lnTo>
                  <a:pt x="12192000" y="3016385"/>
                </a:lnTo>
                <a:lnTo>
                  <a:pt x="0" y="301638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DF14417-9D3A-D4CA-2319-99F27503F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77A84EB-9066-2C15-F676-80BFDD6FE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24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CA3DEA-737B-5999-403B-28A24F838B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334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926FB46-3CB9-29F0-F4BE-03BEAA831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929C293-AD8A-C94E-467B-A4EB99783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98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68FBA42-9BB2-3DBA-ED94-A700B34D1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953EE38-256D-D30C-A6C5-866F60704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444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CA3DEA-737B-5999-403B-28A24F838B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58000" y="0"/>
            <a:ext cx="5334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135EDD4-F076-3A34-1014-ABE55546FE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D8DD7905-28FD-9714-9846-436717203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83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0663D30-6C31-9730-C58C-4907F15BB7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77952" y="218960"/>
            <a:ext cx="4693186" cy="6420080"/>
          </a:xfrm>
          <a:custGeom>
            <a:avLst/>
            <a:gdLst>
              <a:gd name="connsiteX0" fmla="*/ 1486005 w 4693186"/>
              <a:gd name="connsiteY0" fmla="*/ 3459505 h 6420080"/>
              <a:gd name="connsiteX1" fmla="*/ 1759419 w 4693186"/>
              <a:gd name="connsiteY1" fmla="*/ 3572756 h 6420080"/>
              <a:gd name="connsiteX2" fmla="*/ 2853041 w 4693186"/>
              <a:gd name="connsiteY2" fmla="*/ 4666378 h 6420080"/>
              <a:gd name="connsiteX3" fmla="*/ 2853041 w 4693186"/>
              <a:gd name="connsiteY3" fmla="*/ 5213207 h 6420080"/>
              <a:gd name="connsiteX4" fmla="*/ 1759419 w 4693186"/>
              <a:gd name="connsiteY4" fmla="*/ 6306829 h 6420080"/>
              <a:gd name="connsiteX5" fmla="*/ 1212591 w 4693186"/>
              <a:gd name="connsiteY5" fmla="*/ 6306829 h 6420080"/>
              <a:gd name="connsiteX6" fmla="*/ 118968 w 4693186"/>
              <a:gd name="connsiteY6" fmla="*/ 5213206 h 6420080"/>
              <a:gd name="connsiteX7" fmla="*/ 118969 w 4693186"/>
              <a:gd name="connsiteY7" fmla="*/ 4666378 h 6420080"/>
              <a:gd name="connsiteX8" fmla="*/ 1212591 w 4693186"/>
              <a:gd name="connsiteY8" fmla="*/ 3572756 h 6420080"/>
              <a:gd name="connsiteX9" fmla="*/ 1486005 w 4693186"/>
              <a:gd name="connsiteY9" fmla="*/ 3459505 h 6420080"/>
              <a:gd name="connsiteX10" fmla="*/ 3212899 w 4693186"/>
              <a:gd name="connsiteY10" fmla="*/ 1732609 h 6420080"/>
              <a:gd name="connsiteX11" fmla="*/ 3486313 w 4693186"/>
              <a:gd name="connsiteY11" fmla="*/ 1845862 h 6420080"/>
              <a:gd name="connsiteX12" fmla="*/ 4579934 w 4693186"/>
              <a:gd name="connsiteY12" fmla="*/ 2939484 h 6420080"/>
              <a:gd name="connsiteX13" fmla="*/ 4579934 w 4693186"/>
              <a:gd name="connsiteY13" fmla="*/ 3486312 h 6420080"/>
              <a:gd name="connsiteX14" fmla="*/ 3486312 w 4693186"/>
              <a:gd name="connsiteY14" fmla="*/ 4579935 h 6420080"/>
              <a:gd name="connsiteX15" fmla="*/ 2939483 w 4693186"/>
              <a:gd name="connsiteY15" fmla="*/ 4579935 h 6420080"/>
              <a:gd name="connsiteX16" fmla="*/ 1845861 w 4693186"/>
              <a:gd name="connsiteY16" fmla="*/ 3486313 h 6420080"/>
              <a:gd name="connsiteX17" fmla="*/ 1845862 w 4693186"/>
              <a:gd name="connsiteY17" fmla="*/ 2939485 h 6420080"/>
              <a:gd name="connsiteX18" fmla="*/ 2939484 w 4693186"/>
              <a:gd name="connsiteY18" fmla="*/ 1845862 h 6420080"/>
              <a:gd name="connsiteX19" fmla="*/ 3212899 w 4693186"/>
              <a:gd name="connsiteY19" fmla="*/ 1732609 h 6420080"/>
              <a:gd name="connsiteX20" fmla="*/ 1480290 w 4693186"/>
              <a:gd name="connsiteY20" fmla="*/ 0 h 6420080"/>
              <a:gd name="connsiteX21" fmla="*/ 1753703 w 4693186"/>
              <a:gd name="connsiteY21" fmla="*/ 113253 h 6420080"/>
              <a:gd name="connsiteX22" fmla="*/ 2847325 w 4693186"/>
              <a:gd name="connsiteY22" fmla="*/ 1206875 h 6420080"/>
              <a:gd name="connsiteX23" fmla="*/ 2847325 w 4693186"/>
              <a:gd name="connsiteY23" fmla="*/ 1753703 h 6420080"/>
              <a:gd name="connsiteX24" fmla="*/ 1753703 w 4693186"/>
              <a:gd name="connsiteY24" fmla="*/ 2847326 h 6420080"/>
              <a:gd name="connsiteX25" fmla="*/ 1206875 w 4693186"/>
              <a:gd name="connsiteY25" fmla="*/ 2847326 h 6420080"/>
              <a:gd name="connsiteX26" fmla="*/ 113253 w 4693186"/>
              <a:gd name="connsiteY26" fmla="*/ 1753704 h 6420080"/>
              <a:gd name="connsiteX27" fmla="*/ 113253 w 4693186"/>
              <a:gd name="connsiteY27" fmla="*/ 1206875 h 6420080"/>
              <a:gd name="connsiteX28" fmla="*/ 1206875 w 4693186"/>
              <a:gd name="connsiteY28" fmla="*/ 113253 h 6420080"/>
              <a:gd name="connsiteX29" fmla="*/ 1480290 w 4693186"/>
              <a:gd name="connsiteY29" fmla="*/ 0 h 64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693186" h="6420080">
                <a:moveTo>
                  <a:pt x="1486005" y="3459505"/>
                </a:moveTo>
                <a:cubicBezTo>
                  <a:pt x="1584961" y="3459504"/>
                  <a:pt x="1683918" y="3497255"/>
                  <a:pt x="1759419" y="3572756"/>
                </a:cubicBezTo>
                <a:lnTo>
                  <a:pt x="2853041" y="4666378"/>
                </a:lnTo>
                <a:cubicBezTo>
                  <a:pt x="3004043" y="4817380"/>
                  <a:pt x="3004043" y="5062203"/>
                  <a:pt x="2853041" y="5213207"/>
                </a:cubicBezTo>
                <a:lnTo>
                  <a:pt x="1759419" y="6306829"/>
                </a:lnTo>
                <a:cubicBezTo>
                  <a:pt x="1608416" y="6457831"/>
                  <a:pt x="1363594" y="6457831"/>
                  <a:pt x="1212591" y="6306829"/>
                </a:cubicBezTo>
                <a:lnTo>
                  <a:pt x="118968" y="5213206"/>
                </a:lnTo>
                <a:cubicBezTo>
                  <a:pt x="-32034" y="5062203"/>
                  <a:pt x="-32034" y="4817380"/>
                  <a:pt x="118969" y="4666378"/>
                </a:cubicBezTo>
                <a:lnTo>
                  <a:pt x="1212591" y="3572756"/>
                </a:lnTo>
                <a:cubicBezTo>
                  <a:pt x="1288092" y="3497255"/>
                  <a:pt x="1387048" y="3459505"/>
                  <a:pt x="1486005" y="3459505"/>
                </a:cubicBezTo>
                <a:close/>
                <a:moveTo>
                  <a:pt x="3212899" y="1732609"/>
                </a:moveTo>
                <a:cubicBezTo>
                  <a:pt x="3311855" y="1732610"/>
                  <a:pt x="3410812" y="1770361"/>
                  <a:pt x="3486313" y="1845862"/>
                </a:cubicBezTo>
                <a:lnTo>
                  <a:pt x="4579934" y="2939484"/>
                </a:lnTo>
                <a:cubicBezTo>
                  <a:pt x="4730937" y="3090486"/>
                  <a:pt x="4730937" y="3335309"/>
                  <a:pt x="4579934" y="3486312"/>
                </a:cubicBezTo>
                <a:lnTo>
                  <a:pt x="3486312" y="4579935"/>
                </a:lnTo>
                <a:cubicBezTo>
                  <a:pt x="3335309" y="4730937"/>
                  <a:pt x="3090486" y="4730937"/>
                  <a:pt x="2939483" y="4579935"/>
                </a:cubicBezTo>
                <a:lnTo>
                  <a:pt x="1845861" y="3486313"/>
                </a:lnTo>
                <a:cubicBezTo>
                  <a:pt x="1694859" y="3335310"/>
                  <a:pt x="1694859" y="3090487"/>
                  <a:pt x="1845862" y="2939485"/>
                </a:cubicBezTo>
                <a:lnTo>
                  <a:pt x="2939484" y="1845862"/>
                </a:lnTo>
                <a:cubicBezTo>
                  <a:pt x="3014985" y="1770360"/>
                  <a:pt x="3113941" y="1732610"/>
                  <a:pt x="3212899" y="1732609"/>
                </a:cubicBezTo>
                <a:close/>
                <a:moveTo>
                  <a:pt x="1480290" y="0"/>
                </a:moveTo>
                <a:cubicBezTo>
                  <a:pt x="1579246" y="1"/>
                  <a:pt x="1678203" y="37752"/>
                  <a:pt x="1753703" y="113253"/>
                </a:cubicBezTo>
                <a:lnTo>
                  <a:pt x="2847325" y="1206875"/>
                </a:lnTo>
                <a:cubicBezTo>
                  <a:pt x="2998328" y="1357877"/>
                  <a:pt x="2998328" y="1602700"/>
                  <a:pt x="2847325" y="1753703"/>
                </a:cubicBezTo>
                <a:lnTo>
                  <a:pt x="1753703" y="2847326"/>
                </a:lnTo>
                <a:cubicBezTo>
                  <a:pt x="1602700" y="2998328"/>
                  <a:pt x="1357877" y="2998328"/>
                  <a:pt x="1206875" y="2847326"/>
                </a:cubicBezTo>
                <a:lnTo>
                  <a:pt x="113253" y="1753704"/>
                </a:lnTo>
                <a:cubicBezTo>
                  <a:pt x="-37750" y="1602701"/>
                  <a:pt x="-37750" y="1357878"/>
                  <a:pt x="113253" y="1206875"/>
                </a:cubicBezTo>
                <a:lnTo>
                  <a:pt x="1206875" y="113253"/>
                </a:lnTo>
                <a:cubicBezTo>
                  <a:pt x="1282377" y="37751"/>
                  <a:pt x="1381333" y="1"/>
                  <a:pt x="1480290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E7DB28E-CC54-2786-1B6C-86ECA3882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64EB04B-DB71-8C04-264F-49BCD2FDD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98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DDD4E2A-89E6-6D7A-5AD0-95A42E03B2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1685" y="218960"/>
            <a:ext cx="4693186" cy="6420080"/>
          </a:xfrm>
          <a:custGeom>
            <a:avLst/>
            <a:gdLst>
              <a:gd name="connsiteX0" fmla="*/ 3207183 w 4693186"/>
              <a:gd name="connsiteY0" fmla="*/ 3459504 h 6420080"/>
              <a:gd name="connsiteX1" fmla="*/ 3480597 w 4693186"/>
              <a:gd name="connsiteY1" fmla="*/ 3572756 h 6420080"/>
              <a:gd name="connsiteX2" fmla="*/ 4574219 w 4693186"/>
              <a:gd name="connsiteY2" fmla="*/ 4666378 h 6420080"/>
              <a:gd name="connsiteX3" fmla="*/ 4574219 w 4693186"/>
              <a:gd name="connsiteY3" fmla="*/ 5213206 h 6420080"/>
              <a:gd name="connsiteX4" fmla="*/ 3480597 w 4693186"/>
              <a:gd name="connsiteY4" fmla="*/ 6306828 h 6420080"/>
              <a:gd name="connsiteX5" fmla="*/ 2933769 w 4693186"/>
              <a:gd name="connsiteY5" fmla="*/ 6306828 h 6420080"/>
              <a:gd name="connsiteX6" fmla="*/ 1840147 w 4693186"/>
              <a:gd name="connsiteY6" fmla="*/ 5213206 h 6420080"/>
              <a:gd name="connsiteX7" fmla="*/ 1840147 w 4693186"/>
              <a:gd name="connsiteY7" fmla="*/ 4666378 h 6420080"/>
              <a:gd name="connsiteX8" fmla="*/ 2933769 w 4693186"/>
              <a:gd name="connsiteY8" fmla="*/ 3572756 h 6420080"/>
              <a:gd name="connsiteX9" fmla="*/ 3207183 w 4693186"/>
              <a:gd name="connsiteY9" fmla="*/ 3459504 h 6420080"/>
              <a:gd name="connsiteX10" fmla="*/ 1480289 w 4693186"/>
              <a:gd name="connsiteY10" fmla="*/ 1732610 h 6420080"/>
              <a:gd name="connsiteX11" fmla="*/ 1753703 w 4693186"/>
              <a:gd name="connsiteY11" fmla="*/ 1845861 h 6420080"/>
              <a:gd name="connsiteX12" fmla="*/ 2847325 w 4693186"/>
              <a:gd name="connsiteY12" fmla="*/ 2939484 h 6420080"/>
              <a:gd name="connsiteX13" fmla="*/ 2847325 w 4693186"/>
              <a:gd name="connsiteY13" fmla="*/ 3486312 h 6420080"/>
              <a:gd name="connsiteX14" fmla="*/ 1753704 w 4693186"/>
              <a:gd name="connsiteY14" fmla="*/ 4579934 h 6420080"/>
              <a:gd name="connsiteX15" fmla="*/ 1206875 w 4693186"/>
              <a:gd name="connsiteY15" fmla="*/ 4579934 h 6420080"/>
              <a:gd name="connsiteX16" fmla="*/ 113253 w 4693186"/>
              <a:gd name="connsiteY16" fmla="*/ 3486311 h 6420080"/>
              <a:gd name="connsiteX17" fmla="*/ 113253 w 4693186"/>
              <a:gd name="connsiteY17" fmla="*/ 2939483 h 6420080"/>
              <a:gd name="connsiteX18" fmla="*/ 1206875 w 4693186"/>
              <a:gd name="connsiteY18" fmla="*/ 1845861 h 6420080"/>
              <a:gd name="connsiteX19" fmla="*/ 1480289 w 4693186"/>
              <a:gd name="connsiteY19" fmla="*/ 1732610 h 6420080"/>
              <a:gd name="connsiteX20" fmla="*/ 3212898 w 4693186"/>
              <a:gd name="connsiteY20" fmla="*/ 0 h 6420080"/>
              <a:gd name="connsiteX21" fmla="*/ 3486312 w 4693186"/>
              <a:gd name="connsiteY21" fmla="*/ 113252 h 6420080"/>
              <a:gd name="connsiteX22" fmla="*/ 4579934 w 4693186"/>
              <a:gd name="connsiteY22" fmla="*/ 1206875 h 6420080"/>
              <a:gd name="connsiteX23" fmla="*/ 4579934 w 4693186"/>
              <a:gd name="connsiteY23" fmla="*/ 1753703 h 6420080"/>
              <a:gd name="connsiteX24" fmla="*/ 3486312 w 4693186"/>
              <a:gd name="connsiteY24" fmla="*/ 2847325 h 6420080"/>
              <a:gd name="connsiteX25" fmla="*/ 2939484 w 4693186"/>
              <a:gd name="connsiteY25" fmla="*/ 2847325 h 6420080"/>
              <a:gd name="connsiteX26" fmla="*/ 1845861 w 4693186"/>
              <a:gd name="connsiteY26" fmla="*/ 1753703 h 6420080"/>
              <a:gd name="connsiteX27" fmla="*/ 1845861 w 4693186"/>
              <a:gd name="connsiteY27" fmla="*/ 1206874 h 6420080"/>
              <a:gd name="connsiteX28" fmla="*/ 2939484 w 4693186"/>
              <a:gd name="connsiteY28" fmla="*/ 113252 h 6420080"/>
              <a:gd name="connsiteX29" fmla="*/ 3212898 w 4693186"/>
              <a:gd name="connsiteY29" fmla="*/ 0 h 64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693186" h="6420080">
                <a:moveTo>
                  <a:pt x="3207183" y="3459504"/>
                </a:moveTo>
                <a:cubicBezTo>
                  <a:pt x="3306140" y="3459504"/>
                  <a:pt x="3405096" y="3497255"/>
                  <a:pt x="3480597" y="3572756"/>
                </a:cubicBezTo>
                <a:lnTo>
                  <a:pt x="4574219" y="4666378"/>
                </a:lnTo>
                <a:cubicBezTo>
                  <a:pt x="4725222" y="4817381"/>
                  <a:pt x="4725222" y="5062204"/>
                  <a:pt x="4574219" y="5213206"/>
                </a:cubicBezTo>
                <a:lnTo>
                  <a:pt x="3480597" y="6306828"/>
                </a:lnTo>
                <a:cubicBezTo>
                  <a:pt x="3329595" y="6457831"/>
                  <a:pt x="3084772" y="6457831"/>
                  <a:pt x="2933769" y="6306828"/>
                </a:cubicBezTo>
                <a:lnTo>
                  <a:pt x="1840147" y="5213206"/>
                </a:lnTo>
                <a:cubicBezTo>
                  <a:pt x="1689145" y="5062204"/>
                  <a:pt x="1689145" y="4817381"/>
                  <a:pt x="1840147" y="4666378"/>
                </a:cubicBezTo>
                <a:lnTo>
                  <a:pt x="2933769" y="3572756"/>
                </a:lnTo>
                <a:cubicBezTo>
                  <a:pt x="3009271" y="3497255"/>
                  <a:pt x="3108228" y="3459504"/>
                  <a:pt x="3207183" y="3459504"/>
                </a:cubicBezTo>
                <a:close/>
                <a:moveTo>
                  <a:pt x="1480289" y="1732610"/>
                </a:moveTo>
                <a:cubicBezTo>
                  <a:pt x="1579245" y="1732610"/>
                  <a:pt x="1678201" y="1770360"/>
                  <a:pt x="1753703" y="1845861"/>
                </a:cubicBezTo>
                <a:lnTo>
                  <a:pt x="2847325" y="2939484"/>
                </a:lnTo>
                <a:cubicBezTo>
                  <a:pt x="2998328" y="3090486"/>
                  <a:pt x="2998328" y="3335309"/>
                  <a:pt x="2847325" y="3486312"/>
                </a:cubicBezTo>
                <a:lnTo>
                  <a:pt x="1753704" y="4579934"/>
                </a:lnTo>
                <a:cubicBezTo>
                  <a:pt x="1602701" y="4730937"/>
                  <a:pt x="1357878" y="4730937"/>
                  <a:pt x="1206875" y="4579934"/>
                </a:cubicBezTo>
                <a:lnTo>
                  <a:pt x="113253" y="3486311"/>
                </a:lnTo>
                <a:cubicBezTo>
                  <a:pt x="-37750" y="3335309"/>
                  <a:pt x="-37750" y="3090486"/>
                  <a:pt x="113253" y="2939483"/>
                </a:cubicBezTo>
                <a:lnTo>
                  <a:pt x="1206875" y="1845861"/>
                </a:lnTo>
                <a:cubicBezTo>
                  <a:pt x="1282376" y="1770360"/>
                  <a:pt x="1381332" y="1732610"/>
                  <a:pt x="1480289" y="1732610"/>
                </a:cubicBezTo>
                <a:close/>
                <a:moveTo>
                  <a:pt x="3212898" y="0"/>
                </a:moveTo>
                <a:cubicBezTo>
                  <a:pt x="3311854" y="0"/>
                  <a:pt x="3410810" y="37751"/>
                  <a:pt x="3486312" y="113252"/>
                </a:cubicBezTo>
                <a:lnTo>
                  <a:pt x="4579934" y="1206875"/>
                </a:lnTo>
                <a:cubicBezTo>
                  <a:pt x="4730937" y="1357878"/>
                  <a:pt x="4730937" y="1602701"/>
                  <a:pt x="4579934" y="1753703"/>
                </a:cubicBezTo>
                <a:lnTo>
                  <a:pt x="3486312" y="2847325"/>
                </a:lnTo>
                <a:cubicBezTo>
                  <a:pt x="3335310" y="2998328"/>
                  <a:pt x="3090487" y="2998328"/>
                  <a:pt x="2939484" y="2847325"/>
                </a:cubicBezTo>
                <a:lnTo>
                  <a:pt x="1845861" y="1753703"/>
                </a:lnTo>
                <a:cubicBezTo>
                  <a:pt x="1694859" y="1602700"/>
                  <a:pt x="1694859" y="1357877"/>
                  <a:pt x="1845861" y="1206874"/>
                </a:cubicBezTo>
                <a:lnTo>
                  <a:pt x="2939484" y="113252"/>
                </a:lnTo>
                <a:cubicBezTo>
                  <a:pt x="3014985" y="37751"/>
                  <a:pt x="3113941" y="0"/>
                  <a:pt x="321289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9357CC0-2C37-0E41-EA47-8087F35842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AE16820-E152-157F-0B80-D15EB78AA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02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F4BA27A-7431-3742-0B6A-6DD244EBB7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6783751" cy="6858000"/>
          </a:xfrm>
          <a:custGeom>
            <a:avLst/>
            <a:gdLst>
              <a:gd name="connsiteX0" fmla="*/ 3429327 w 6783751"/>
              <a:gd name="connsiteY0" fmla="*/ 3489928 h 6858000"/>
              <a:gd name="connsiteX1" fmla="*/ 6783751 w 6783751"/>
              <a:gd name="connsiteY1" fmla="*/ 6858000 h 6858000"/>
              <a:gd name="connsiteX2" fmla="*/ 74903 w 6783751"/>
              <a:gd name="connsiteY2" fmla="*/ 6858000 h 6858000"/>
              <a:gd name="connsiteX3" fmla="*/ 0 w 6783751"/>
              <a:gd name="connsiteY3" fmla="*/ 74576 h 6858000"/>
              <a:gd name="connsiteX4" fmla="*/ 3368072 w 6783751"/>
              <a:gd name="connsiteY4" fmla="*/ 3429000 h 6858000"/>
              <a:gd name="connsiteX5" fmla="*/ 0 w 6783751"/>
              <a:gd name="connsiteY5" fmla="*/ 6783424 h 6858000"/>
              <a:gd name="connsiteX6" fmla="*/ 74903 w 6783751"/>
              <a:gd name="connsiteY6" fmla="*/ 0 h 6858000"/>
              <a:gd name="connsiteX7" fmla="*/ 6783751 w 6783751"/>
              <a:gd name="connsiteY7" fmla="*/ 0 h 6858000"/>
              <a:gd name="connsiteX8" fmla="*/ 3429327 w 6783751"/>
              <a:gd name="connsiteY8" fmla="*/ 33680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3751" h="6858000">
                <a:moveTo>
                  <a:pt x="3429327" y="3489928"/>
                </a:moveTo>
                <a:lnTo>
                  <a:pt x="6783751" y="6858000"/>
                </a:lnTo>
                <a:lnTo>
                  <a:pt x="74903" y="6858000"/>
                </a:lnTo>
                <a:close/>
                <a:moveTo>
                  <a:pt x="0" y="74576"/>
                </a:moveTo>
                <a:lnTo>
                  <a:pt x="3368072" y="3429000"/>
                </a:lnTo>
                <a:lnTo>
                  <a:pt x="0" y="6783424"/>
                </a:lnTo>
                <a:close/>
                <a:moveTo>
                  <a:pt x="74903" y="0"/>
                </a:moveTo>
                <a:lnTo>
                  <a:pt x="6783751" y="0"/>
                </a:lnTo>
                <a:lnTo>
                  <a:pt x="3429327" y="336807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389DE4E-4589-320A-4FA6-6D15FF141A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FCD21C9-07E5-63B3-AC44-510B6ED91E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51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708790D-034D-35DB-01AF-0E1EA232C4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43604" y="685802"/>
            <a:ext cx="5486399" cy="5441461"/>
          </a:xfrm>
          <a:custGeom>
            <a:avLst/>
            <a:gdLst>
              <a:gd name="connsiteX0" fmla="*/ 4643119 w 5486399"/>
              <a:gd name="connsiteY0" fmla="*/ 2514599 h 5441461"/>
              <a:gd name="connsiteX1" fmla="*/ 5486399 w 5486399"/>
              <a:gd name="connsiteY1" fmla="*/ 2514599 h 5441461"/>
              <a:gd name="connsiteX2" fmla="*/ 5486399 w 5486399"/>
              <a:gd name="connsiteY2" fmla="*/ 5263787 h 5441461"/>
              <a:gd name="connsiteX3" fmla="*/ 4643119 w 5486399"/>
              <a:gd name="connsiteY3" fmla="*/ 5263787 h 5441461"/>
              <a:gd name="connsiteX4" fmla="*/ 2209799 w 5486399"/>
              <a:gd name="connsiteY4" fmla="*/ 2514599 h 5441461"/>
              <a:gd name="connsiteX5" fmla="*/ 4571999 w 5486399"/>
              <a:gd name="connsiteY5" fmla="*/ 2514599 h 5441461"/>
              <a:gd name="connsiteX6" fmla="*/ 4571999 w 5486399"/>
              <a:gd name="connsiteY6" fmla="*/ 5441461 h 5441461"/>
              <a:gd name="connsiteX7" fmla="*/ 2209799 w 5486399"/>
              <a:gd name="connsiteY7" fmla="*/ 5441461 h 5441461"/>
              <a:gd name="connsiteX8" fmla="*/ 0 w 5486399"/>
              <a:gd name="connsiteY8" fmla="*/ 2514599 h 5441461"/>
              <a:gd name="connsiteX9" fmla="*/ 2141414 w 5486399"/>
              <a:gd name="connsiteY9" fmla="*/ 2514599 h 5441461"/>
              <a:gd name="connsiteX10" fmla="*/ 2141414 w 5486399"/>
              <a:gd name="connsiteY10" fmla="*/ 5288279 h 5441461"/>
              <a:gd name="connsiteX11" fmla="*/ 0 w 5486399"/>
              <a:gd name="connsiteY11" fmla="*/ 5288279 h 5441461"/>
              <a:gd name="connsiteX12" fmla="*/ 3825630 w 5486399"/>
              <a:gd name="connsiteY12" fmla="*/ 2041767 h 5441461"/>
              <a:gd name="connsiteX13" fmla="*/ 4571999 w 5486399"/>
              <a:gd name="connsiteY13" fmla="*/ 2041767 h 5441461"/>
              <a:gd name="connsiteX14" fmla="*/ 4571999 w 5486399"/>
              <a:gd name="connsiteY14" fmla="*/ 2444260 h 5441461"/>
              <a:gd name="connsiteX15" fmla="*/ 3825630 w 5486399"/>
              <a:gd name="connsiteY15" fmla="*/ 2444260 h 5441461"/>
              <a:gd name="connsiteX16" fmla="*/ 3825629 w 5486399"/>
              <a:gd name="connsiteY16" fmla="*/ 818661 h 5441461"/>
              <a:gd name="connsiteX17" fmla="*/ 4977946 w 5486399"/>
              <a:gd name="connsiteY17" fmla="*/ 818661 h 5441461"/>
              <a:gd name="connsiteX18" fmla="*/ 4977946 w 5486399"/>
              <a:gd name="connsiteY18" fmla="*/ 1971428 h 5441461"/>
              <a:gd name="connsiteX19" fmla="*/ 3825629 w 5486399"/>
              <a:gd name="connsiteY19" fmla="*/ 1971428 h 5441461"/>
              <a:gd name="connsiteX20" fmla="*/ 207107 w 5486399"/>
              <a:gd name="connsiteY20" fmla="*/ 818661 h 5441461"/>
              <a:gd name="connsiteX21" fmla="*/ 3751384 w 5486399"/>
              <a:gd name="connsiteY21" fmla="*/ 818661 h 5441461"/>
              <a:gd name="connsiteX22" fmla="*/ 3751384 w 5486399"/>
              <a:gd name="connsiteY22" fmla="*/ 2444261 h 5441461"/>
              <a:gd name="connsiteX23" fmla="*/ 207107 w 5486399"/>
              <a:gd name="connsiteY23" fmla="*/ 2444261 h 5441461"/>
              <a:gd name="connsiteX24" fmla="*/ 1465385 w 5486399"/>
              <a:gd name="connsiteY24" fmla="*/ 0 h 5441461"/>
              <a:gd name="connsiteX25" fmla="*/ 2856523 w 5486399"/>
              <a:gd name="connsiteY25" fmla="*/ 0 h 5441461"/>
              <a:gd name="connsiteX26" fmla="*/ 2856523 w 5486399"/>
              <a:gd name="connsiteY26" fmla="*/ 748323 h 5441461"/>
              <a:gd name="connsiteX27" fmla="*/ 1465385 w 5486399"/>
              <a:gd name="connsiteY27" fmla="*/ 748323 h 5441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486399" h="5441461">
                <a:moveTo>
                  <a:pt x="4643119" y="2514599"/>
                </a:moveTo>
                <a:lnTo>
                  <a:pt x="5486399" y="2514599"/>
                </a:lnTo>
                <a:lnTo>
                  <a:pt x="5486399" y="5263787"/>
                </a:lnTo>
                <a:lnTo>
                  <a:pt x="4643119" y="5263787"/>
                </a:lnTo>
                <a:close/>
                <a:moveTo>
                  <a:pt x="2209799" y="2514599"/>
                </a:moveTo>
                <a:lnTo>
                  <a:pt x="4571999" y="2514599"/>
                </a:lnTo>
                <a:lnTo>
                  <a:pt x="4571999" y="5441461"/>
                </a:lnTo>
                <a:lnTo>
                  <a:pt x="2209799" y="5441461"/>
                </a:lnTo>
                <a:close/>
                <a:moveTo>
                  <a:pt x="0" y="2514599"/>
                </a:moveTo>
                <a:lnTo>
                  <a:pt x="2141414" y="2514599"/>
                </a:lnTo>
                <a:lnTo>
                  <a:pt x="2141414" y="5288279"/>
                </a:lnTo>
                <a:lnTo>
                  <a:pt x="0" y="5288279"/>
                </a:lnTo>
                <a:close/>
                <a:moveTo>
                  <a:pt x="3825630" y="2041767"/>
                </a:moveTo>
                <a:lnTo>
                  <a:pt x="4571999" y="2041767"/>
                </a:lnTo>
                <a:lnTo>
                  <a:pt x="4571999" y="2444260"/>
                </a:lnTo>
                <a:lnTo>
                  <a:pt x="3825630" y="2444260"/>
                </a:lnTo>
                <a:close/>
                <a:moveTo>
                  <a:pt x="3825629" y="818661"/>
                </a:moveTo>
                <a:lnTo>
                  <a:pt x="4977946" y="818661"/>
                </a:lnTo>
                <a:lnTo>
                  <a:pt x="4977946" y="1971428"/>
                </a:lnTo>
                <a:lnTo>
                  <a:pt x="3825629" y="1971428"/>
                </a:lnTo>
                <a:close/>
                <a:moveTo>
                  <a:pt x="207107" y="818661"/>
                </a:moveTo>
                <a:lnTo>
                  <a:pt x="3751384" y="818661"/>
                </a:lnTo>
                <a:lnTo>
                  <a:pt x="3751384" y="2444261"/>
                </a:lnTo>
                <a:lnTo>
                  <a:pt x="207107" y="2444261"/>
                </a:lnTo>
                <a:close/>
                <a:moveTo>
                  <a:pt x="1465385" y="0"/>
                </a:moveTo>
                <a:lnTo>
                  <a:pt x="2856523" y="0"/>
                </a:lnTo>
                <a:lnTo>
                  <a:pt x="2856523" y="748323"/>
                </a:lnTo>
                <a:lnTo>
                  <a:pt x="1465385" y="74832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93D5820-3D14-DD8D-501A-017EB7E6E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A9DC4ECC-2482-1C2A-22EF-2178F71C4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96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486C086-AC91-BB94-3C66-4738DF9C60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64550" y="0"/>
            <a:ext cx="6227451" cy="6858000"/>
          </a:xfrm>
          <a:custGeom>
            <a:avLst/>
            <a:gdLst>
              <a:gd name="connsiteX0" fmla="*/ 2043505 w 6227451"/>
              <a:gd name="connsiteY0" fmla="*/ 6743422 h 6858000"/>
              <a:gd name="connsiteX1" fmla="*/ 2162969 w 6227451"/>
              <a:gd name="connsiteY1" fmla="*/ 6805504 h 6858000"/>
              <a:gd name="connsiteX2" fmla="*/ 2215247 w 6227451"/>
              <a:gd name="connsiteY2" fmla="*/ 6858000 h 6858000"/>
              <a:gd name="connsiteX3" fmla="*/ 1834505 w 6227451"/>
              <a:gd name="connsiteY3" fmla="*/ 6858000 h 6858000"/>
              <a:gd name="connsiteX4" fmla="*/ 1895854 w 6227451"/>
              <a:gd name="connsiteY4" fmla="*/ 6796762 h 6858000"/>
              <a:gd name="connsiteX5" fmla="*/ 1996570 w 6227451"/>
              <a:gd name="connsiteY5" fmla="*/ 6744310 h 6858000"/>
              <a:gd name="connsiteX6" fmla="*/ 2043505 w 6227451"/>
              <a:gd name="connsiteY6" fmla="*/ 6743422 h 6858000"/>
              <a:gd name="connsiteX7" fmla="*/ 6227451 w 6227451"/>
              <a:gd name="connsiteY7" fmla="*/ 6722252 h 6858000"/>
              <a:gd name="connsiteX8" fmla="*/ 6227451 w 6227451"/>
              <a:gd name="connsiteY8" fmla="*/ 6858000 h 6858000"/>
              <a:gd name="connsiteX9" fmla="*/ 6064563 w 6227451"/>
              <a:gd name="connsiteY9" fmla="*/ 6858000 h 6858000"/>
              <a:gd name="connsiteX10" fmla="*/ 6078238 w 6227451"/>
              <a:gd name="connsiteY10" fmla="*/ 6844324 h 6858000"/>
              <a:gd name="connsiteX11" fmla="*/ 6161276 w 6227451"/>
              <a:gd name="connsiteY11" fmla="*/ 6761274 h 6858000"/>
              <a:gd name="connsiteX12" fmla="*/ 6194942 w 6227451"/>
              <a:gd name="connsiteY12" fmla="*/ 6736550 h 6858000"/>
              <a:gd name="connsiteX13" fmla="*/ 4131875 w 6227451"/>
              <a:gd name="connsiteY13" fmla="*/ 6712364 h 6858000"/>
              <a:gd name="connsiteX14" fmla="*/ 4170449 w 6227451"/>
              <a:gd name="connsiteY14" fmla="*/ 6714892 h 6858000"/>
              <a:gd name="connsiteX15" fmla="*/ 4271125 w 6227451"/>
              <a:gd name="connsiteY15" fmla="*/ 6776110 h 6858000"/>
              <a:gd name="connsiteX16" fmla="*/ 4353100 w 6227451"/>
              <a:gd name="connsiteY16" fmla="*/ 6858000 h 6858000"/>
              <a:gd name="connsiteX17" fmla="*/ 3917762 w 6227451"/>
              <a:gd name="connsiteY17" fmla="*/ 6858000 h 6858000"/>
              <a:gd name="connsiteX18" fmla="*/ 4004115 w 6227451"/>
              <a:gd name="connsiteY18" fmla="*/ 6771737 h 6858000"/>
              <a:gd name="connsiteX19" fmla="*/ 4026001 w 6227451"/>
              <a:gd name="connsiteY19" fmla="*/ 6749873 h 6858000"/>
              <a:gd name="connsiteX20" fmla="*/ 4131875 w 6227451"/>
              <a:gd name="connsiteY20" fmla="*/ 6712364 h 6858000"/>
              <a:gd name="connsiteX21" fmla="*/ 1007560 w 6227451"/>
              <a:gd name="connsiteY21" fmla="*/ 5637991 h 6858000"/>
              <a:gd name="connsiteX22" fmla="*/ 1129995 w 6227451"/>
              <a:gd name="connsiteY22" fmla="*/ 5703557 h 6858000"/>
              <a:gd name="connsiteX23" fmla="*/ 1838374 w 6227451"/>
              <a:gd name="connsiteY23" fmla="*/ 6411664 h 6858000"/>
              <a:gd name="connsiteX24" fmla="*/ 1877729 w 6227451"/>
              <a:gd name="connsiteY24" fmla="*/ 6455376 h 6858000"/>
              <a:gd name="connsiteX25" fmla="*/ 1925828 w 6227451"/>
              <a:gd name="connsiteY25" fmla="*/ 6595249 h 6858000"/>
              <a:gd name="connsiteX26" fmla="*/ 1860238 w 6227451"/>
              <a:gd name="connsiteY26" fmla="*/ 6713267 h 6858000"/>
              <a:gd name="connsiteX27" fmla="*/ 1715449 w 6227451"/>
              <a:gd name="connsiteY27" fmla="*/ 6858000 h 6858000"/>
              <a:gd name="connsiteX28" fmla="*/ 263806 w 6227451"/>
              <a:gd name="connsiteY28" fmla="*/ 6858000 h 6858000"/>
              <a:gd name="connsiteX29" fmla="*/ 115527 w 6227451"/>
              <a:gd name="connsiteY29" fmla="*/ 6708896 h 6858000"/>
              <a:gd name="connsiteX30" fmla="*/ 93664 w 6227451"/>
              <a:gd name="connsiteY30" fmla="*/ 6687040 h 6858000"/>
              <a:gd name="connsiteX31" fmla="*/ 54309 w 6227451"/>
              <a:gd name="connsiteY31" fmla="*/ 6582136 h 6858000"/>
              <a:gd name="connsiteX32" fmla="*/ 119899 w 6227451"/>
              <a:gd name="connsiteY32" fmla="*/ 6433520 h 6858000"/>
              <a:gd name="connsiteX33" fmla="*/ 850142 w 6227451"/>
              <a:gd name="connsiteY33" fmla="*/ 5703557 h 6858000"/>
              <a:gd name="connsiteX34" fmla="*/ 876379 w 6227451"/>
              <a:gd name="connsiteY34" fmla="*/ 5677330 h 6858000"/>
              <a:gd name="connsiteX35" fmla="*/ 1007560 w 6227451"/>
              <a:gd name="connsiteY35" fmla="*/ 5637991 h 6858000"/>
              <a:gd name="connsiteX36" fmla="*/ 3060322 w 6227451"/>
              <a:gd name="connsiteY36" fmla="*/ 5631811 h 6858000"/>
              <a:gd name="connsiteX37" fmla="*/ 3098896 w 6227451"/>
              <a:gd name="connsiteY37" fmla="*/ 5634338 h 6858000"/>
              <a:gd name="connsiteX38" fmla="*/ 3203949 w 6227451"/>
              <a:gd name="connsiteY38" fmla="*/ 5691154 h 6858000"/>
              <a:gd name="connsiteX39" fmla="*/ 3602277 w 6227451"/>
              <a:gd name="connsiteY39" fmla="*/ 6088863 h 6858000"/>
              <a:gd name="connsiteX40" fmla="*/ 3943701 w 6227451"/>
              <a:gd name="connsiteY40" fmla="*/ 6429757 h 6858000"/>
              <a:gd name="connsiteX41" fmla="*/ 4000604 w 6227451"/>
              <a:gd name="connsiteY41" fmla="*/ 6530276 h 6858000"/>
              <a:gd name="connsiteX42" fmla="*/ 3943701 w 6227451"/>
              <a:gd name="connsiteY42" fmla="*/ 6700723 h 6858000"/>
              <a:gd name="connsiteX43" fmla="*/ 3786180 w 6227451"/>
              <a:gd name="connsiteY43" fmla="*/ 6858000 h 6858000"/>
              <a:gd name="connsiteX44" fmla="*/ 2346382 w 6227451"/>
              <a:gd name="connsiteY44" fmla="*/ 6858000 h 6858000"/>
              <a:gd name="connsiteX45" fmla="*/ 2188432 w 6227451"/>
              <a:gd name="connsiteY45" fmla="*/ 6696352 h 6858000"/>
              <a:gd name="connsiteX46" fmla="*/ 2135905 w 6227451"/>
              <a:gd name="connsiteY46" fmla="*/ 6600203 h 6858000"/>
              <a:gd name="connsiteX47" fmla="*/ 2192809 w 6227451"/>
              <a:gd name="connsiteY47" fmla="*/ 6429757 h 6858000"/>
              <a:gd name="connsiteX48" fmla="*/ 2932561 w 6227451"/>
              <a:gd name="connsiteY48" fmla="*/ 5691154 h 6858000"/>
              <a:gd name="connsiteX49" fmla="*/ 2954447 w 6227451"/>
              <a:gd name="connsiteY49" fmla="*/ 5669301 h 6858000"/>
              <a:gd name="connsiteX50" fmla="*/ 3060322 w 6227451"/>
              <a:gd name="connsiteY50" fmla="*/ 5631811 h 6858000"/>
              <a:gd name="connsiteX51" fmla="*/ 5233825 w 6227451"/>
              <a:gd name="connsiteY51" fmla="*/ 5629968 h 6858000"/>
              <a:gd name="connsiteX52" fmla="*/ 5347472 w 6227451"/>
              <a:gd name="connsiteY52" fmla="*/ 5695524 h 6858000"/>
              <a:gd name="connsiteX53" fmla="*/ 5850142 w 6227451"/>
              <a:gd name="connsiteY53" fmla="*/ 6198124 h 6858000"/>
              <a:gd name="connsiteX54" fmla="*/ 6086177 w 6227451"/>
              <a:gd name="connsiteY54" fmla="*/ 6434128 h 6858000"/>
              <a:gd name="connsiteX55" fmla="*/ 6143001 w 6227451"/>
              <a:gd name="connsiteY55" fmla="*/ 6534647 h 6858000"/>
              <a:gd name="connsiteX56" fmla="*/ 6081806 w 6227451"/>
              <a:gd name="connsiteY56" fmla="*/ 6705093 h 6858000"/>
              <a:gd name="connsiteX57" fmla="*/ 5928878 w 6227451"/>
              <a:gd name="connsiteY57" fmla="*/ 6858000 h 6858000"/>
              <a:gd name="connsiteX58" fmla="*/ 4490690 w 6227451"/>
              <a:gd name="connsiteY58" fmla="*/ 6858000 h 6858000"/>
              <a:gd name="connsiteX59" fmla="*/ 4425183 w 6227451"/>
              <a:gd name="connsiteY59" fmla="*/ 6792502 h 6858000"/>
              <a:gd name="connsiteX60" fmla="*/ 4329020 w 6227451"/>
              <a:gd name="connsiteY60" fmla="*/ 6691983 h 6858000"/>
              <a:gd name="connsiteX61" fmla="*/ 4276568 w 6227451"/>
              <a:gd name="connsiteY61" fmla="*/ 6591462 h 6858000"/>
              <a:gd name="connsiteX62" fmla="*/ 4337762 w 6227451"/>
              <a:gd name="connsiteY62" fmla="*/ 6429757 h 6858000"/>
              <a:gd name="connsiteX63" fmla="*/ 5072096 w 6227451"/>
              <a:gd name="connsiteY63" fmla="*/ 5695524 h 6858000"/>
              <a:gd name="connsiteX64" fmla="*/ 5098322 w 6227451"/>
              <a:gd name="connsiteY64" fmla="*/ 5669301 h 6858000"/>
              <a:gd name="connsiteX65" fmla="*/ 5233825 w 6227451"/>
              <a:gd name="connsiteY65" fmla="*/ 5629968 h 6858000"/>
              <a:gd name="connsiteX66" fmla="*/ 6227451 w 6227451"/>
              <a:gd name="connsiteY66" fmla="*/ 4554643 h 6858000"/>
              <a:gd name="connsiteX67" fmla="*/ 6227451 w 6227451"/>
              <a:gd name="connsiteY67" fmla="*/ 6394138 h 6858000"/>
              <a:gd name="connsiteX68" fmla="*/ 6183504 w 6227451"/>
              <a:gd name="connsiteY68" fmla="*/ 6368480 h 6858000"/>
              <a:gd name="connsiteX69" fmla="*/ 6157277 w 6227451"/>
              <a:gd name="connsiteY69" fmla="*/ 6346621 h 6858000"/>
              <a:gd name="connsiteX70" fmla="*/ 5427315 w 6227451"/>
              <a:gd name="connsiteY70" fmla="*/ 5616558 h 6858000"/>
              <a:gd name="connsiteX71" fmla="*/ 5405459 w 6227451"/>
              <a:gd name="connsiteY71" fmla="*/ 5590329 h 6858000"/>
              <a:gd name="connsiteX72" fmla="*/ 5361749 w 6227451"/>
              <a:gd name="connsiteY72" fmla="*/ 5472294 h 6858000"/>
              <a:gd name="connsiteX73" fmla="*/ 5414201 w 6227451"/>
              <a:gd name="connsiteY73" fmla="*/ 5345517 h 6858000"/>
              <a:gd name="connsiteX74" fmla="*/ 6170391 w 6227451"/>
              <a:gd name="connsiteY74" fmla="*/ 4593595 h 6858000"/>
              <a:gd name="connsiteX75" fmla="*/ 6187875 w 6227451"/>
              <a:gd name="connsiteY75" fmla="*/ 4576108 h 6858000"/>
              <a:gd name="connsiteX76" fmla="*/ 4121342 w 6227451"/>
              <a:gd name="connsiteY76" fmla="*/ 4537891 h 6858000"/>
              <a:gd name="connsiteX77" fmla="*/ 4157318 w 6227451"/>
              <a:gd name="connsiteY77" fmla="*/ 4540419 h 6858000"/>
              <a:gd name="connsiteX78" fmla="*/ 4271125 w 6227451"/>
              <a:gd name="connsiteY78" fmla="*/ 4601637 h 6858000"/>
              <a:gd name="connsiteX79" fmla="*/ 4778884 w 6227451"/>
              <a:gd name="connsiteY79" fmla="*/ 5104498 h 6858000"/>
              <a:gd name="connsiteX80" fmla="*/ 5010877 w 6227451"/>
              <a:gd name="connsiteY80" fmla="*/ 5340624 h 6858000"/>
              <a:gd name="connsiteX81" fmla="*/ 5067781 w 6227451"/>
              <a:gd name="connsiteY81" fmla="*/ 5441197 h 6858000"/>
              <a:gd name="connsiteX82" fmla="*/ 5010877 w 6227451"/>
              <a:gd name="connsiteY82" fmla="*/ 5611733 h 6858000"/>
              <a:gd name="connsiteX83" fmla="*/ 4310521 w 6227451"/>
              <a:gd name="connsiteY83" fmla="*/ 6306993 h 6858000"/>
              <a:gd name="connsiteX84" fmla="*/ 4257993 w 6227451"/>
              <a:gd name="connsiteY84" fmla="*/ 6363839 h 6858000"/>
              <a:gd name="connsiteX85" fmla="*/ 4139809 w 6227451"/>
              <a:gd name="connsiteY85" fmla="*/ 6411938 h 6858000"/>
              <a:gd name="connsiteX86" fmla="*/ 3995361 w 6227451"/>
              <a:gd name="connsiteY86" fmla="*/ 6346348 h 6858000"/>
              <a:gd name="connsiteX87" fmla="*/ 3351909 w 6227451"/>
              <a:gd name="connsiteY87" fmla="*/ 5703560 h 6858000"/>
              <a:gd name="connsiteX88" fmla="*/ 3251233 w 6227451"/>
              <a:gd name="connsiteY88" fmla="*/ 5602987 h 6858000"/>
              <a:gd name="connsiteX89" fmla="*/ 3198705 w 6227451"/>
              <a:gd name="connsiteY89" fmla="*/ 5506788 h 6858000"/>
              <a:gd name="connsiteX90" fmla="*/ 3259986 w 6227451"/>
              <a:gd name="connsiteY90" fmla="*/ 5336252 h 6858000"/>
              <a:gd name="connsiteX91" fmla="*/ 3995361 w 6227451"/>
              <a:gd name="connsiteY91" fmla="*/ 4601637 h 6858000"/>
              <a:gd name="connsiteX92" fmla="*/ 4021623 w 6227451"/>
              <a:gd name="connsiteY92" fmla="*/ 4575400 h 6858000"/>
              <a:gd name="connsiteX93" fmla="*/ 4121342 w 6227451"/>
              <a:gd name="connsiteY93" fmla="*/ 4537891 h 6858000"/>
              <a:gd name="connsiteX94" fmla="*/ 2042277 w 6227451"/>
              <a:gd name="connsiteY94" fmla="*/ 4534190 h 6858000"/>
              <a:gd name="connsiteX95" fmla="*/ 2161678 w 6227451"/>
              <a:gd name="connsiteY95" fmla="*/ 4596361 h 6858000"/>
              <a:gd name="connsiteX96" fmla="*/ 2892581 w 6227451"/>
              <a:gd name="connsiteY96" fmla="*/ 5331735 h 6858000"/>
              <a:gd name="connsiteX97" fmla="*/ 2918841 w 6227451"/>
              <a:gd name="connsiteY97" fmla="*/ 5357998 h 6858000"/>
              <a:gd name="connsiteX98" fmla="*/ 2958231 w 6227451"/>
              <a:gd name="connsiteY98" fmla="*/ 5489315 h 6858000"/>
              <a:gd name="connsiteX99" fmla="*/ 2896957 w 6227451"/>
              <a:gd name="connsiteY99" fmla="*/ 5603123 h 6858000"/>
              <a:gd name="connsiteX100" fmla="*/ 2498681 w 6227451"/>
              <a:gd name="connsiteY100" fmla="*/ 6001451 h 6858000"/>
              <a:gd name="connsiteX101" fmla="*/ 2157301 w 6227451"/>
              <a:gd name="connsiteY101" fmla="*/ 6347252 h 6858000"/>
              <a:gd name="connsiteX102" fmla="*/ 2056638 w 6227451"/>
              <a:gd name="connsiteY102" fmla="*/ 6404156 h 6858000"/>
              <a:gd name="connsiteX103" fmla="*/ 1885948 w 6227451"/>
              <a:gd name="connsiteY103" fmla="*/ 6347252 h 6858000"/>
              <a:gd name="connsiteX104" fmla="*/ 1211941 w 6227451"/>
              <a:gd name="connsiteY104" fmla="*/ 5668781 h 6858000"/>
              <a:gd name="connsiteX105" fmla="*/ 1133162 w 6227451"/>
              <a:gd name="connsiteY105" fmla="*/ 5594369 h 6858000"/>
              <a:gd name="connsiteX106" fmla="*/ 1085018 w 6227451"/>
              <a:gd name="connsiteY106" fmla="*/ 5476183 h 6858000"/>
              <a:gd name="connsiteX107" fmla="*/ 1150668 w 6227451"/>
              <a:gd name="connsiteY107" fmla="*/ 5331735 h 6858000"/>
              <a:gd name="connsiteX108" fmla="*/ 1741518 w 6227451"/>
              <a:gd name="connsiteY108" fmla="*/ 4736431 h 6858000"/>
              <a:gd name="connsiteX109" fmla="*/ 1890324 w 6227451"/>
              <a:gd name="connsiteY109" fmla="*/ 4587605 h 6858000"/>
              <a:gd name="connsiteX110" fmla="*/ 1995365 w 6227451"/>
              <a:gd name="connsiteY110" fmla="*/ 4535079 h 6858000"/>
              <a:gd name="connsiteX111" fmla="*/ 2042277 w 6227451"/>
              <a:gd name="connsiteY111" fmla="*/ 4534190 h 6858000"/>
              <a:gd name="connsiteX112" fmla="*/ 5233824 w 6227451"/>
              <a:gd name="connsiteY112" fmla="*/ 3455499 h 6858000"/>
              <a:gd name="connsiteX113" fmla="*/ 5347472 w 6227451"/>
              <a:gd name="connsiteY113" fmla="*/ 3516772 h 6858000"/>
              <a:gd name="connsiteX114" fmla="*/ 5858883 w 6227451"/>
              <a:gd name="connsiteY114" fmla="*/ 4028842 h 6858000"/>
              <a:gd name="connsiteX115" fmla="*/ 6086177 w 6227451"/>
              <a:gd name="connsiteY115" fmla="*/ 4256430 h 6858000"/>
              <a:gd name="connsiteX116" fmla="*/ 6143001 w 6227451"/>
              <a:gd name="connsiteY116" fmla="*/ 4357093 h 6858000"/>
              <a:gd name="connsiteX117" fmla="*/ 6081806 w 6227451"/>
              <a:gd name="connsiteY117" fmla="*/ 4527782 h 6858000"/>
              <a:gd name="connsiteX118" fmla="*/ 5386811 w 6227451"/>
              <a:gd name="connsiteY118" fmla="*/ 5228049 h 6858000"/>
              <a:gd name="connsiteX119" fmla="*/ 5334359 w 6227451"/>
              <a:gd name="connsiteY119" fmla="*/ 5280569 h 6858000"/>
              <a:gd name="connsiteX120" fmla="*/ 5211969 w 6227451"/>
              <a:gd name="connsiteY120" fmla="*/ 5328712 h 6858000"/>
              <a:gd name="connsiteX121" fmla="*/ 5072096 w 6227451"/>
              <a:gd name="connsiteY121" fmla="*/ 5267439 h 6858000"/>
              <a:gd name="connsiteX122" fmla="*/ 4429554 w 6227451"/>
              <a:gd name="connsiteY122" fmla="*/ 4624070 h 6858000"/>
              <a:gd name="connsiteX123" fmla="*/ 4329020 w 6227451"/>
              <a:gd name="connsiteY123" fmla="*/ 4519029 h 6858000"/>
              <a:gd name="connsiteX124" fmla="*/ 4276568 w 6227451"/>
              <a:gd name="connsiteY124" fmla="*/ 4422743 h 6858000"/>
              <a:gd name="connsiteX125" fmla="*/ 4337762 w 6227451"/>
              <a:gd name="connsiteY125" fmla="*/ 4252053 h 6858000"/>
              <a:gd name="connsiteX126" fmla="*/ 5072096 w 6227451"/>
              <a:gd name="connsiteY126" fmla="*/ 3521149 h 6858000"/>
              <a:gd name="connsiteX127" fmla="*/ 5098322 w 6227451"/>
              <a:gd name="connsiteY127" fmla="*/ 3494889 h 6858000"/>
              <a:gd name="connsiteX128" fmla="*/ 5233824 w 6227451"/>
              <a:gd name="connsiteY128" fmla="*/ 3455499 h 6858000"/>
              <a:gd name="connsiteX129" fmla="*/ 954386 w 6227451"/>
              <a:gd name="connsiteY129" fmla="*/ 3444774 h 6858000"/>
              <a:gd name="connsiteX130" fmla="*/ 1077481 w 6227451"/>
              <a:gd name="connsiteY130" fmla="*/ 3505011 h 6858000"/>
              <a:gd name="connsiteX131" fmla="*/ 1790877 w 6227451"/>
              <a:gd name="connsiteY131" fmla="*/ 4221861 h 6858000"/>
              <a:gd name="connsiteX132" fmla="*/ 1830267 w 6227451"/>
              <a:gd name="connsiteY132" fmla="*/ 4261200 h 6858000"/>
              <a:gd name="connsiteX133" fmla="*/ 1874034 w 6227451"/>
              <a:gd name="connsiteY133" fmla="*/ 4374848 h 6858000"/>
              <a:gd name="connsiteX134" fmla="*/ 1812761 w 6227451"/>
              <a:gd name="connsiteY134" fmla="*/ 4514721 h 6858000"/>
              <a:gd name="connsiteX135" fmla="*/ 1204404 w 6227451"/>
              <a:gd name="connsiteY135" fmla="*/ 5122295 h 6858000"/>
              <a:gd name="connsiteX136" fmla="*/ 1068727 w 6227451"/>
              <a:gd name="connsiteY136" fmla="*/ 5257797 h 6858000"/>
              <a:gd name="connsiteX137" fmla="*/ 968063 w 6227451"/>
              <a:gd name="connsiteY137" fmla="*/ 5310250 h 6858000"/>
              <a:gd name="connsiteX138" fmla="*/ 801750 w 6227451"/>
              <a:gd name="connsiteY138" fmla="*/ 5253426 h 6858000"/>
              <a:gd name="connsiteX139" fmla="*/ 66472 w 6227451"/>
              <a:gd name="connsiteY139" fmla="*/ 4519092 h 6858000"/>
              <a:gd name="connsiteX140" fmla="*/ 40210 w 6227451"/>
              <a:gd name="connsiteY140" fmla="*/ 4492866 h 6858000"/>
              <a:gd name="connsiteX141" fmla="*/ 822 w 6227451"/>
              <a:gd name="connsiteY141" fmla="*/ 4357364 h 6858000"/>
              <a:gd name="connsiteX142" fmla="*/ 66472 w 6227451"/>
              <a:gd name="connsiteY142" fmla="*/ 4243716 h 6858000"/>
              <a:gd name="connsiteX143" fmla="*/ 552281 w 6227451"/>
              <a:gd name="connsiteY143" fmla="*/ 3754161 h 6858000"/>
              <a:gd name="connsiteX144" fmla="*/ 806127 w 6227451"/>
              <a:gd name="connsiteY144" fmla="*/ 3505011 h 6858000"/>
              <a:gd name="connsiteX145" fmla="*/ 906790 w 6227451"/>
              <a:gd name="connsiteY145" fmla="*/ 3448188 h 6858000"/>
              <a:gd name="connsiteX146" fmla="*/ 954386 w 6227451"/>
              <a:gd name="connsiteY146" fmla="*/ 3444774 h 6858000"/>
              <a:gd name="connsiteX147" fmla="*/ 6227451 w 6227451"/>
              <a:gd name="connsiteY147" fmla="*/ 2387177 h 6858000"/>
              <a:gd name="connsiteX148" fmla="*/ 6227451 w 6227451"/>
              <a:gd name="connsiteY148" fmla="*/ 4224280 h 6858000"/>
              <a:gd name="connsiteX149" fmla="*/ 6196890 w 6227451"/>
              <a:gd name="connsiteY149" fmla="*/ 4207457 h 6858000"/>
              <a:gd name="connsiteX150" fmla="*/ 6162369 w 6227451"/>
              <a:gd name="connsiteY150" fmla="*/ 4178226 h 6858000"/>
              <a:gd name="connsiteX151" fmla="*/ 5427373 w 6227451"/>
              <a:gd name="connsiteY151" fmla="*/ 3443892 h 6858000"/>
              <a:gd name="connsiteX152" fmla="*/ 5405499 w 6227451"/>
              <a:gd name="connsiteY152" fmla="*/ 3422037 h 6858000"/>
              <a:gd name="connsiteX153" fmla="*/ 5361749 w 6227451"/>
              <a:gd name="connsiteY153" fmla="*/ 3308390 h 6858000"/>
              <a:gd name="connsiteX154" fmla="*/ 5422998 w 6227451"/>
              <a:gd name="connsiteY154" fmla="*/ 3172888 h 6858000"/>
              <a:gd name="connsiteX155" fmla="*/ 5864871 w 6227451"/>
              <a:gd name="connsiteY155" fmla="*/ 2727042 h 6858000"/>
              <a:gd name="connsiteX156" fmla="*/ 6166744 w 6227451"/>
              <a:gd name="connsiteY156" fmla="*/ 2429812 h 6858000"/>
              <a:gd name="connsiteX157" fmla="*/ 6210494 w 6227451"/>
              <a:gd name="connsiteY157" fmla="*/ 2393204 h 6858000"/>
              <a:gd name="connsiteX158" fmla="*/ 3050189 w 6227451"/>
              <a:gd name="connsiteY158" fmla="*/ 1383587 h 6858000"/>
              <a:gd name="connsiteX159" fmla="*/ 3129745 w 6227451"/>
              <a:gd name="connsiteY159" fmla="*/ 1387754 h 6858000"/>
              <a:gd name="connsiteX160" fmla="*/ 3348454 w 6227451"/>
              <a:gd name="connsiteY160" fmla="*/ 1501447 h 6858000"/>
              <a:gd name="connsiteX161" fmla="*/ 4883795 w 6227451"/>
              <a:gd name="connsiteY161" fmla="*/ 3036302 h 6858000"/>
              <a:gd name="connsiteX162" fmla="*/ 4914414 w 6227451"/>
              <a:gd name="connsiteY162" fmla="*/ 3071283 h 6858000"/>
              <a:gd name="connsiteX163" fmla="*/ 4993150 w 6227451"/>
              <a:gd name="connsiteY163" fmla="*/ 3386125 h 6858000"/>
              <a:gd name="connsiteX164" fmla="*/ 4883795 w 6227451"/>
              <a:gd name="connsiteY164" fmla="*/ 3574155 h 6858000"/>
              <a:gd name="connsiteX165" fmla="*/ 3348454 w 6227451"/>
              <a:gd name="connsiteY165" fmla="*/ 5109011 h 6858000"/>
              <a:gd name="connsiteX166" fmla="*/ 3326583 w 6227451"/>
              <a:gd name="connsiteY166" fmla="*/ 5135248 h 6858000"/>
              <a:gd name="connsiteX167" fmla="*/ 3068506 w 6227451"/>
              <a:gd name="connsiteY167" fmla="*/ 5227076 h 6858000"/>
              <a:gd name="connsiteX168" fmla="*/ 3016015 w 6227451"/>
              <a:gd name="connsiteY168" fmla="*/ 5222704 h 6858000"/>
              <a:gd name="connsiteX169" fmla="*/ 2806054 w 6227451"/>
              <a:gd name="connsiteY169" fmla="*/ 5109011 h 6858000"/>
              <a:gd name="connsiteX170" fmla="*/ 1279460 w 6227451"/>
              <a:gd name="connsiteY170" fmla="*/ 3582901 h 6858000"/>
              <a:gd name="connsiteX171" fmla="*/ 1240092 w 6227451"/>
              <a:gd name="connsiteY171" fmla="*/ 3539173 h 6858000"/>
              <a:gd name="connsiteX172" fmla="*/ 1161357 w 6227451"/>
              <a:gd name="connsiteY172" fmla="*/ 3254942 h 6858000"/>
              <a:gd name="connsiteX173" fmla="*/ 1266337 w 6227451"/>
              <a:gd name="connsiteY173" fmla="*/ 3045048 h 6858000"/>
              <a:gd name="connsiteX174" fmla="*/ 2819177 w 6227451"/>
              <a:gd name="connsiteY174" fmla="*/ 1492702 h 6858000"/>
              <a:gd name="connsiteX175" fmla="*/ 2841047 w 6227451"/>
              <a:gd name="connsiteY175" fmla="*/ 1475210 h 6858000"/>
              <a:gd name="connsiteX176" fmla="*/ 3050189 w 6227451"/>
              <a:gd name="connsiteY176" fmla="*/ 1383587 h 6858000"/>
              <a:gd name="connsiteX177" fmla="*/ 975099 w 6227451"/>
              <a:gd name="connsiteY177" fmla="*/ 1287175 h 6858000"/>
              <a:gd name="connsiteX178" fmla="*/ 1094501 w 6227451"/>
              <a:gd name="connsiteY178" fmla="*/ 1349224 h 6858000"/>
              <a:gd name="connsiteX179" fmla="*/ 1825404 w 6227451"/>
              <a:gd name="connsiteY179" fmla="*/ 2083179 h 6858000"/>
              <a:gd name="connsiteX180" fmla="*/ 1851664 w 6227451"/>
              <a:gd name="connsiteY180" fmla="*/ 2109391 h 6858000"/>
              <a:gd name="connsiteX181" fmla="*/ 1891054 w 6227451"/>
              <a:gd name="connsiteY181" fmla="*/ 2244822 h 6858000"/>
              <a:gd name="connsiteX182" fmla="*/ 1829781 w 6227451"/>
              <a:gd name="connsiteY182" fmla="*/ 2358410 h 6858000"/>
              <a:gd name="connsiteX183" fmla="*/ 1352723 w 6227451"/>
              <a:gd name="connsiteY183" fmla="*/ 2834606 h 6858000"/>
              <a:gd name="connsiteX184" fmla="*/ 1090124 w 6227451"/>
              <a:gd name="connsiteY184" fmla="*/ 3096732 h 6858000"/>
              <a:gd name="connsiteX185" fmla="*/ 989460 w 6227451"/>
              <a:gd name="connsiteY185" fmla="*/ 3153526 h 6858000"/>
              <a:gd name="connsiteX186" fmla="*/ 818771 w 6227451"/>
              <a:gd name="connsiteY186" fmla="*/ 3092362 h 6858000"/>
              <a:gd name="connsiteX187" fmla="*/ 96621 w 6227451"/>
              <a:gd name="connsiteY187" fmla="*/ 2371516 h 6858000"/>
              <a:gd name="connsiteX188" fmla="*/ 65984 w 6227451"/>
              <a:gd name="connsiteY188" fmla="*/ 2340935 h 6858000"/>
              <a:gd name="connsiteX189" fmla="*/ 17841 w 6227451"/>
              <a:gd name="connsiteY189" fmla="*/ 2222978 h 6858000"/>
              <a:gd name="connsiteX190" fmla="*/ 83491 w 6227451"/>
              <a:gd name="connsiteY190" fmla="*/ 2083179 h 6858000"/>
              <a:gd name="connsiteX191" fmla="*/ 718108 w 6227451"/>
              <a:gd name="connsiteY191" fmla="*/ 1449707 h 6858000"/>
              <a:gd name="connsiteX192" fmla="*/ 827524 w 6227451"/>
              <a:gd name="connsiteY192" fmla="*/ 1340487 h 6858000"/>
              <a:gd name="connsiteX193" fmla="*/ 928187 w 6227451"/>
              <a:gd name="connsiteY193" fmla="*/ 1288062 h 6858000"/>
              <a:gd name="connsiteX194" fmla="*/ 975099 w 6227451"/>
              <a:gd name="connsiteY194" fmla="*/ 1287175 h 6858000"/>
              <a:gd name="connsiteX195" fmla="*/ 2022903 w 6227451"/>
              <a:gd name="connsiteY195" fmla="*/ 198517 h 6858000"/>
              <a:gd name="connsiteX196" fmla="*/ 2135013 w 6227451"/>
              <a:gd name="connsiteY196" fmla="*/ 237862 h 6858000"/>
              <a:gd name="connsiteX197" fmla="*/ 2165637 w 6227451"/>
              <a:gd name="connsiteY197" fmla="*/ 268463 h 6858000"/>
              <a:gd name="connsiteX198" fmla="*/ 2887507 w 6227451"/>
              <a:gd name="connsiteY198" fmla="*/ 989784 h 6858000"/>
              <a:gd name="connsiteX199" fmla="*/ 2918132 w 6227451"/>
              <a:gd name="connsiteY199" fmla="*/ 1020384 h 6858000"/>
              <a:gd name="connsiteX200" fmla="*/ 2918132 w 6227451"/>
              <a:gd name="connsiteY200" fmla="*/ 1247710 h 6858000"/>
              <a:gd name="connsiteX201" fmla="*/ 2891882 w 6227451"/>
              <a:gd name="connsiteY201" fmla="*/ 1273940 h 6858000"/>
              <a:gd name="connsiteX202" fmla="*/ 2161261 w 6227451"/>
              <a:gd name="connsiteY202" fmla="*/ 2004003 h 6858000"/>
              <a:gd name="connsiteX203" fmla="*/ 2139387 w 6227451"/>
              <a:gd name="connsiteY203" fmla="*/ 2025861 h 6858000"/>
              <a:gd name="connsiteX204" fmla="*/ 1903139 w 6227451"/>
              <a:gd name="connsiteY204" fmla="*/ 2025861 h 6858000"/>
              <a:gd name="connsiteX205" fmla="*/ 1876889 w 6227451"/>
              <a:gd name="connsiteY205" fmla="*/ 1999630 h 6858000"/>
              <a:gd name="connsiteX206" fmla="*/ 1155018 w 6227451"/>
              <a:gd name="connsiteY206" fmla="*/ 1278312 h 6858000"/>
              <a:gd name="connsiteX207" fmla="*/ 1124393 w 6227451"/>
              <a:gd name="connsiteY207" fmla="*/ 1247710 h 6858000"/>
              <a:gd name="connsiteX208" fmla="*/ 1085018 w 6227451"/>
              <a:gd name="connsiteY208" fmla="*/ 1134048 h 6858000"/>
              <a:gd name="connsiteX209" fmla="*/ 1141893 w 6227451"/>
              <a:gd name="connsiteY209" fmla="*/ 1002899 h 6858000"/>
              <a:gd name="connsiteX210" fmla="*/ 1890014 w 6227451"/>
              <a:gd name="connsiteY210" fmla="*/ 255348 h 6858000"/>
              <a:gd name="connsiteX211" fmla="*/ 1907513 w 6227451"/>
              <a:gd name="connsiteY211" fmla="*/ 237862 h 6858000"/>
              <a:gd name="connsiteX212" fmla="*/ 2022903 w 6227451"/>
              <a:gd name="connsiteY212" fmla="*/ 198517 h 6858000"/>
              <a:gd name="connsiteX213" fmla="*/ 4313098 w 6227451"/>
              <a:gd name="connsiteY213" fmla="*/ 0 h 6858000"/>
              <a:gd name="connsiteX214" fmla="*/ 6127861 w 6227451"/>
              <a:gd name="connsiteY214" fmla="*/ 0 h 6858000"/>
              <a:gd name="connsiteX215" fmla="*/ 6227451 w 6227451"/>
              <a:gd name="connsiteY215" fmla="*/ 99514 h 6858000"/>
              <a:gd name="connsiteX216" fmla="*/ 6227451 w 6227451"/>
              <a:gd name="connsiteY216" fmla="*/ 2232515 h 6858000"/>
              <a:gd name="connsiteX217" fmla="*/ 5500551 w 6227451"/>
              <a:gd name="connsiteY217" fmla="*/ 2958865 h 6858000"/>
              <a:gd name="connsiteX218" fmla="*/ 5474294 w 6227451"/>
              <a:gd name="connsiteY218" fmla="*/ 2989475 h 6858000"/>
              <a:gd name="connsiteX219" fmla="*/ 5220479 w 6227451"/>
              <a:gd name="connsiteY219" fmla="*/ 3090050 h 6858000"/>
              <a:gd name="connsiteX220" fmla="*/ 5150462 w 6227451"/>
              <a:gd name="connsiteY220" fmla="*/ 3081305 h 6858000"/>
              <a:gd name="connsiteX221" fmla="*/ 4957913 w 6227451"/>
              <a:gd name="connsiteY221" fmla="*/ 2976357 h 6858000"/>
              <a:gd name="connsiteX222" fmla="*/ 3413145 w 6227451"/>
              <a:gd name="connsiteY222" fmla="*/ 1432757 h 6858000"/>
              <a:gd name="connsiteX223" fmla="*/ 3378136 w 6227451"/>
              <a:gd name="connsiteY223" fmla="*/ 1397774 h 6858000"/>
              <a:gd name="connsiteX224" fmla="*/ 3299366 w 6227451"/>
              <a:gd name="connsiteY224" fmla="*/ 1117914 h 6858000"/>
              <a:gd name="connsiteX225" fmla="*/ 3417521 w 6227451"/>
              <a:gd name="connsiteY225" fmla="*/ 894901 h 6858000"/>
              <a:gd name="connsiteX226" fmla="*/ 2176397 w 6227451"/>
              <a:gd name="connsiteY226" fmla="*/ 0 h 6858000"/>
              <a:gd name="connsiteX227" fmla="*/ 4035652 w 6227451"/>
              <a:gd name="connsiteY227" fmla="*/ 0 h 6858000"/>
              <a:gd name="connsiteX228" fmla="*/ 4044127 w 6227451"/>
              <a:gd name="connsiteY228" fmla="*/ 68175 h 6858000"/>
              <a:gd name="connsiteX229" fmla="*/ 3978443 w 6227451"/>
              <a:gd name="connsiteY229" fmla="*/ 186194 h 6858000"/>
              <a:gd name="connsiteX230" fmla="*/ 3382909 w 6227451"/>
              <a:gd name="connsiteY230" fmla="*/ 780655 h 6858000"/>
              <a:gd name="connsiteX231" fmla="*/ 3234025 w 6227451"/>
              <a:gd name="connsiteY231" fmla="*/ 929270 h 6858000"/>
              <a:gd name="connsiteX232" fmla="*/ 3133311 w 6227451"/>
              <a:gd name="connsiteY232" fmla="*/ 981722 h 6858000"/>
              <a:gd name="connsiteX233" fmla="*/ 2966911 w 6227451"/>
              <a:gd name="connsiteY233" fmla="*/ 920528 h 6858000"/>
              <a:gd name="connsiteX234" fmla="*/ 2231251 w 6227451"/>
              <a:gd name="connsiteY234" fmla="*/ 186194 h 6858000"/>
              <a:gd name="connsiteX235" fmla="*/ 2209357 w 6227451"/>
              <a:gd name="connsiteY235" fmla="*/ 164337 h 6858000"/>
              <a:gd name="connsiteX236" fmla="*/ 2165568 w 6227451"/>
              <a:gd name="connsiteY236" fmla="*/ 506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6227451" h="6858000">
                <a:moveTo>
                  <a:pt x="2043505" y="6743422"/>
                </a:moveTo>
                <a:cubicBezTo>
                  <a:pt x="2088253" y="6748135"/>
                  <a:pt x="2126843" y="6769444"/>
                  <a:pt x="2162969" y="6805504"/>
                </a:cubicBezTo>
                <a:lnTo>
                  <a:pt x="2215247" y="6858000"/>
                </a:lnTo>
                <a:lnTo>
                  <a:pt x="1834505" y="6858000"/>
                </a:lnTo>
                <a:lnTo>
                  <a:pt x="1895854" y="6796762"/>
                </a:lnTo>
                <a:cubicBezTo>
                  <a:pt x="1922128" y="6766165"/>
                  <a:pt x="1957159" y="6748681"/>
                  <a:pt x="1996570" y="6744310"/>
                </a:cubicBezTo>
                <a:cubicBezTo>
                  <a:pt x="2012990" y="6742125"/>
                  <a:pt x="2028591" y="6741851"/>
                  <a:pt x="2043505" y="6743422"/>
                </a:cubicBezTo>
                <a:close/>
                <a:moveTo>
                  <a:pt x="6227451" y="6722252"/>
                </a:moveTo>
                <a:lnTo>
                  <a:pt x="6227451" y="6858000"/>
                </a:lnTo>
                <a:lnTo>
                  <a:pt x="6064563" y="6858000"/>
                </a:lnTo>
                <a:lnTo>
                  <a:pt x="6078238" y="6844324"/>
                </a:lnTo>
                <a:cubicBezTo>
                  <a:pt x="6104461" y="6818097"/>
                  <a:pt x="6135053" y="6787500"/>
                  <a:pt x="6161276" y="6761274"/>
                </a:cubicBezTo>
                <a:cubicBezTo>
                  <a:pt x="6172202" y="6751439"/>
                  <a:pt x="6183401" y="6743244"/>
                  <a:pt x="6194942" y="6736550"/>
                </a:cubicBezTo>
                <a:close/>
                <a:moveTo>
                  <a:pt x="4131875" y="6712364"/>
                </a:moveTo>
                <a:cubicBezTo>
                  <a:pt x="4144459" y="6711886"/>
                  <a:pt x="4157317" y="6712706"/>
                  <a:pt x="4170449" y="6714892"/>
                </a:cubicBezTo>
                <a:cubicBezTo>
                  <a:pt x="4209844" y="6723638"/>
                  <a:pt x="4240485" y="6745501"/>
                  <a:pt x="4271125" y="6776110"/>
                </a:cubicBezTo>
                <a:lnTo>
                  <a:pt x="4353100" y="6858000"/>
                </a:lnTo>
                <a:lnTo>
                  <a:pt x="3917762" y="6858000"/>
                </a:lnTo>
                <a:lnTo>
                  <a:pt x="4004115" y="6771737"/>
                </a:lnTo>
                <a:cubicBezTo>
                  <a:pt x="4012869" y="6762993"/>
                  <a:pt x="4017247" y="6758619"/>
                  <a:pt x="4026001" y="6749873"/>
                </a:cubicBezTo>
                <a:cubicBezTo>
                  <a:pt x="4058830" y="6726917"/>
                  <a:pt x="4094122" y="6713799"/>
                  <a:pt x="4131875" y="6712364"/>
                </a:cubicBezTo>
                <a:close/>
                <a:moveTo>
                  <a:pt x="1007560" y="5637991"/>
                </a:moveTo>
                <a:cubicBezTo>
                  <a:pt x="1055659" y="5642362"/>
                  <a:pt x="1095014" y="5668588"/>
                  <a:pt x="1129995" y="5703557"/>
                </a:cubicBezTo>
                <a:cubicBezTo>
                  <a:pt x="1366122" y="5939593"/>
                  <a:pt x="1602248" y="6175629"/>
                  <a:pt x="1838374" y="6411664"/>
                </a:cubicBezTo>
                <a:cubicBezTo>
                  <a:pt x="1851492" y="6424777"/>
                  <a:pt x="1864611" y="6437891"/>
                  <a:pt x="1877729" y="6455376"/>
                </a:cubicBezTo>
                <a:cubicBezTo>
                  <a:pt x="1917084" y="6494715"/>
                  <a:pt x="1930201" y="6542796"/>
                  <a:pt x="1925828" y="6595249"/>
                </a:cubicBezTo>
                <a:cubicBezTo>
                  <a:pt x="1917084" y="6643330"/>
                  <a:pt x="1895220" y="6678298"/>
                  <a:pt x="1860238" y="6713267"/>
                </a:cubicBezTo>
                <a:lnTo>
                  <a:pt x="1715449" y="6858000"/>
                </a:lnTo>
                <a:lnTo>
                  <a:pt x="263806" y="6858000"/>
                </a:lnTo>
                <a:lnTo>
                  <a:pt x="115527" y="6708896"/>
                </a:lnTo>
                <a:cubicBezTo>
                  <a:pt x="106781" y="6704524"/>
                  <a:pt x="98036" y="6695782"/>
                  <a:pt x="93664" y="6687040"/>
                </a:cubicBezTo>
                <a:cubicBezTo>
                  <a:pt x="67427" y="6656443"/>
                  <a:pt x="54309" y="6617104"/>
                  <a:pt x="54309" y="6582136"/>
                </a:cubicBezTo>
                <a:cubicBezTo>
                  <a:pt x="49937" y="6520941"/>
                  <a:pt x="76172" y="6472860"/>
                  <a:pt x="119899" y="6433520"/>
                </a:cubicBezTo>
                <a:cubicBezTo>
                  <a:pt x="360399" y="6193113"/>
                  <a:pt x="605270" y="5948335"/>
                  <a:pt x="850142" y="5703557"/>
                </a:cubicBezTo>
                <a:cubicBezTo>
                  <a:pt x="858888" y="5694815"/>
                  <a:pt x="867633" y="5686072"/>
                  <a:pt x="876379" y="5677330"/>
                </a:cubicBezTo>
                <a:cubicBezTo>
                  <a:pt x="915732" y="5646733"/>
                  <a:pt x="959459" y="5633620"/>
                  <a:pt x="1007560" y="5637991"/>
                </a:cubicBezTo>
                <a:close/>
                <a:moveTo>
                  <a:pt x="3060322" y="5631811"/>
                </a:moveTo>
                <a:cubicBezTo>
                  <a:pt x="3072906" y="5631333"/>
                  <a:pt x="3085764" y="5632153"/>
                  <a:pt x="3098896" y="5634338"/>
                </a:cubicBezTo>
                <a:cubicBezTo>
                  <a:pt x="3138291" y="5638709"/>
                  <a:pt x="3173308" y="5660560"/>
                  <a:pt x="3203949" y="5691154"/>
                </a:cubicBezTo>
                <a:cubicBezTo>
                  <a:pt x="3335266" y="5826637"/>
                  <a:pt x="3466584" y="5957750"/>
                  <a:pt x="3602277" y="6088863"/>
                </a:cubicBezTo>
                <a:cubicBezTo>
                  <a:pt x="3716086" y="6202494"/>
                  <a:pt x="3829893" y="6316125"/>
                  <a:pt x="3943701" y="6429757"/>
                </a:cubicBezTo>
                <a:cubicBezTo>
                  <a:pt x="3974341" y="6460349"/>
                  <a:pt x="3996227" y="6490943"/>
                  <a:pt x="4000604" y="6530276"/>
                </a:cubicBezTo>
                <a:cubicBezTo>
                  <a:pt x="4013736" y="6600203"/>
                  <a:pt x="3991850" y="6652648"/>
                  <a:pt x="3943701" y="6700723"/>
                </a:cubicBezTo>
                <a:lnTo>
                  <a:pt x="3786180" y="6858000"/>
                </a:lnTo>
                <a:lnTo>
                  <a:pt x="2346382" y="6858000"/>
                </a:lnTo>
                <a:lnTo>
                  <a:pt x="2188432" y="6696352"/>
                </a:lnTo>
                <a:cubicBezTo>
                  <a:pt x="2157791" y="6670130"/>
                  <a:pt x="2140283" y="6635166"/>
                  <a:pt x="2135905" y="6600203"/>
                </a:cubicBezTo>
                <a:cubicBezTo>
                  <a:pt x="2122774" y="6534647"/>
                  <a:pt x="2144660" y="6477831"/>
                  <a:pt x="2192809" y="6429757"/>
                </a:cubicBezTo>
                <a:cubicBezTo>
                  <a:pt x="2437935" y="6185012"/>
                  <a:pt x="2687437" y="5935898"/>
                  <a:pt x="2932561" y="5691154"/>
                </a:cubicBezTo>
                <a:cubicBezTo>
                  <a:pt x="2941315" y="5682413"/>
                  <a:pt x="2950071" y="5678042"/>
                  <a:pt x="2954447" y="5669301"/>
                </a:cubicBezTo>
                <a:cubicBezTo>
                  <a:pt x="2987276" y="5646357"/>
                  <a:pt x="3022568" y="5633245"/>
                  <a:pt x="3060322" y="5631811"/>
                </a:cubicBezTo>
                <a:close/>
                <a:moveTo>
                  <a:pt x="5233825" y="5629968"/>
                </a:moveTo>
                <a:cubicBezTo>
                  <a:pt x="5277536" y="5638709"/>
                  <a:pt x="5316875" y="5660560"/>
                  <a:pt x="5347472" y="5695524"/>
                </a:cubicBezTo>
                <a:cubicBezTo>
                  <a:pt x="5513571" y="5861600"/>
                  <a:pt x="5684041" y="6032048"/>
                  <a:pt x="5850142" y="6198124"/>
                </a:cubicBezTo>
                <a:cubicBezTo>
                  <a:pt x="5928820" y="6276792"/>
                  <a:pt x="6007499" y="6355460"/>
                  <a:pt x="6086177" y="6434128"/>
                </a:cubicBezTo>
                <a:cubicBezTo>
                  <a:pt x="6116774" y="6460349"/>
                  <a:pt x="6134259" y="6490943"/>
                  <a:pt x="6143001" y="6534647"/>
                </a:cubicBezTo>
                <a:cubicBezTo>
                  <a:pt x="6156114" y="6600203"/>
                  <a:pt x="6129887" y="6657019"/>
                  <a:pt x="6081806" y="6705093"/>
                </a:cubicBezTo>
                <a:lnTo>
                  <a:pt x="5928878" y="6858000"/>
                </a:lnTo>
                <a:lnTo>
                  <a:pt x="4490690" y="6858000"/>
                </a:lnTo>
                <a:lnTo>
                  <a:pt x="4425183" y="6792502"/>
                </a:lnTo>
                <a:cubicBezTo>
                  <a:pt x="4390215" y="6757539"/>
                  <a:pt x="4359617" y="6726946"/>
                  <a:pt x="4329020" y="6691983"/>
                </a:cubicBezTo>
                <a:cubicBezTo>
                  <a:pt x="4298423" y="6665760"/>
                  <a:pt x="4280939" y="6630797"/>
                  <a:pt x="4276568" y="6591462"/>
                </a:cubicBezTo>
                <a:cubicBezTo>
                  <a:pt x="4267826" y="6525906"/>
                  <a:pt x="4289681" y="6473461"/>
                  <a:pt x="4337762" y="6429757"/>
                </a:cubicBezTo>
                <a:cubicBezTo>
                  <a:pt x="4582540" y="6185012"/>
                  <a:pt x="4827319" y="5940268"/>
                  <a:pt x="5072096" y="5695524"/>
                </a:cubicBezTo>
                <a:cubicBezTo>
                  <a:pt x="5080838" y="5686783"/>
                  <a:pt x="5089580" y="5678042"/>
                  <a:pt x="5098322" y="5669301"/>
                </a:cubicBezTo>
                <a:cubicBezTo>
                  <a:pt x="5137661" y="5638709"/>
                  <a:pt x="5181373" y="5625597"/>
                  <a:pt x="5233825" y="5629968"/>
                </a:cubicBezTo>
                <a:close/>
                <a:moveTo>
                  <a:pt x="6227451" y="4554643"/>
                </a:moveTo>
                <a:lnTo>
                  <a:pt x="6227451" y="6394138"/>
                </a:lnTo>
                <a:lnTo>
                  <a:pt x="6183504" y="6368480"/>
                </a:lnTo>
                <a:cubicBezTo>
                  <a:pt x="6174762" y="6359737"/>
                  <a:pt x="6166019" y="6350994"/>
                  <a:pt x="6157277" y="6346621"/>
                </a:cubicBezTo>
                <a:cubicBezTo>
                  <a:pt x="5912500" y="6101809"/>
                  <a:pt x="5672092" y="5856998"/>
                  <a:pt x="5427315" y="5616558"/>
                </a:cubicBezTo>
                <a:cubicBezTo>
                  <a:pt x="5418572" y="5607815"/>
                  <a:pt x="5414201" y="5599072"/>
                  <a:pt x="5405459" y="5590329"/>
                </a:cubicBezTo>
                <a:cubicBezTo>
                  <a:pt x="5374862" y="5555356"/>
                  <a:pt x="5361749" y="5520383"/>
                  <a:pt x="5361749" y="5472294"/>
                </a:cubicBezTo>
                <a:cubicBezTo>
                  <a:pt x="5361749" y="5424206"/>
                  <a:pt x="5379233" y="5380490"/>
                  <a:pt x="5414201" y="5345517"/>
                </a:cubicBezTo>
                <a:cubicBezTo>
                  <a:pt x="5667721" y="5096333"/>
                  <a:pt x="5916871" y="4842778"/>
                  <a:pt x="6170391" y="4593595"/>
                </a:cubicBezTo>
                <a:cubicBezTo>
                  <a:pt x="6174762" y="4589224"/>
                  <a:pt x="6183504" y="4580481"/>
                  <a:pt x="6187875" y="4576108"/>
                </a:cubicBezTo>
                <a:close/>
                <a:moveTo>
                  <a:pt x="4121342" y="4537891"/>
                </a:moveTo>
                <a:cubicBezTo>
                  <a:pt x="4133243" y="4537413"/>
                  <a:pt x="4145280" y="4538233"/>
                  <a:pt x="4157318" y="4540419"/>
                </a:cubicBezTo>
                <a:cubicBezTo>
                  <a:pt x="4201091" y="4544791"/>
                  <a:pt x="4240485" y="4566656"/>
                  <a:pt x="4271125" y="4601637"/>
                </a:cubicBezTo>
                <a:cubicBezTo>
                  <a:pt x="4441837" y="4772173"/>
                  <a:pt x="4608172" y="4938336"/>
                  <a:pt x="4778884" y="5104498"/>
                </a:cubicBezTo>
                <a:cubicBezTo>
                  <a:pt x="4853297" y="5183208"/>
                  <a:pt x="4932087" y="5261916"/>
                  <a:pt x="5010877" y="5340624"/>
                </a:cubicBezTo>
                <a:cubicBezTo>
                  <a:pt x="5041518" y="5366861"/>
                  <a:pt x="5063404" y="5401843"/>
                  <a:pt x="5067781" y="5441197"/>
                </a:cubicBezTo>
                <a:cubicBezTo>
                  <a:pt x="5080913" y="5506788"/>
                  <a:pt x="5059027" y="5563632"/>
                  <a:pt x="5010877" y="5611733"/>
                </a:cubicBezTo>
                <a:cubicBezTo>
                  <a:pt x="4774507" y="5843487"/>
                  <a:pt x="4542514" y="6075239"/>
                  <a:pt x="4310521" y="6306993"/>
                </a:cubicBezTo>
                <a:cubicBezTo>
                  <a:pt x="4293012" y="6324484"/>
                  <a:pt x="4275503" y="6346348"/>
                  <a:pt x="4257993" y="6363839"/>
                </a:cubicBezTo>
                <a:cubicBezTo>
                  <a:pt x="4222977" y="6394448"/>
                  <a:pt x="4183581" y="6411938"/>
                  <a:pt x="4139809" y="6411938"/>
                </a:cubicBezTo>
                <a:cubicBezTo>
                  <a:pt x="4078528" y="6411938"/>
                  <a:pt x="4034756" y="6385702"/>
                  <a:pt x="3995361" y="6346348"/>
                </a:cubicBezTo>
                <a:cubicBezTo>
                  <a:pt x="3780877" y="6132085"/>
                  <a:pt x="3566393" y="5917823"/>
                  <a:pt x="3351909" y="5703560"/>
                </a:cubicBezTo>
                <a:cubicBezTo>
                  <a:pt x="3321268" y="5668578"/>
                  <a:pt x="3286249" y="5633596"/>
                  <a:pt x="3251233" y="5602987"/>
                </a:cubicBezTo>
                <a:cubicBezTo>
                  <a:pt x="3224968" y="5572378"/>
                  <a:pt x="3207460" y="5541769"/>
                  <a:pt x="3198705" y="5506788"/>
                </a:cubicBezTo>
                <a:cubicBezTo>
                  <a:pt x="3189951" y="5436824"/>
                  <a:pt x="3211837" y="5384351"/>
                  <a:pt x="3259986" y="5336252"/>
                </a:cubicBezTo>
                <a:cubicBezTo>
                  <a:pt x="3505111" y="5091380"/>
                  <a:pt x="3750237" y="4846509"/>
                  <a:pt x="3995361" y="4601637"/>
                </a:cubicBezTo>
                <a:cubicBezTo>
                  <a:pt x="4004115" y="4592892"/>
                  <a:pt x="4012869" y="4584146"/>
                  <a:pt x="4021623" y="4575400"/>
                </a:cubicBezTo>
                <a:cubicBezTo>
                  <a:pt x="4051170" y="4552443"/>
                  <a:pt x="4085641" y="4539325"/>
                  <a:pt x="4121342" y="4537891"/>
                </a:cubicBezTo>
                <a:close/>
                <a:moveTo>
                  <a:pt x="2042277" y="4534190"/>
                </a:moveTo>
                <a:cubicBezTo>
                  <a:pt x="2087000" y="4538909"/>
                  <a:pt x="2125570" y="4560248"/>
                  <a:pt x="2161678" y="4596361"/>
                </a:cubicBezTo>
                <a:cubicBezTo>
                  <a:pt x="2402395" y="4841485"/>
                  <a:pt x="2647488" y="5086610"/>
                  <a:pt x="2892581" y="5331735"/>
                </a:cubicBezTo>
                <a:cubicBezTo>
                  <a:pt x="2901335" y="5340489"/>
                  <a:pt x="2910087" y="5349244"/>
                  <a:pt x="2918841" y="5357998"/>
                </a:cubicBezTo>
                <a:cubicBezTo>
                  <a:pt x="2949478" y="5397393"/>
                  <a:pt x="2962607" y="5441165"/>
                  <a:pt x="2958231" y="5489315"/>
                </a:cubicBezTo>
                <a:cubicBezTo>
                  <a:pt x="2953853" y="5537465"/>
                  <a:pt x="2931971" y="5572483"/>
                  <a:pt x="2896957" y="5603123"/>
                </a:cubicBezTo>
                <a:cubicBezTo>
                  <a:pt x="2765658" y="5738818"/>
                  <a:pt x="2634358" y="5870134"/>
                  <a:pt x="2498681" y="6001451"/>
                </a:cubicBezTo>
                <a:cubicBezTo>
                  <a:pt x="2384888" y="6115259"/>
                  <a:pt x="2271094" y="6233444"/>
                  <a:pt x="2157301" y="6347252"/>
                </a:cubicBezTo>
                <a:cubicBezTo>
                  <a:pt x="2126664" y="6373515"/>
                  <a:pt x="2096028" y="6395401"/>
                  <a:pt x="2056638" y="6404156"/>
                </a:cubicBezTo>
                <a:cubicBezTo>
                  <a:pt x="1986612" y="6417287"/>
                  <a:pt x="1934092" y="6395401"/>
                  <a:pt x="1885948" y="6347252"/>
                </a:cubicBezTo>
                <a:cubicBezTo>
                  <a:pt x="1662738" y="6119636"/>
                  <a:pt x="1435152" y="5896397"/>
                  <a:pt x="1211941" y="5668781"/>
                </a:cubicBezTo>
                <a:cubicBezTo>
                  <a:pt x="1185682" y="5646895"/>
                  <a:pt x="1159421" y="5620632"/>
                  <a:pt x="1133162" y="5594369"/>
                </a:cubicBezTo>
                <a:cubicBezTo>
                  <a:pt x="1102525" y="5559351"/>
                  <a:pt x="1085018" y="5519956"/>
                  <a:pt x="1085018" y="5476183"/>
                </a:cubicBezTo>
                <a:cubicBezTo>
                  <a:pt x="1085018" y="5414902"/>
                  <a:pt x="1111278" y="5371130"/>
                  <a:pt x="1150668" y="5331735"/>
                </a:cubicBezTo>
                <a:cubicBezTo>
                  <a:pt x="1347618" y="5134760"/>
                  <a:pt x="1544568" y="4937784"/>
                  <a:pt x="1741518" y="4736431"/>
                </a:cubicBezTo>
                <a:cubicBezTo>
                  <a:pt x="1794038" y="4688282"/>
                  <a:pt x="1842181" y="4640133"/>
                  <a:pt x="1890324" y="4587605"/>
                </a:cubicBezTo>
                <a:cubicBezTo>
                  <a:pt x="1920962" y="4561342"/>
                  <a:pt x="1951598" y="4539456"/>
                  <a:pt x="1995365" y="4535079"/>
                </a:cubicBezTo>
                <a:cubicBezTo>
                  <a:pt x="2011776" y="4532891"/>
                  <a:pt x="2027368" y="4532617"/>
                  <a:pt x="2042277" y="4534190"/>
                </a:cubicBezTo>
                <a:close/>
                <a:moveTo>
                  <a:pt x="5233824" y="3455499"/>
                </a:moveTo>
                <a:cubicBezTo>
                  <a:pt x="5277536" y="3459876"/>
                  <a:pt x="5316875" y="3486136"/>
                  <a:pt x="5347472" y="3516772"/>
                </a:cubicBezTo>
                <a:cubicBezTo>
                  <a:pt x="5517942" y="3687463"/>
                  <a:pt x="5688412" y="3858153"/>
                  <a:pt x="5858883" y="4028842"/>
                </a:cubicBezTo>
                <a:cubicBezTo>
                  <a:pt x="5933191" y="4103246"/>
                  <a:pt x="6011870" y="4182026"/>
                  <a:pt x="6086177" y="4256430"/>
                </a:cubicBezTo>
                <a:cubicBezTo>
                  <a:pt x="6116774" y="4287066"/>
                  <a:pt x="6134259" y="4317702"/>
                  <a:pt x="6143001" y="4357093"/>
                </a:cubicBezTo>
                <a:cubicBezTo>
                  <a:pt x="6156114" y="4427119"/>
                  <a:pt x="6129887" y="4479639"/>
                  <a:pt x="6081806" y="4527782"/>
                </a:cubicBezTo>
                <a:cubicBezTo>
                  <a:pt x="5850140" y="4759745"/>
                  <a:pt x="5618476" y="4991708"/>
                  <a:pt x="5386811" y="5228049"/>
                </a:cubicBezTo>
                <a:cubicBezTo>
                  <a:pt x="5369327" y="5245555"/>
                  <a:pt x="5351843" y="5263062"/>
                  <a:pt x="5334359" y="5280569"/>
                </a:cubicBezTo>
                <a:cubicBezTo>
                  <a:pt x="5299391" y="5311205"/>
                  <a:pt x="5260051" y="5328712"/>
                  <a:pt x="5211969" y="5328712"/>
                </a:cubicBezTo>
                <a:cubicBezTo>
                  <a:pt x="5155146" y="5328712"/>
                  <a:pt x="5111435" y="5306829"/>
                  <a:pt x="5072096" y="5267439"/>
                </a:cubicBezTo>
                <a:cubicBezTo>
                  <a:pt x="4857916" y="5052983"/>
                  <a:pt x="4643734" y="4838526"/>
                  <a:pt x="4429554" y="4624070"/>
                </a:cubicBezTo>
                <a:cubicBezTo>
                  <a:pt x="4394585" y="4589056"/>
                  <a:pt x="4359617" y="4554043"/>
                  <a:pt x="4329020" y="4519029"/>
                </a:cubicBezTo>
                <a:cubicBezTo>
                  <a:pt x="4302794" y="4492770"/>
                  <a:pt x="4285310" y="4462132"/>
                  <a:pt x="4276568" y="4422743"/>
                </a:cubicBezTo>
                <a:cubicBezTo>
                  <a:pt x="4267826" y="4357093"/>
                  <a:pt x="4289681" y="4300196"/>
                  <a:pt x="4337762" y="4252053"/>
                </a:cubicBezTo>
                <a:cubicBezTo>
                  <a:pt x="4582540" y="4011335"/>
                  <a:pt x="4827319" y="3766242"/>
                  <a:pt x="5072096" y="3521149"/>
                </a:cubicBezTo>
                <a:cubicBezTo>
                  <a:pt x="5080838" y="3512395"/>
                  <a:pt x="5089580" y="3503643"/>
                  <a:pt x="5098322" y="3494889"/>
                </a:cubicBezTo>
                <a:cubicBezTo>
                  <a:pt x="5137661" y="3464252"/>
                  <a:pt x="5181372" y="3451122"/>
                  <a:pt x="5233824" y="3455499"/>
                </a:cubicBezTo>
                <a:close/>
                <a:moveTo>
                  <a:pt x="954386" y="3444774"/>
                </a:moveTo>
                <a:cubicBezTo>
                  <a:pt x="1000342" y="3447642"/>
                  <a:pt x="1041372" y="3468950"/>
                  <a:pt x="1077481" y="3505011"/>
                </a:cubicBezTo>
                <a:cubicBezTo>
                  <a:pt x="1313820" y="3745419"/>
                  <a:pt x="1554537" y="3981455"/>
                  <a:pt x="1790877" y="4221861"/>
                </a:cubicBezTo>
                <a:cubicBezTo>
                  <a:pt x="1804007" y="4234974"/>
                  <a:pt x="1817137" y="4248087"/>
                  <a:pt x="1830267" y="4261200"/>
                </a:cubicBezTo>
                <a:cubicBezTo>
                  <a:pt x="1860904" y="4291799"/>
                  <a:pt x="1874034" y="4331138"/>
                  <a:pt x="1874034" y="4374848"/>
                </a:cubicBezTo>
                <a:cubicBezTo>
                  <a:pt x="1874034" y="4431672"/>
                  <a:pt x="1852150" y="4475382"/>
                  <a:pt x="1812761" y="4514721"/>
                </a:cubicBezTo>
                <a:cubicBezTo>
                  <a:pt x="1611434" y="4715789"/>
                  <a:pt x="1405730" y="4921228"/>
                  <a:pt x="1204404" y="5122295"/>
                </a:cubicBezTo>
                <a:cubicBezTo>
                  <a:pt x="1160637" y="5170377"/>
                  <a:pt x="1112494" y="5214087"/>
                  <a:pt x="1068727" y="5257797"/>
                </a:cubicBezTo>
                <a:cubicBezTo>
                  <a:pt x="1042467" y="5288395"/>
                  <a:pt x="1007454" y="5305879"/>
                  <a:pt x="968063" y="5310250"/>
                </a:cubicBezTo>
                <a:cubicBezTo>
                  <a:pt x="902413" y="5323363"/>
                  <a:pt x="849893" y="5301508"/>
                  <a:pt x="801750" y="5253426"/>
                </a:cubicBezTo>
                <a:cubicBezTo>
                  <a:pt x="556657" y="5008649"/>
                  <a:pt x="311564" y="4763870"/>
                  <a:pt x="66472" y="4519092"/>
                </a:cubicBezTo>
                <a:cubicBezTo>
                  <a:pt x="57717" y="4510350"/>
                  <a:pt x="48964" y="4501608"/>
                  <a:pt x="40210" y="4492866"/>
                </a:cubicBezTo>
                <a:cubicBezTo>
                  <a:pt x="9574" y="4453527"/>
                  <a:pt x="-3556" y="4405446"/>
                  <a:pt x="822" y="4357364"/>
                </a:cubicBezTo>
                <a:cubicBezTo>
                  <a:pt x="9574" y="4309283"/>
                  <a:pt x="31458" y="4274314"/>
                  <a:pt x="66472" y="4243716"/>
                </a:cubicBezTo>
                <a:cubicBezTo>
                  <a:pt x="228407" y="4081988"/>
                  <a:pt x="390344" y="3915889"/>
                  <a:pt x="552281" y="3754161"/>
                </a:cubicBezTo>
                <a:cubicBezTo>
                  <a:pt x="635437" y="3671112"/>
                  <a:pt x="718593" y="3588061"/>
                  <a:pt x="806127" y="3505011"/>
                </a:cubicBezTo>
                <a:cubicBezTo>
                  <a:pt x="832387" y="3474414"/>
                  <a:pt x="863024" y="3452559"/>
                  <a:pt x="906790" y="3448188"/>
                </a:cubicBezTo>
                <a:cubicBezTo>
                  <a:pt x="923202" y="3444909"/>
                  <a:pt x="939068" y="3443817"/>
                  <a:pt x="954386" y="3444774"/>
                </a:cubicBezTo>
                <a:close/>
                <a:moveTo>
                  <a:pt x="6227451" y="2387177"/>
                </a:moveTo>
                <a:lnTo>
                  <a:pt x="6227451" y="4224280"/>
                </a:lnTo>
                <a:lnTo>
                  <a:pt x="6196890" y="4207457"/>
                </a:lnTo>
                <a:cubicBezTo>
                  <a:pt x="6184791" y="4198988"/>
                  <a:pt x="6173307" y="4189153"/>
                  <a:pt x="6162369" y="4178226"/>
                </a:cubicBezTo>
                <a:cubicBezTo>
                  <a:pt x="5917371" y="3933448"/>
                  <a:pt x="5672372" y="3688669"/>
                  <a:pt x="5427373" y="3443892"/>
                </a:cubicBezTo>
                <a:cubicBezTo>
                  <a:pt x="5418624" y="3435150"/>
                  <a:pt x="5409873" y="3426408"/>
                  <a:pt x="5405499" y="3422037"/>
                </a:cubicBezTo>
                <a:cubicBezTo>
                  <a:pt x="5379249" y="3387069"/>
                  <a:pt x="5361749" y="3352100"/>
                  <a:pt x="5361749" y="3308390"/>
                </a:cubicBezTo>
                <a:cubicBezTo>
                  <a:pt x="5361749" y="3251568"/>
                  <a:pt x="5383623" y="3207856"/>
                  <a:pt x="5422998" y="3172888"/>
                </a:cubicBezTo>
                <a:cubicBezTo>
                  <a:pt x="5571748" y="3024272"/>
                  <a:pt x="5716121" y="2875658"/>
                  <a:pt x="5864871" y="2727042"/>
                </a:cubicBezTo>
                <a:cubicBezTo>
                  <a:pt x="5965495" y="2630879"/>
                  <a:pt x="6066119" y="2530346"/>
                  <a:pt x="6166744" y="2429812"/>
                </a:cubicBezTo>
                <a:cubicBezTo>
                  <a:pt x="6179869" y="2414513"/>
                  <a:pt x="6194088" y="2402493"/>
                  <a:pt x="6210494" y="2393204"/>
                </a:cubicBezTo>
                <a:close/>
                <a:moveTo>
                  <a:pt x="3050189" y="1383587"/>
                </a:moveTo>
                <a:cubicBezTo>
                  <a:pt x="3075888" y="1382016"/>
                  <a:pt x="3102405" y="1383381"/>
                  <a:pt x="3129745" y="1387754"/>
                </a:cubicBezTo>
                <a:cubicBezTo>
                  <a:pt x="3217228" y="1400873"/>
                  <a:pt x="3287216" y="1440228"/>
                  <a:pt x="3348454" y="1501447"/>
                </a:cubicBezTo>
                <a:cubicBezTo>
                  <a:pt x="3860235" y="2013066"/>
                  <a:pt x="4372015" y="2524684"/>
                  <a:pt x="4883795" y="3036302"/>
                </a:cubicBezTo>
                <a:cubicBezTo>
                  <a:pt x="4896918" y="3049420"/>
                  <a:pt x="4905666" y="3058165"/>
                  <a:pt x="4914414" y="3071283"/>
                </a:cubicBezTo>
                <a:cubicBezTo>
                  <a:pt x="4993150" y="3163113"/>
                  <a:pt x="5019395" y="3268061"/>
                  <a:pt x="4993150" y="3386125"/>
                </a:cubicBezTo>
                <a:cubicBezTo>
                  <a:pt x="4975654" y="3460462"/>
                  <a:pt x="4940659" y="3521681"/>
                  <a:pt x="4883795" y="3574155"/>
                </a:cubicBezTo>
                <a:cubicBezTo>
                  <a:pt x="4372015" y="4085774"/>
                  <a:pt x="3860235" y="4597392"/>
                  <a:pt x="3348454" y="5109011"/>
                </a:cubicBezTo>
                <a:cubicBezTo>
                  <a:pt x="3339706" y="5117757"/>
                  <a:pt x="3335331" y="5126502"/>
                  <a:pt x="3326583" y="5135248"/>
                </a:cubicBezTo>
                <a:cubicBezTo>
                  <a:pt x="3256596" y="5196467"/>
                  <a:pt x="3173487" y="5227076"/>
                  <a:pt x="3068506" y="5227076"/>
                </a:cubicBezTo>
                <a:cubicBezTo>
                  <a:pt x="3059758" y="5227076"/>
                  <a:pt x="3037886" y="5227076"/>
                  <a:pt x="3016015" y="5222704"/>
                </a:cubicBezTo>
                <a:cubicBezTo>
                  <a:pt x="2932905" y="5209585"/>
                  <a:pt x="2862919" y="5165857"/>
                  <a:pt x="2806054" y="5109011"/>
                </a:cubicBezTo>
                <a:cubicBezTo>
                  <a:pt x="2298647" y="4597392"/>
                  <a:pt x="1786867" y="4090147"/>
                  <a:pt x="1279460" y="3582901"/>
                </a:cubicBezTo>
                <a:cubicBezTo>
                  <a:pt x="1266337" y="3569783"/>
                  <a:pt x="1253214" y="3556664"/>
                  <a:pt x="1240092" y="3539173"/>
                </a:cubicBezTo>
                <a:cubicBezTo>
                  <a:pt x="1174480" y="3456090"/>
                  <a:pt x="1143860" y="3364261"/>
                  <a:pt x="1161357" y="3254942"/>
                </a:cubicBezTo>
                <a:cubicBezTo>
                  <a:pt x="1170105" y="3171859"/>
                  <a:pt x="1205099" y="3106266"/>
                  <a:pt x="1266337" y="3045048"/>
                </a:cubicBezTo>
                <a:cubicBezTo>
                  <a:pt x="1782492" y="2529057"/>
                  <a:pt x="2298647" y="2013066"/>
                  <a:pt x="2819177" y="1492702"/>
                </a:cubicBezTo>
                <a:cubicBezTo>
                  <a:pt x="2823551" y="1488329"/>
                  <a:pt x="2832299" y="1479584"/>
                  <a:pt x="2841047" y="1475210"/>
                </a:cubicBezTo>
                <a:cubicBezTo>
                  <a:pt x="2903381" y="1419457"/>
                  <a:pt x="2973095" y="1388302"/>
                  <a:pt x="3050189" y="1383587"/>
                </a:cubicBezTo>
                <a:close/>
                <a:moveTo>
                  <a:pt x="975099" y="1287175"/>
                </a:moveTo>
                <a:cubicBezTo>
                  <a:pt x="1019823" y="1291884"/>
                  <a:pt x="1058392" y="1313183"/>
                  <a:pt x="1094501" y="1349224"/>
                </a:cubicBezTo>
                <a:cubicBezTo>
                  <a:pt x="1339594" y="1593876"/>
                  <a:pt x="1580311" y="1838526"/>
                  <a:pt x="1825404" y="2083179"/>
                </a:cubicBezTo>
                <a:cubicBezTo>
                  <a:pt x="1834158" y="2091915"/>
                  <a:pt x="1842911" y="2100652"/>
                  <a:pt x="1851664" y="2109391"/>
                </a:cubicBezTo>
                <a:cubicBezTo>
                  <a:pt x="1882301" y="2148709"/>
                  <a:pt x="1895431" y="2192397"/>
                  <a:pt x="1891054" y="2244822"/>
                </a:cubicBezTo>
                <a:cubicBezTo>
                  <a:pt x="1886677" y="2288510"/>
                  <a:pt x="1860417" y="2327829"/>
                  <a:pt x="1829781" y="2358410"/>
                </a:cubicBezTo>
                <a:cubicBezTo>
                  <a:pt x="1667844" y="2515686"/>
                  <a:pt x="1510284" y="2672962"/>
                  <a:pt x="1352723" y="2834606"/>
                </a:cubicBezTo>
                <a:cubicBezTo>
                  <a:pt x="1265191" y="2921982"/>
                  <a:pt x="1177657" y="3009357"/>
                  <a:pt x="1090124" y="3096732"/>
                </a:cubicBezTo>
                <a:cubicBezTo>
                  <a:pt x="1059487" y="3127312"/>
                  <a:pt x="1028851" y="3144788"/>
                  <a:pt x="989460" y="3153526"/>
                </a:cubicBezTo>
                <a:cubicBezTo>
                  <a:pt x="919435" y="3162263"/>
                  <a:pt x="866914" y="3140420"/>
                  <a:pt x="818771" y="3092362"/>
                </a:cubicBezTo>
                <a:cubicBezTo>
                  <a:pt x="578055" y="2852081"/>
                  <a:pt x="337338" y="2611799"/>
                  <a:pt x="96621" y="2371516"/>
                </a:cubicBezTo>
                <a:cubicBezTo>
                  <a:pt x="83491" y="2362779"/>
                  <a:pt x="74738" y="2354041"/>
                  <a:pt x="65984" y="2340935"/>
                </a:cubicBezTo>
                <a:cubicBezTo>
                  <a:pt x="35348" y="2305986"/>
                  <a:pt x="17841" y="2266666"/>
                  <a:pt x="17841" y="2222978"/>
                </a:cubicBezTo>
                <a:cubicBezTo>
                  <a:pt x="17841" y="2166184"/>
                  <a:pt x="44101" y="2122497"/>
                  <a:pt x="83491" y="2083179"/>
                </a:cubicBezTo>
                <a:cubicBezTo>
                  <a:pt x="293571" y="1869108"/>
                  <a:pt x="508027" y="1659407"/>
                  <a:pt x="718108" y="1449707"/>
                </a:cubicBezTo>
                <a:cubicBezTo>
                  <a:pt x="753121" y="1410388"/>
                  <a:pt x="792511" y="1375437"/>
                  <a:pt x="827524" y="1340487"/>
                </a:cubicBezTo>
                <a:cubicBezTo>
                  <a:pt x="858160" y="1309906"/>
                  <a:pt x="888797" y="1292431"/>
                  <a:pt x="928187" y="1288062"/>
                </a:cubicBezTo>
                <a:cubicBezTo>
                  <a:pt x="944599" y="1285878"/>
                  <a:pt x="960191" y="1285604"/>
                  <a:pt x="975099" y="1287175"/>
                </a:cubicBezTo>
                <a:close/>
                <a:moveTo>
                  <a:pt x="2022903" y="198517"/>
                </a:moveTo>
                <a:cubicBezTo>
                  <a:pt x="2062825" y="198517"/>
                  <a:pt x="2102200" y="211632"/>
                  <a:pt x="2135013" y="237862"/>
                </a:cubicBezTo>
                <a:cubicBezTo>
                  <a:pt x="2143762" y="246605"/>
                  <a:pt x="2156887" y="259719"/>
                  <a:pt x="2165637" y="268463"/>
                </a:cubicBezTo>
                <a:cubicBezTo>
                  <a:pt x="2406260" y="508904"/>
                  <a:pt x="2646885" y="749344"/>
                  <a:pt x="2887507" y="989784"/>
                </a:cubicBezTo>
                <a:cubicBezTo>
                  <a:pt x="2896258" y="998527"/>
                  <a:pt x="2909382" y="1007270"/>
                  <a:pt x="2918132" y="1020384"/>
                </a:cubicBezTo>
                <a:cubicBezTo>
                  <a:pt x="2970632" y="1085959"/>
                  <a:pt x="2970632" y="1177764"/>
                  <a:pt x="2918132" y="1247710"/>
                </a:cubicBezTo>
                <a:cubicBezTo>
                  <a:pt x="2909382" y="1256453"/>
                  <a:pt x="2900633" y="1265196"/>
                  <a:pt x="2891882" y="1273940"/>
                </a:cubicBezTo>
                <a:cubicBezTo>
                  <a:pt x="2646885" y="1514380"/>
                  <a:pt x="2406260" y="1759192"/>
                  <a:pt x="2161261" y="2004003"/>
                </a:cubicBezTo>
                <a:cubicBezTo>
                  <a:pt x="2152512" y="2012746"/>
                  <a:pt x="2148138" y="2017118"/>
                  <a:pt x="2139387" y="2025861"/>
                </a:cubicBezTo>
                <a:cubicBezTo>
                  <a:pt x="2069388" y="2087064"/>
                  <a:pt x="1973138" y="2082693"/>
                  <a:pt x="1903139" y="2025861"/>
                </a:cubicBezTo>
                <a:cubicBezTo>
                  <a:pt x="1894388" y="2017118"/>
                  <a:pt x="1885639" y="2008374"/>
                  <a:pt x="1876889" y="1999630"/>
                </a:cubicBezTo>
                <a:cubicBezTo>
                  <a:pt x="1636265" y="1759192"/>
                  <a:pt x="1395641" y="1518752"/>
                  <a:pt x="1155018" y="1278312"/>
                </a:cubicBezTo>
                <a:cubicBezTo>
                  <a:pt x="1146268" y="1269567"/>
                  <a:pt x="1133143" y="1260825"/>
                  <a:pt x="1124393" y="1247710"/>
                </a:cubicBezTo>
                <a:cubicBezTo>
                  <a:pt x="1098143" y="1217108"/>
                  <a:pt x="1085018" y="1177764"/>
                  <a:pt x="1085018" y="1134048"/>
                </a:cubicBezTo>
                <a:cubicBezTo>
                  <a:pt x="1085018" y="1081587"/>
                  <a:pt x="1106893" y="1037871"/>
                  <a:pt x="1141893" y="1002899"/>
                </a:cubicBezTo>
                <a:cubicBezTo>
                  <a:pt x="1391266" y="753716"/>
                  <a:pt x="1640640" y="504532"/>
                  <a:pt x="1890014" y="255348"/>
                </a:cubicBezTo>
                <a:cubicBezTo>
                  <a:pt x="1894388" y="246605"/>
                  <a:pt x="1903139" y="242233"/>
                  <a:pt x="1907513" y="237862"/>
                </a:cubicBezTo>
                <a:cubicBezTo>
                  <a:pt x="1942514" y="211632"/>
                  <a:pt x="1982982" y="198517"/>
                  <a:pt x="2022903" y="198517"/>
                </a:cubicBezTo>
                <a:close/>
                <a:moveTo>
                  <a:pt x="4313098" y="0"/>
                </a:moveTo>
                <a:lnTo>
                  <a:pt x="6127861" y="0"/>
                </a:lnTo>
                <a:lnTo>
                  <a:pt x="6227451" y="99514"/>
                </a:lnTo>
                <a:lnTo>
                  <a:pt x="6227451" y="2232515"/>
                </a:lnTo>
                <a:lnTo>
                  <a:pt x="5500551" y="2958865"/>
                </a:lnTo>
                <a:cubicBezTo>
                  <a:pt x="5491799" y="2971984"/>
                  <a:pt x="5483047" y="2980729"/>
                  <a:pt x="5474294" y="2989475"/>
                </a:cubicBezTo>
                <a:cubicBezTo>
                  <a:pt x="5399901" y="3055067"/>
                  <a:pt x="5316755" y="3090050"/>
                  <a:pt x="5220479" y="3090050"/>
                </a:cubicBezTo>
                <a:cubicBezTo>
                  <a:pt x="5194223" y="3085677"/>
                  <a:pt x="5172342" y="3085677"/>
                  <a:pt x="5150462" y="3081305"/>
                </a:cubicBezTo>
                <a:cubicBezTo>
                  <a:pt x="5076067" y="3068186"/>
                  <a:pt x="5010426" y="3033202"/>
                  <a:pt x="4957913" y="2976357"/>
                </a:cubicBezTo>
                <a:cubicBezTo>
                  <a:pt x="4441530" y="2460365"/>
                  <a:pt x="3925150" y="1948746"/>
                  <a:pt x="3413145" y="1432757"/>
                </a:cubicBezTo>
                <a:cubicBezTo>
                  <a:pt x="3400016" y="1424011"/>
                  <a:pt x="3391263" y="1410892"/>
                  <a:pt x="3378136" y="1397774"/>
                </a:cubicBezTo>
                <a:cubicBezTo>
                  <a:pt x="3312495" y="1314692"/>
                  <a:pt x="3286237" y="1222862"/>
                  <a:pt x="3299366" y="1117914"/>
                </a:cubicBezTo>
                <a:cubicBezTo>
                  <a:pt x="3312495" y="1030458"/>
                  <a:pt x="3356255" y="956121"/>
                  <a:pt x="3417521" y="894901"/>
                </a:cubicBezTo>
                <a:close/>
                <a:moveTo>
                  <a:pt x="2176397" y="0"/>
                </a:moveTo>
                <a:lnTo>
                  <a:pt x="4035652" y="0"/>
                </a:lnTo>
                <a:lnTo>
                  <a:pt x="4044127" y="68175"/>
                </a:lnTo>
                <a:cubicBezTo>
                  <a:pt x="4035370" y="116256"/>
                  <a:pt x="4013474" y="151225"/>
                  <a:pt x="3978443" y="186194"/>
                </a:cubicBezTo>
                <a:cubicBezTo>
                  <a:pt x="3781392" y="382890"/>
                  <a:pt x="3579961" y="583957"/>
                  <a:pt x="3382909" y="780655"/>
                </a:cubicBezTo>
                <a:cubicBezTo>
                  <a:pt x="3334741" y="828736"/>
                  <a:pt x="3286573" y="876818"/>
                  <a:pt x="3234025" y="929270"/>
                </a:cubicBezTo>
                <a:cubicBezTo>
                  <a:pt x="3207752" y="955496"/>
                  <a:pt x="3172721" y="977351"/>
                  <a:pt x="3133311" y="981722"/>
                </a:cubicBezTo>
                <a:cubicBezTo>
                  <a:pt x="3067627" y="990464"/>
                  <a:pt x="3015079" y="968609"/>
                  <a:pt x="2966911" y="920528"/>
                </a:cubicBezTo>
                <a:cubicBezTo>
                  <a:pt x="2721691" y="675749"/>
                  <a:pt x="2476471" y="430971"/>
                  <a:pt x="2231251" y="186194"/>
                </a:cubicBezTo>
                <a:cubicBezTo>
                  <a:pt x="2226873" y="177451"/>
                  <a:pt x="2218114" y="173079"/>
                  <a:pt x="2209357" y="164337"/>
                </a:cubicBezTo>
                <a:cubicBezTo>
                  <a:pt x="2183083" y="129369"/>
                  <a:pt x="2169946" y="94401"/>
                  <a:pt x="2165568" y="50691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AC5F5AA-8ECC-6CAA-25BF-8E645DBEE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1AA9863-B0DB-0FB9-7D27-FDBE0FD79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75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1C48531-7451-3094-D60A-4993964C2FD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20071" y="203940"/>
            <a:ext cx="2891165" cy="2502448"/>
          </a:xfrm>
          <a:custGeom>
            <a:avLst/>
            <a:gdLst>
              <a:gd name="connsiteX0" fmla="*/ 723324 w 2891165"/>
              <a:gd name="connsiteY0" fmla="*/ 0 h 2502448"/>
              <a:gd name="connsiteX1" fmla="*/ 2168553 w 2891165"/>
              <a:gd name="connsiteY1" fmla="*/ 0 h 2502448"/>
              <a:gd name="connsiteX2" fmla="*/ 2891165 w 2891165"/>
              <a:gd name="connsiteY2" fmla="*/ 1252291 h 2502448"/>
              <a:gd name="connsiteX3" fmla="*/ 2169783 w 2891165"/>
              <a:gd name="connsiteY3" fmla="*/ 2502448 h 2502448"/>
              <a:gd name="connsiteX4" fmla="*/ 722092 w 2891165"/>
              <a:gd name="connsiteY4" fmla="*/ 2502448 h 2502448"/>
              <a:gd name="connsiteX5" fmla="*/ 0 w 2891165"/>
              <a:gd name="connsiteY5" fmla="*/ 1252291 h 250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1165" h="2502448">
                <a:moveTo>
                  <a:pt x="723324" y="0"/>
                </a:moveTo>
                <a:lnTo>
                  <a:pt x="2168553" y="0"/>
                </a:lnTo>
                <a:lnTo>
                  <a:pt x="2891165" y="1252291"/>
                </a:lnTo>
                <a:lnTo>
                  <a:pt x="2169783" y="2502448"/>
                </a:lnTo>
                <a:lnTo>
                  <a:pt x="722092" y="2502448"/>
                </a:lnTo>
                <a:lnTo>
                  <a:pt x="0" y="125229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CA81A6-22B8-ED4A-549B-6E6D3C8DE9D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20522" y="1509626"/>
            <a:ext cx="2891165" cy="2498637"/>
          </a:xfrm>
          <a:custGeom>
            <a:avLst/>
            <a:gdLst>
              <a:gd name="connsiteX0" fmla="*/ 723325 w 2891165"/>
              <a:gd name="connsiteY0" fmla="*/ 0 h 2498637"/>
              <a:gd name="connsiteX1" fmla="*/ 2167840 w 2891165"/>
              <a:gd name="connsiteY1" fmla="*/ 0 h 2498637"/>
              <a:gd name="connsiteX2" fmla="*/ 2891165 w 2891165"/>
              <a:gd name="connsiteY2" fmla="*/ 1250156 h 2498637"/>
              <a:gd name="connsiteX3" fmla="*/ 2170041 w 2891165"/>
              <a:gd name="connsiteY3" fmla="*/ 2498637 h 2498637"/>
              <a:gd name="connsiteX4" fmla="*/ 721125 w 2891165"/>
              <a:gd name="connsiteY4" fmla="*/ 2498637 h 2498637"/>
              <a:gd name="connsiteX5" fmla="*/ 0 w 2891165"/>
              <a:gd name="connsiteY5" fmla="*/ 1250156 h 249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1165" h="2498637">
                <a:moveTo>
                  <a:pt x="723325" y="0"/>
                </a:moveTo>
                <a:lnTo>
                  <a:pt x="2167840" y="0"/>
                </a:lnTo>
                <a:lnTo>
                  <a:pt x="2891165" y="1250156"/>
                </a:lnTo>
                <a:lnTo>
                  <a:pt x="2170041" y="2498637"/>
                </a:lnTo>
                <a:lnTo>
                  <a:pt x="721125" y="2498637"/>
                </a:lnTo>
                <a:lnTo>
                  <a:pt x="0" y="125015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6D24C11-546C-3E3F-117D-C45B014320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20070" y="2849737"/>
            <a:ext cx="2891165" cy="2502448"/>
          </a:xfrm>
          <a:custGeom>
            <a:avLst/>
            <a:gdLst>
              <a:gd name="connsiteX0" fmla="*/ 722612 w 2891165"/>
              <a:gd name="connsiteY0" fmla="*/ 0 h 2502448"/>
              <a:gd name="connsiteX1" fmla="*/ 2167841 w 2891165"/>
              <a:gd name="connsiteY1" fmla="*/ 0 h 2502448"/>
              <a:gd name="connsiteX2" fmla="*/ 2891165 w 2891165"/>
              <a:gd name="connsiteY2" fmla="*/ 1252291 h 2502448"/>
              <a:gd name="connsiteX3" fmla="*/ 2169073 w 2891165"/>
              <a:gd name="connsiteY3" fmla="*/ 2502448 h 2502448"/>
              <a:gd name="connsiteX4" fmla="*/ 721382 w 2891165"/>
              <a:gd name="connsiteY4" fmla="*/ 2502448 h 2502448"/>
              <a:gd name="connsiteX5" fmla="*/ 0 w 2891165"/>
              <a:gd name="connsiteY5" fmla="*/ 1252291 h 250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1165" h="2502448">
                <a:moveTo>
                  <a:pt x="722612" y="0"/>
                </a:moveTo>
                <a:lnTo>
                  <a:pt x="2167841" y="0"/>
                </a:lnTo>
                <a:lnTo>
                  <a:pt x="2891165" y="1252291"/>
                </a:lnTo>
                <a:lnTo>
                  <a:pt x="2169073" y="2502448"/>
                </a:lnTo>
                <a:lnTo>
                  <a:pt x="721382" y="2502448"/>
                </a:lnTo>
                <a:lnTo>
                  <a:pt x="0" y="125229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8EF24F2-170B-B245-6237-5D8572EE55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20523" y="4155289"/>
            <a:ext cx="2891165" cy="2498773"/>
          </a:xfrm>
          <a:custGeom>
            <a:avLst/>
            <a:gdLst>
              <a:gd name="connsiteX0" fmla="*/ 721200 w 2891165"/>
              <a:gd name="connsiteY0" fmla="*/ 0 h 2498773"/>
              <a:gd name="connsiteX1" fmla="*/ 2169966 w 2891165"/>
              <a:gd name="connsiteY1" fmla="*/ 0 h 2498773"/>
              <a:gd name="connsiteX2" fmla="*/ 2891165 w 2891165"/>
              <a:gd name="connsiteY2" fmla="*/ 1246482 h 2498773"/>
              <a:gd name="connsiteX3" fmla="*/ 2167840 w 2891165"/>
              <a:gd name="connsiteY3" fmla="*/ 2498773 h 2498773"/>
              <a:gd name="connsiteX4" fmla="*/ 723325 w 2891165"/>
              <a:gd name="connsiteY4" fmla="*/ 2498773 h 2498773"/>
              <a:gd name="connsiteX5" fmla="*/ 0 w 2891165"/>
              <a:gd name="connsiteY5" fmla="*/ 1246482 h 249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1165" h="2498773">
                <a:moveTo>
                  <a:pt x="721200" y="0"/>
                </a:moveTo>
                <a:lnTo>
                  <a:pt x="2169966" y="0"/>
                </a:lnTo>
                <a:lnTo>
                  <a:pt x="2891165" y="1246482"/>
                </a:lnTo>
                <a:lnTo>
                  <a:pt x="2167840" y="2498773"/>
                </a:lnTo>
                <a:lnTo>
                  <a:pt x="723325" y="2498773"/>
                </a:lnTo>
                <a:lnTo>
                  <a:pt x="0" y="124648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C735D41-FD32-EC6C-59A3-14EE1EC73D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558A36D-874A-E2DD-0E9E-FD772B6FFD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83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A5F8DEE-81EA-D09B-AACE-7D50F772EE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3505201" cy="6858000"/>
          </a:xfrm>
          <a:custGeom>
            <a:avLst/>
            <a:gdLst>
              <a:gd name="connsiteX0" fmla="*/ 3505201 w 3505201"/>
              <a:gd name="connsiteY0" fmla="*/ 1733584 h 6858000"/>
              <a:gd name="connsiteX1" fmla="*/ 3505201 w 3505201"/>
              <a:gd name="connsiteY1" fmla="*/ 3139360 h 6858000"/>
              <a:gd name="connsiteX2" fmla="*/ 2844936 w 3505201"/>
              <a:gd name="connsiteY2" fmla="*/ 3799625 h 6858000"/>
              <a:gd name="connsiteX3" fmla="*/ 3505201 w 3505201"/>
              <a:gd name="connsiteY3" fmla="*/ 4459890 h 6858000"/>
              <a:gd name="connsiteX4" fmla="*/ 3505201 w 3505201"/>
              <a:gd name="connsiteY4" fmla="*/ 5865666 h 6858000"/>
              <a:gd name="connsiteX5" fmla="*/ 1439160 w 3505201"/>
              <a:gd name="connsiteY5" fmla="*/ 3799625 h 6858000"/>
              <a:gd name="connsiteX6" fmla="*/ 3505201 w 3505201"/>
              <a:gd name="connsiteY6" fmla="*/ 1733584 h 6858000"/>
              <a:gd name="connsiteX7" fmla="*/ 0 w 3505201"/>
              <a:gd name="connsiteY7" fmla="*/ 0 h 6858000"/>
              <a:gd name="connsiteX8" fmla="*/ 3505201 w 3505201"/>
              <a:gd name="connsiteY8" fmla="*/ 0 h 6858000"/>
              <a:gd name="connsiteX9" fmla="*/ 3505201 w 3505201"/>
              <a:gd name="connsiteY9" fmla="*/ 569100 h 6858000"/>
              <a:gd name="connsiteX10" fmla="*/ 3505200 w 3505201"/>
              <a:gd name="connsiteY10" fmla="*/ 569100 h 6858000"/>
              <a:gd name="connsiteX11" fmla="*/ 3505200 w 3505201"/>
              <a:gd name="connsiteY11" fmla="*/ 1733584 h 6858000"/>
              <a:gd name="connsiteX12" fmla="*/ 1439159 w 3505201"/>
              <a:gd name="connsiteY12" fmla="*/ 3799625 h 6858000"/>
              <a:gd name="connsiteX13" fmla="*/ 3505200 w 3505201"/>
              <a:gd name="connsiteY13" fmla="*/ 5865666 h 6858000"/>
              <a:gd name="connsiteX14" fmla="*/ 3505200 w 3505201"/>
              <a:gd name="connsiteY14" fmla="*/ 6858000 h 6858000"/>
              <a:gd name="connsiteX15" fmla="*/ 0 w 3505201"/>
              <a:gd name="connsiteY15" fmla="*/ 6858000 h 6858000"/>
              <a:gd name="connsiteX16" fmla="*/ 0 w 3505201"/>
              <a:gd name="connsiteY16" fmla="*/ 569100 h 6858000"/>
              <a:gd name="connsiteX17" fmla="*/ 0 w 3505201"/>
              <a:gd name="connsiteY17" fmla="*/ 595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505201" h="6858000">
                <a:moveTo>
                  <a:pt x="3505201" y="1733584"/>
                </a:moveTo>
                <a:lnTo>
                  <a:pt x="3505201" y="3139360"/>
                </a:lnTo>
                <a:cubicBezTo>
                  <a:pt x="3140547" y="3139360"/>
                  <a:pt x="2844936" y="3434971"/>
                  <a:pt x="2844936" y="3799625"/>
                </a:cubicBezTo>
                <a:cubicBezTo>
                  <a:pt x="2844936" y="4164279"/>
                  <a:pt x="3140547" y="4459890"/>
                  <a:pt x="3505201" y="4459890"/>
                </a:cubicBezTo>
                <a:lnTo>
                  <a:pt x="3505201" y="5865666"/>
                </a:lnTo>
                <a:cubicBezTo>
                  <a:pt x="2364158" y="5865666"/>
                  <a:pt x="1439160" y="4940668"/>
                  <a:pt x="1439160" y="3799625"/>
                </a:cubicBezTo>
                <a:cubicBezTo>
                  <a:pt x="1439160" y="2658582"/>
                  <a:pt x="2364158" y="1733584"/>
                  <a:pt x="3505201" y="1733584"/>
                </a:cubicBezTo>
                <a:close/>
                <a:moveTo>
                  <a:pt x="0" y="0"/>
                </a:moveTo>
                <a:lnTo>
                  <a:pt x="3505201" y="0"/>
                </a:lnTo>
                <a:lnTo>
                  <a:pt x="3505201" y="569100"/>
                </a:lnTo>
                <a:lnTo>
                  <a:pt x="3505200" y="569100"/>
                </a:lnTo>
                <a:lnTo>
                  <a:pt x="3505200" y="1733584"/>
                </a:lnTo>
                <a:cubicBezTo>
                  <a:pt x="2364157" y="1733584"/>
                  <a:pt x="1439159" y="2658582"/>
                  <a:pt x="1439159" y="3799625"/>
                </a:cubicBezTo>
                <a:cubicBezTo>
                  <a:pt x="1439159" y="4940668"/>
                  <a:pt x="2364157" y="5865666"/>
                  <a:pt x="3505200" y="5865666"/>
                </a:cubicBezTo>
                <a:lnTo>
                  <a:pt x="3505200" y="6858000"/>
                </a:lnTo>
                <a:lnTo>
                  <a:pt x="0" y="6858000"/>
                </a:lnTo>
                <a:lnTo>
                  <a:pt x="0" y="569100"/>
                </a:lnTo>
                <a:lnTo>
                  <a:pt x="0" y="5954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3F9B1C5-81BC-02D0-902D-75A6834041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39161" y="1733584"/>
            <a:ext cx="2066041" cy="4132082"/>
          </a:xfrm>
          <a:custGeom>
            <a:avLst/>
            <a:gdLst>
              <a:gd name="connsiteX0" fmla="*/ 2066041 w 2066041"/>
              <a:gd name="connsiteY0" fmla="*/ 0 h 4132082"/>
              <a:gd name="connsiteX1" fmla="*/ 2066041 w 2066041"/>
              <a:gd name="connsiteY1" fmla="*/ 1405776 h 4132082"/>
              <a:gd name="connsiteX2" fmla="*/ 1405776 w 2066041"/>
              <a:gd name="connsiteY2" fmla="*/ 2066041 h 4132082"/>
              <a:gd name="connsiteX3" fmla="*/ 2066041 w 2066041"/>
              <a:gd name="connsiteY3" fmla="*/ 2726306 h 4132082"/>
              <a:gd name="connsiteX4" fmla="*/ 2066041 w 2066041"/>
              <a:gd name="connsiteY4" fmla="*/ 4132082 h 4132082"/>
              <a:gd name="connsiteX5" fmla="*/ 0 w 2066041"/>
              <a:gd name="connsiteY5" fmla="*/ 2066041 h 4132082"/>
              <a:gd name="connsiteX6" fmla="*/ 2066041 w 2066041"/>
              <a:gd name="connsiteY6" fmla="*/ 0 h 413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6041" h="4132082">
                <a:moveTo>
                  <a:pt x="2066041" y="0"/>
                </a:moveTo>
                <a:lnTo>
                  <a:pt x="2066041" y="1405776"/>
                </a:lnTo>
                <a:cubicBezTo>
                  <a:pt x="1701387" y="1405776"/>
                  <a:pt x="1405776" y="1701387"/>
                  <a:pt x="1405776" y="2066041"/>
                </a:cubicBezTo>
                <a:cubicBezTo>
                  <a:pt x="1405776" y="2430695"/>
                  <a:pt x="1701387" y="2726306"/>
                  <a:pt x="2066041" y="2726306"/>
                </a:cubicBezTo>
                <a:lnTo>
                  <a:pt x="2066041" y="4132082"/>
                </a:lnTo>
                <a:cubicBezTo>
                  <a:pt x="924998" y="4132082"/>
                  <a:pt x="0" y="3207084"/>
                  <a:pt x="0" y="2066041"/>
                </a:cubicBezTo>
                <a:cubicBezTo>
                  <a:pt x="0" y="924998"/>
                  <a:pt x="924998" y="0"/>
                  <a:pt x="2066041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C80FC07-B9AF-E564-C797-71C3A807F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E52C51C-0AB9-F6FF-E78E-C9AB273DF0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26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6D8DD25-B2A3-E81C-404B-8B51C498BC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4617" y="2018538"/>
            <a:ext cx="4079938" cy="4077344"/>
          </a:xfrm>
          <a:custGeom>
            <a:avLst/>
            <a:gdLst>
              <a:gd name="connsiteX0" fmla="*/ 2039969 w 4079938"/>
              <a:gd name="connsiteY0" fmla="*/ 0 h 4077344"/>
              <a:gd name="connsiteX1" fmla="*/ 4079938 w 4079938"/>
              <a:gd name="connsiteY1" fmla="*/ 2039967 h 4077344"/>
              <a:gd name="connsiteX2" fmla="*/ 2248544 w 4079938"/>
              <a:gd name="connsiteY2" fmla="*/ 4069402 h 4077344"/>
              <a:gd name="connsiteX3" fmla="*/ 2091262 w 4079938"/>
              <a:gd name="connsiteY3" fmla="*/ 4077344 h 4077344"/>
              <a:gd name="connsiteX4" fmla="*/ 1988678 w 4079938"/>
              <a:gd name="connsiteY4" fmla="*/ 4077344 h 4077344"/>
              <a:gd name="connsiteX5" fmla="*/ 1831394 w 4079938"/>
              <a:gd name="connsiteY5" fmla="*/ 4069402 h 4077344"/>
              <a:gd name="connsiteX6" fmla="*/ 0 w 4079938"/>
              <a:gd name="connsiteY6" fmla="*/ 2039967 h 4077344"/>
              <a:gd name="connsiteX7" fmla="*/ 2039969 w 4079938"/>
              <a:gd name="connsiteY7" fmla="*/ 0 h 407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79938" h="4077344">
                <a:moveTo>
                  <a:pt x="2039969" y="0"/>
                </a:moveTo>
                <a:cubicBezTo>
                  <a:pt x="3166613" y="0"/>
                  <a:pt x="4079938" y="913324"/>
                  <a:pt x="4079938" y="2039967"/>
                </a:cubicBezTo>
                <a:cubicBezTo>
                  <a:pt x="4079938" y="3096195"/>
                  <a:pt x="3277211" y="3964935"/>
                  <a:pt x="2248544" y="4069402"/>
                </a:cubicBezTo>
                <a:lnTo>
                  <a:pt x="2091262" y="4077344"/>
                </a:lnTo>
                <a:lnTo>
                  <a:pt x="1988678" y="4077344"/>
                </a:lnTo>
                <a:lnTo>
                  <a:pt x="1831394" y="4069402"/>
                </a:lnTo>
                <a:cubicBezTo>
                  <a:pt x="802728" y="3964935"/>
                  <a:pt x="0" y="3096195"/>
                  <a:pt x="0" y="2039967"/>
                </a:cubicBezTo>
                <a:cubicBezTo>
                  <a:pt x="0" y="913324"/>
                  <a:pt x="913325" y="0"/>
                  <a:pt x="203996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64E80C4-382D-4ECD-2C42-92D9676B0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BBCFFC5-A875-E4F6-5151-C2A549860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57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77088A5-D746-E64D-A47D-2323299054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2"/>
            <a:ext cx="3428999" cy="6857996"/>
          </a:xfrm>
          <a:custGeom>
            <a:avLst/>
            <a:gdLst>
              <a:gd name="connsiteX0" fmla="*/ 0 w 3428999"/>
              <a:gd name="connsiteY0" fmla="*/ 0 h 6857996"/>
              <a:gd name="connsiteX1" fmla="*/ 3428999 w 3428999"/>
              <a:gd name="connsiteY1" fmla="*/ 3428999 h 6857996"/>
              <a:gd name="connsiteX2" fmla="*/ 0 w 3428999"/>
              <a:gd name="connsiteY2" fmla="*/ 6857996 h 685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8999" h="6857996">
                <a:moveTo>
                  <a:pt x="0" y="0"/>
                </a:moveTo>
                <a:lnTo>
                  <a:pt x="3428999" y="3428999"/>
                </a:lnTo>
                <a:lnTo>
                  <a:pt x="0" y="685799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03E8329-A44B-462B-BACE-A6FE4744B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359B91E-F504-0F4E-C3F9-2E0B68E57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78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CA3DEA-737B-5999-403B-28A24F838B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5995D32-BBE3-B227-4DCB-8761B248F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CE2482E-09C8-1174-E6B6-F5231DECE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565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B86F9D8-981A-2107-CB0E-71D1279F0A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48402" y="866302"/>
            <a:ext cx="2400147" cy="3268314"/>
          </a:xfrm>
          <a:custGeom>
            <a:avLst/>
            <a:gdLst>
              <a:gd name="connsiteX0" fmla="*/ 0 w 2400147"/>
              <a:gd name="connsiteY0" fmla="*/ 0 h 3268314"/>
              <a:gd name="connsiteX1" fmla="*/ 2400147 w 2400147"/>
              <a:gd name="connsiteY1" fmla="*/ 0 h 3268314"/>
              <a:gd name="connsiteX2" fmla="*/ 2400147 w 2400147"/>
              <a:gd name="connsiteY2" fmla="*/ 3268314 h 3268314"/>
              <a:gd name="connsiteX3" fmla="*/ 0 w 2400147"/>
              <a:gd name="connsiteY3" fmla="*/ 3268314 h 326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147" h="3268314">
                <a:moveTo>
                  <a:pt x="0" y="0"/>
                </a:moveTo>
                <a:lnTo>
                  <a:pt x="2400147" y="0"/>
                </a:lnTo>
                <a:lnTo>
                  <a:pt x="2400147" y="3268314"/>
                </a:lnTo>
                <a:lnTo>
                  <a:pt x="0" y="3268314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CA0D1CC-BF59-3CA1-D5C7-F90C49FBB8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81135" y="685800"/>
            <a:ext cx="2647609" cy="3448816"/>
          </a:xfrm>
          <a:custGeom>
            <a:avLst/>
            <a:gdLst>
              <a:gd name="connsiteX0" fmla="*/ 0 w 2647609"/>
              <a:gd name="connsiteY0" fmla="*/ 0 h 3448816"/>
              <a:gd name="connsiteX1" fmla="*/ 2647609 w 2647609"/>
              <a:gd name="connsiteY1" fmla="*/ 0 h 3448816"/>
              <a:gd name="connsiteX2" fmla="*/ 2647609 w 2647609"/>
              <a:gd name="connsiteY2" fmla="*/ 3448816 h 3448816"/>
              <a:gd name="connsiteX3" fmla="*/ 0 w 2647609"/>
              <a:gd name="connsiteY3" fmla="*/ 3448816 h 3448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7609" h="3448816">
                <a:moveTo>
                  <a:pt x="0" y="0"/>
                </a:moveTo>
                <a:lnTo>
                  <a:pt x="2647609" y="0"/>
                </a:lnTo>
                <a:lnTo>
                  <a:pt x="2647609" y="3448816"/>
                </a:lnTo>
                <a:lnTo>
                  <a:pt x="0" y="344881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B0D34B5-D901-3B2C-6024-CE175FC49B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9456" y="4256703"/>
            <a:ext cx="3803585" cy="1915497"/>
          </a:xfrm>
          <a:custGeom>
            <a:avLst/>
            <a:gdLst>
              <a:gd name="connsiteX0" fmla="*/ 0 w 3803585"/>
              <a:gd name="connsiteY0" fmla="*/ 0 h 1915497"/>
              <a:gd name="connsiteX1" fmla="*/ 3803585 w 3803585"/>
              <a:gd name="connsiteY1" fmla="*/ 0 h 1915497"/>
              <a:gd name="connsiteX2" fmla="*/ 3803585 w 3803585"/>
              <a:gd name="connsiteY2" fmla="*/ 1915497 h 1915497"/>
              <a:gd name="connsiteX3" fmla="*/ 0 w 3803585"/>
              <a:gd name="connsiteY3" fmla="*/ 1915497 h 1915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3585" h="1915497">
                <a:moveTo>
                  <a:pt x="0" y="0"/>
                </a:moveTo>
                <a:lnTo>
                  <a:pt x="3803585" y="0"/>
                </a:lnTo>
                <a:lnTo>
                  <a:pt x="3803585" y="1915497"/>
                </a:lnTo>
                <a:lnTo>
                  <a:pt x="0" y="191549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C3922E5-802D-8FAD-E4C7-C5A8F2122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792163BB-3938-CB23-1D40-B49A4B3DF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94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911E42A-50C0-C903-35C4-3DAE26D0CC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073578" y="1286727"/>
            <a:ext cx="5486400" cy="5486400"/>
          </a:xfrm>
          <a:custGeom>
            <a:avLst/>
            <a:gdLst>
              <a:gd name="connsiteX0" fmla="*/ 2743200 w 5486400"/>
              <a:gd name="connsiteY0" fmla="*/ 1670773 h 5486400"/>
              <a:gd name="connsiteX1" fmla="*/ 1670773 w 5486400"/>
              <a:gd name="connsiteY1" fmla="*/ 2743200 h 5486400"/>
              <a:gd name="connsiteX2" fmla="*/ 2743200 w 5486400"/>
              <a:gd name="connsiteY2" fmla="*/ 3815627 h 5486400"/>
              <a:gd name="connsiteX3" fmla="*/ 3815627 w 5486400"/>
              <a:gd name="connsiteY3" fmla="*/ 2743200 h 5486400"/>
              <a:gd name="connsiteX4" fmla="*/ 2743200 w 5486400"/>
              <a:gd name="connsiteY4" fmla="*/ 1670773 h 5486400"/>
              <a:gd name="connsiteX5" fmla="*/ 2743200 w 5486400"/>
              <a:gd name="connsiteY5" fmla="*/ 0 h 5486400"/>
              <a:gd name="connsiteX6" fmla="*/ 5486400 w 5486400"/>
              <a:gd name="connsiteY6" fmla="*/ 2743200 h 5486400"/>
              <a:gd name="connsiteX7" fmla="*/ 2743200 w 5486400"/>
              <a:gd name="connsiteY7" fmla="*/ 5486400 h 5486400"/>
              <a:gd name="connsiteX8" fmla="*/ 0 w 5486400"/>
              <a:gd name="connsiteY8" fmla="*/ 2743200 h 5486400"/>
              <a:gd name="connsiteX9" fmla="*/ 2743200 w 5486400"/>
              <a:gd name="connsiteY9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86400" h="5486400">
                <a:moveTo>
                  <a:pt x="2743200" y="1670773"/>
                </a:moveTo>
                <a:cubicBezTo>
                  <a:pt x="2150915" y="1670773"/>
                  <a:pt x="1670773" y="2150915"/>
                  <a:pt x="1670773" y="2743200"/>
                </a:cubicBezTo>
                <a:cubicBezTo>
                  <a:pt x="1670773" y="3335485"/>
                  <a:pt x="2150915" y="3815627"/>
                  <a:pt x="2743200" y="3815627"/>
                </a:cubicBezTo>
                <a:cubicBezTo>
                  <a:pt x="3335485" y="3815627"/>
                  <a:pt x="3815627" y="3335485"/>
                  <a:pt x="3815627" y="2743200"/>
                </a:cubicBezTo>
                <a:cubicBezTo>
                  <a:pt x="3815627" y="2150915"/>
                  <a:pt x="3335485" y="1670773"/>
                  <a:pt x="2743200" y="1670773"/>
                </a:cubicBezTo>
                <a:close/>
                <a:moveTo>
                  <a:pt x="2743200" y="0"/>
                </a:moveTo>
                <a:cubicBezTo>
                  <a:pt x="4258228" y="0"/>
                  <a:pt x="5486400" y="1228172"/>
                  <a:pt x="5486400" y="2743200"/>
                </a:cubicBezTo>
                <a:cubicBezTo>
                  <a:pt x="5486400" y="4258228"/>
                  <a:pt x="4258228" y="5486400"/>
                  <a:pt x="2743200" y="5486400"/>
                </a:cubicBezTo>
                <a:cubicBezTo>
                  <a:pt x="1228172" y="5486400"/>
                  <a:pt x="0" y="425822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E5EFE8A-5095-8E43-6E39-A37C13375E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044065F-39E2-D5AD-49EA-C568EA84F2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42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218CA1-2CB7-B13C-B77F-1FA84038038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79178" y="1286727"/>
            <a:ext cx="5486400" cy="5486400"/>
          </a:xfrm>
          <a:custGeom>
            <a:avLst/>
            <a:gdLst>
              <a:gd name="connsiteX0" fmla="*/ 2743200 w 5486400"/>
              <a:gd name="connsiteY0" fmla="*/ 1670773 h 5486400"/>
              <a:gd name="connsiteX1" fmla="*/ 1670773 w 5486400"/>
              <a:gd name="connsiteY1" fmla="*/ 2743200 h 5486400"/>
              <a:gd name="connsiteX2" fmla="*/ 2743200 w 5486400"/>
              <a:gd name="connsiteY2" fmla="*/ 3815627 h 5486400"/>
              <a:gd name="connsiteX3" fmla="*/ 3815627 w 5486400"/>
              <a:gd name="connsiteY3" fmla="*/ 2743200 h 5486400"/>
              <a:gd name="connsiteX4" fmla="*/ 2743200 w 5486400"/>
              <a:gd name="connsiteY4" fmla="*/ 1670773 h 5486400"/>
              <a:gd name="connsiteX5" fmla="*/ 2743200 w 5486400"/>
              <a:gd name="connsiteY5" fmla="*/ 0 h 5486400"/>
              <a:gd name="connsiteX6" fmla="*/ 5486400 w 5486400"/>
              <a:gd name="connsiteY6" fmla="*/ 2743200 h 5486400"/>
              <a:gd name="connsiteX7" fmla="*/ 2743200 w 5486400"/>
              <a:gd name="connsiteY7" fmla="*/ 5486400 h 5486400"/>
              <a:gd name="connsiteX8" fmla="*/ 0 w 5486400"/>
              <a:gd name="connsiteY8" fmla="*/ 2743200 h 5486400"/>
              <a:gd name="connsiteX9" fmla="*/ 2743200 w 5486400"/>
              <a:gd name="connsiteY9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86400" h="5486400">
                <a:moveTo>
                  <a:pt x="2743200" y="1670773"/>
                </a:moveTo>
                <a:cubicBezTo>
                  <a:pt x="2150915" y="1670773"/>
                  <a:pt x="1670773" y="2150915"/>
                  <a:pt x="1670773" y="2743200"/>
                </a:cubicBezTo>
                <a:cubicBezTo>
                  <a:pt x="1670773" y="3335485"/>
                  <a:pt x="2150915" y="3815627"/>
                  <a:pt x="2743200" y="3815627"/>
                </a:cubicBezTo>
                <a:cubicBezTo>
                  <a:pt x="3335485" y="3815627"/>
                  <a:pt x="3815627" y="3335485"/>
                  <a:pt x="3815627" y="2743200"/>
                </a:cubicBezTo>
                <a:cubicBezTo>
                  <a:pt x="3815627" y="2150915"/>
                  <a:pt x="3335485" y="1670773"/>
                  <a:pt x="2743200" y="1670773"/>
                </a:cubicBezTo>
                <a:close/>
                <a:moveTo>
                  <a:pt x="2743200" y="0"/>
                </a:moveTo>
                <a:cubicBezTo>
                  <a:pt x="4258228" y="0"/>
                  <a:pt x="5486400" y="1228172"/>
                  <a:pt x="5486400" y="2743200"/>
                </a:cubicBezTo>
                <a:cubicBezTo>
                  <a:pt x="5486400" y="4258228"/>
                  <a:pt x="4258228" y="5486400"/>
                  <a:pt x="2743200" y="5486400"/>
                </a:cubicBezTo>
                <a:cubicBezTo>
                  <a:pt x="1228172" y="5486400"/>
                  <a:pt x="0" y="425822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E56D269-176C-B9EA-1F97-8B397AE66D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2944A2B3-0AF6-9039-095C-F00DABB0B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71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753866E-95AE-917C-64AD-704D3547A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975466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E4BD749-D324-3B8E-6FCD-3959B9B8AC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000" y="1731290"/>
            <a:ext cx="3352797" cy="2244176"/>
          </a:xfrm>
          <a:custGeom>
            <a:avLst/>
            <a:gdLst>
              <a:gd name="connsiteX0" fmla="*/ 0 w 3352797"/>
              <a:gd name="connsiteY0" fmla="*/ 0 h 2244176"/>
              <a:gd name="connsiteX1" fmla="*/ 3352797 w 3352797"/>
              <a:gd name="connsiteY1" fmla="*/ 0 h 2244176"/>
              <a:gd name="connsiteX2" fmla="*/ 3352797 w 3352797"/>
              <a:gd name="connsiteY2" fmla="*/ 2244176 h 2244176"/>
              <a:gd name="connsiteX3" fmla="*/ 0 w 3352797"/>
              <a:gd name="connsiteY3" fmla="*/ 2244176 h 224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797" h="2244176">
                <a:moveTo>
                  <a:pt x="0" y="0"/>
                </a:moveTo>
                <a:lnTo>
                  <a:pt x="3352797" y="0"/>
                </a:lnTo>
                <a:lnTo>
                  <a:pt x="3352797" y="2244176"/>
                </a:lnTo>
                <a:lnTo>
                  <a:pt x="0" y="224417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BE97679-A41C-D1A3-C4FA-31AAF79F3D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19600" y="1733220"/>
            <a:ext cx="3352802" cy="2242247"/>
          </a:xfrm>
          <a:custGeom>
            <a:avLst/>
            <a:gdLst>
              <a:gd name="connsiteX0" fmla="*/ 0 w 3352802"/>
              <a:gd name="connsiteY0" fmla="*/ 0 h 2242247"/>
              <a:gd name="connsiteX1" fmla="*/ 3352802 w 3352802"/>
              <a:gd name="connsiteY1" fmla="*/ 0 h 2242247"/>
              <a:gd name="connsiteX2" fmla="*/ 3352802 w 3352802"/>
              <a:gd name="connsiteY2" fmla="*/ 2242247 h 2242247"/>
              <a:gd name="connsiteX3" fmla="*/ 0 w 3352802"/>
              <a:gd name="connsiteY3" fmla="*/ 2242247 h 2242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2" h="2242247">
                <a:moveTo>
                  <a:pt x="0" y="0"/>
                </a:moveTo>
                <a:lnTo>
                  <a:pt x="3352802" y="0"/>
                </a:lnTo>
                <a:lnTo>
                  <a:pt x="3352802" y="2242247"/>
                </a:lnTo>
                <a:lnTo>
                  <a:pt x="0" y="224224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683BDF6-F916-0CD0-8AEB-8CC828EC06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77202" y="1731290"/>
            <a:ext cx="3352802" cy="2244176"/>
          </a:xfrm>
          <a:custGeom>
            <a:avLst/>
            <a:gdLst>
              <a:gd name="connsiteX0" fmla="*/ 0 w 3352802"/>
              <a:gd name="connsiteY0" fmla="*/ 0 h 2244176"/>
              <a:gd name="connsiteX1" fmla="*/ 3352802 w 3352802"/>
              <a:gd name="connsiteY1" fmla="*/ 0 h 2244176"/>
              <a:gd name="connsiteX2" fmla="*/ 3352802 w 3352802"/>
              <a:gd name="connsiteY2" fmla="*/ 2244176 h 2244176"/>
              <a:gd name="connsiteX3" fmla="*/ 0 w 3352802"/>
              <a:gd name="connsiteY3" fmla="*/ 2244176 h 224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2" h="2244176">
                <a:moveTo>
                  <a:pt x="0" y="0"/>
                </a:moveTo>
                <a:lnTo>
                  <a:pt x="3352802" y="0"/>
                </a:lnTo>
                <a:lnTo>
                  <a:pt x="3352802" y="2244176"/>
                </a:lnTo>
                <a:lnTo>
                  <a:pt x="0" y="224417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F9E8206-2D4F-B9E5-7208-6197BBF4A4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14F9B86-C191-70D7-095C-7462B326B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83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F4E76D-128C-039B-5F97-E736C32706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7428" y="685800"/>
            <a:ext cx="2679192" cy="2679192"/>
          </a:xfrm>
          <a:custGeom>
            <a:avLst/>
            <a:gdLst>
              <a:gd name="connsiteX0" fmla="*/ 0 w 2679192"/>
              <a:gd name="connsiteY0" fmla="*/ 0 h 2679192"/>
              <a:gd name="connsiteX1" fmla="*/ 2679192 w 2679192"/>
              <a:gd name="connsiteY1" fmla="*/ 0 h 2679192"/>
              <a:gd name="connsiteX2" fmla="*/ 2679192 w 2679192"/>
              <a:gd name="connsiteY2" fmla="*/ 2679192 h 2679192"/>
              <a:gd name="connsiteX3" fmla="*/ 0 w 2679192"/>
              <a:gd name="connsiteY3" fmla="*/ 2679192 h 2679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9192" h="2679192">
                <a:moveTo>
                  <a:pt x="0" y="0"/>
                </a:moveTo>
                <a:lnTo>
                  <a:pt x="2679192" y="0"/>
                </a:lnTo>
                <a:lnTo>
                  <a:pt x="2679192" y="2679192"/>
                </a:lnTo>
                <a:lnTo>
                  <a:pt x="0" y="267919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16A7332-4818-A1A8-70A2-9AC56FAE48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69208" y="685800"/>
            <a:ext cx="2679192" cy="2679192"/>
          </a:xfrm>
          <a:custGeom>
            <a:avLst/>
            <a:gdLst>
              <a:gd name="connsiteX0" fmla="*/ 0 w 2679192"/>
              <a:gd name="connsiteY0" fmla="*/ 0 h 2679192"/>
              <a:gd name="connsiteX1" fmla="*/ 2679192 w 2679192"/>
              <a:gd name="connsiteY1" fmla="*/ 0 h 2679192"/>
              <a:gd name="connsiteX2" fmla="*/ 2679192 w 2679192"/>
              <a:gd name="connsiteY2" fmla="*/ 2679192 h 2679192"/>
              <a:gd name="connsiteX3" fmla="*/ 0 w 2679192"/>
              <a:gd name="connsiteY3" fmla="*/ 2679192 h 2679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9192" h="2679192">
                <a:moveTo>
                  <a:pt x="0" y="0"/>
                </a:moveTo>
                <a:lnTo>
                  <a:pt x="2679192" y="0"/>
                </a:lnTo>
                <a:lnTo>
                  <a:pt x="2679192" y="2679192"/>
                </a:lnTo>
                <a:lnTo>
                  <a:pt x="0" y="267919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4D34330-0459-D2B2-7E2E-D8FFCCE4F6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428" y="3493009"/>
            <a:ext cx="2679192" cy="2679192"/>
          </a:xfrm>
          <a:custGeom>
            <a:avLst/>
            <a:gdLst>
              <a:gd name="connsiteX0" fmla="*/ 0 w 2679192"/>
              <a:gd name="connsiteY0" fmla="*/ 0 h 2679192"/>
              <a:gd name="connsiteX1" fmla="*/ 2679192 w 2679192"/>
              <a:gd name="connsiteY1" fmla="*/ 0 h 2679192"/>
              <a:gd name="connsiteX2" fmla="*/ 2679192 w 2679192"/>
              <a:gd name="connsiteY2" fmla="*/ 2679192 h 2679192"/>
              <a:gd name="connsiteX3" fmla="*/ 0 w 2679192"/>
              <a:gd name="connsiteY3" fmla="*/ 2679192 h 2679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9192" h="2679192">
                <a:moveTo>
                  <a:pt x="0" y="0"/>
                </a:moveTo>
                <a:lnTo>
                  <a:pt x="2679192" y="0"/>
                </a:lnTo>
                <a:lnTo>
                  <a:pt x="2679192" y="2679192"/>
                </a:lnTo>
                <a:lnTo>
                  <a:pt x="0" y="267919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CB08EB-D847-F7F2-BD04-09AE065CAD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69208" y="3493009"/>
            <a:ext cx="2679192" cy="2679192"/>
          </a:xfrm>
          <a:custGeom>
            <a:avLst/>
            <a:gdLst>
              <a:gd name="connsiteX0" fmla="*/ 0 w 2679192"/>
              <a:gd name="connsiteY0" fmla="*/ 0 h 2679192"/>
              <a:gd name="connsiteX1" fmla="*/ 2679192 w 2679192"/>
              <a:gd name="connsiteY1" fmla="*/ 0 h 2679192"/>
              <a:gd name="connsiteX2" fmla="*/ 2679192 w 2679192"/>
              <a:gd name="connsiteY2" fmla="*/ 2679192 h 2679192"/>
              <a:gd name="connsiteX3" fmla="*/ 0 w 2679192"/>
              <a:gd name="connsiteY3" fmla="*/ 2679192 h 2679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9192" h="2679192">
                <a:moveTo>
                  <a:pt x="0" y="0"/>
                </a:moveTo>
                <a:lnTo>
                  <a:pt x="2679192" y="0"/>
                </a:lnTo>
                <a:lnTo>
                  <a:pt x="2679192" y="2679192"/>
                </a:lnTo>
                <a:lnTo>
                  <a:pt x="0" y="267919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B48C036-A0EA-1015-8E18-5E2DD222E4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B86BC0D-0DDD-6A73-D76C-16B6E25357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32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C6FC2AC-CE09-3B41-962B-F6597E98F5A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8979" y="2231843"/>
            <a:ext cx="1883664" cy="1883664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890B4D9-BEE7-D1E0-7758-905AA26CB5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82180" y="2231843"/>
            <a:ext cx="1883664" cy="1883664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EEF4218-8BCF-B2AE-BE23-394CD2DE85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25381" y="2231843"/>
            <a:ext cx="1883664" cy="1883664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88C2F0D-6FF5-15DB-2CAE-F2721AB5A2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68582" y="2231843"/>
            <a:ext cx="1883664" cy="1883664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2641829-A74B-CDA9-A137-17A49EE6A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48DF1CA-F2F3-5D53-D10F-2EA91B9CA8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19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EBD8DCF-6302-A164-625A-BC5046169A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41205" y="2048650"/>
            <a:ext cx="1883664" cy="1883663"/>
          </a:xfrm>
          <a:custGeom>
            <a:avLst/>
            <a:gdLst>
              <a:gd name="connsiteX0" fmla="*/ 940719 w 1883664"/>
              <a:gd name="connsiteY0" fmla="*/ 0 h 1883663"/>
              <a:gd name="connsiteX1" fmla="*/ 1883664 w 1883664"/>
              <a:gd name="connsiteY1" fmla="*/ 943764 h 1883663"/>
              <a:gd name="connsiteX2" fmla="*/ 1037130 w 1883664"/>
              <a:gd name="connsiteY2" fmla="*/ 1882656 h 1883663"/>
              <a:gd name="connsiteX3" fmla="*/ 1017194 w 1883664"/>
              <a:gd name="connsiteY3" fmla="*/ 1883663 h 1883663"/>
              <a:gd name="connsiteX4" fmla="*/ 864244 w 1883664"/>
              <a:gd name="connsiteY4" fmla="*/ 1883663 h 1883663"/>
              <a:gd name="connsiteX5" fmla="*/ 844308 w 1883664"/>
              <a:gd name="connsiteY5" fmla="*/ 1882656 h 1883663"/>
              <a:gd name="connsiteX6" fmla="*/ 2642 w 1883664"/>
              <a:gd name="connsiteY6" fmla="*/ 1040258 h 1883663"/>
              <a:gd name="connsiteX7" fmla="*/ 0 w 1883664"/>
              <a:gd name="connsiteY7" fmla="*/ 987885 h 1883663"/>
              <a:gd name="connsiteX8" fmla="*/ 0 w 1883664"/>
              <a:gd name="connsiteY8" fmla="*/ 899643 h 1883663"/>
              <a:gd name="connsiteX9" fmla="*/ 2642 w 1883664"/>
              <a:gd name="connsiteY9" fmla="*/ 847270 h 1883663"/>
              <a:gd name="connsiteX10" fmla="*/ 940719 w 1883664"/>
              <a:gd name="connsiteY10" fmla="*/ 0 h 188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3664" h="1883663">
                <a:moveTo>
                  <a:pt x="940719" y="0"/>
                </a:moveTo>
                <a:cubicBezTo>
                  <a:pt x="1461493" y="0"/>
                  <a:pt x="1883664" y="422538"/>
                  <a:pt x="1883664" y="943764"/>
                </a:cubicBezTo>
                <a:cubicBezTo>
                  <a:pt x="1883664" y="1432414"/>
                  <a:pt x="1512615" y="1834325"/>
                  <a:pt x="1037130" y="1882656"/>
                </a:cubicBezTo>
                <a:lnTo>
                  <a:pt x="1017194" y="1883663"/>
                </a:lnTo>
                <a:lnTo>
                  <a:pt x="864244" y="1883663"/>
                </a:lnTo>
                <a:lnTo>
                  <a:pt x="844308" y="1882656"/>
                </a:lnTo>
                <a:cubicBezTo>
                  <a:pt x="400522" y="1837547"/>
                  <a:pt x="47711" y="1484430"/>
                  <a:pt x="2642" y="1040258"/>
                </a:cubicBezTo>
                <a:lnTo>
                  <a:pt x="0" y="987885"/>
                </a:lnTo>
                <a:lnTo>
                  <a:pt x="0" y="899643"/>
                </a:lnTo>
                <a:lnTo>
                  <a:pt x="2642" y="847270"/>
                </a:lnTo>
                <a:cubicBezTo>
                  <a:pt x="50931" y="371371"/>
                  <a:pt x="452493" y="0"/>
                  <a:pt x="94071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8E5AB19-84A5-FE62-273F-89B10E6609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84405" y="2048650"/>
            <a:ext cx="1883664" cy="1883663"/>
          </a:xfrm>
          <a:custGeom>
            <a:avLst/>
            <a:gdLst>
              <a:gd name="connsiteX0" fmla="*/ 940719 w 1883664"/>
              <a:gd name="connsiteY0" fmla="*/ 0 h 1883663"/>
              <a:gd name="connsiteX1" fmla="*/ 1883664 w 1883664"/>
              <a:gd name="connsiteY1" fmla="*/ 943764 h 1883663"/>
              <a:gd name="connsiteX2" fmla="*/ 1037130 w 1883664"/>
              <a:gd name="connsiteY2" fmla="*/ 1882656 h 1883663"/>
              <a:gd name="connsiteX3" fmla="*/ 1017194 w 1883664"/>
              <a:gd name="connsiteY3" fmla="*/ 1883663 h 1883663"/>
              <a:gd name="connsiteX4" fmla="*/ 864244 w 1883664"/>
              <a:gd name="connsiteY4" fmla="*/ 1883663 h 1883663"/>
              <a:gd name="connsiteX5" fmla="*/ 844308 w 1883664"/>
              <a:gd name="connsiteY5" fmla="*/ 1882656 h 1883663"/>
              <a:gd name="connsiteX6" fmla="*/ 2642 w 1883664"/>
              <a:gd name="connsiteY6" fmla="*/ 1040258 h 1883663"/>
              <a:gd name="connsiteX7" fmla="*/ 0 w 1883664"/>
              <a:gd name="connsiteY7" fmla="*/ 987885 h 1883663"/>
              <a:gd name="connsiteX8" fmla="*/ 0 w 1883664"/>
              <a:gd name="connsiteY8" fmla="*/ 899643 h 1883663"/>
              <a:gd name="connsiteX9" fmla="*/ 2642 w 1883664"/>
              <a:gd name="connsiteY9" fmla="*/ 847270 h 1883663"/>
              <a:gd name="connsiteX10" fmla="*/ 940719 w 1883664"/>
              <a:gd name="connsiteY10" fmla="*/ 0 h 188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3664" h="1883663">
                <a:moveTo>
                  <a:pt x="940719" y="0"/>
                </a:moveTo>
                <a:cubicBezTo>
                  <a:pt x="1461493" y="0"/>
                  <a:pt x="1883664" y="422538"/>
                  <a:pt x="1883664" y="943764"/>
                </a:cubicBezTo>
                <a:cubicBezTo>
                  <a:pt x="1883664" y="1432414"/>
                  <a:pt x="1512615" y="1834325"/>
                  <a:pt x="1037130" y="1882656"/>
                </a:cubicBezTo>
                <a:lnTo>
                  <a:pt x="1017194" y="1883663"/>
                </a:lnTo>
                <a:lnTo>
                  <a:pt x="864244" y="1883663"/>
                </a:lnTo>
                <a:lnTo>
                  <a:pt x="844308" y="1882656"/>
                </a:lnTo>
                <a:cubicBezTo>
                  <a:pt x="400522" y="1837547"/>
                  <a:pt x="47711" y="1484430"/>
                  <a:pt x="2642" y="1040258"/>
                </a:cubicBezTo>
                <a:lnTo>
                  <a:pt x="0" y="987885"/>
                </a:lnTo>
                <a:lnTo>
                  <a:pt x="0" y="899643"/>
                </a:lnTo>
                <a:lnTo>
                  <a:pt x="2642" y="847270"/>
                </a:lnTo>
                <a:cubicBezTo>
                  <a:pt x="50931" y="371371"/>
                  <a:pt x="452493" y="0"/>
                  <a:pt x="94071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0C29F4D-4039-DA68-0B71-3A9D8D0011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27605" y="2048650"/>
            <a:ext cx="1883664" cy="1883663"/>
          </a:xfrm>
          <a:custGeom>
            <a:avLst/>
            <a:gdLst>
              <a:gd name="connsiteX0" fmla="*/ 940719 w 1883664"/>
              <a:gd name="connsiteY0" fmla="*/ 0 h 1883663"/>
              <a:gd name="connsiteX1" fmla="*/ 1883664 w 1883664"/>
              <a:gd name="connsiteY1" fmla="*/ 943764 h 1883663"/>
              <a:gd name="connsiteX2" fmla="*/ 1037130 w 1883664"/>
              <a:gd name="connsiteY2" fmla="*/ 1882656 h 1883663"/>
              <a:gd name="connsiteX3" fmla="*/ 1017194 w 1883664"/>
              <a:gd name="connsiteY3" fmla="*/ 1883663 h 1883663"/>
              <a:gd name="connsiteX4" fmla="*/ 864244 w 1883664"/>
              <a:gd name="connsiteY4" fmla="*/ 1883663 h 1883663"/>
              <a:gd name="connsiteX5" fmla="*/ 844308 w 1883664"/>
              <a:gd name="connsiteY5" fmla="*/ 1882656 h 1883663"/>
              <a:gd name="connsiteX6" fmla="*/ 2642 w 1883664"/>
              <a:gd name="connsiteY6" fmla="*/ 1040258 h 1883663"/>
              <a:gd name="connsiteX7" fmla="*/ 0 w 1883664"/>
              <a:gd name="connsiteY7" fmla="*/ 987885 h 1883663"/>
              <a:gd name="connsiteX8" fmla="*/ 0 w 1883664"/>
              <a:gd name="connsiteY8" fmla="*/ 899643 h 1883663"/>
              <a:gd name="connsiteX9" fmla="*/ 2642 w 1883664"/>
              <a:gd name="connsiteY9" fmla="*/ 847270 h 1883663"/>
              <a:gd name="connsiteX10" fmla="*/ 940719 w 1883664"/>
              <a:gd name="connsiteY10" fmla="*/ 0 h 188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3664" h="1883663">
                <a:moveTo>
                  <a:pt x="940719" y="0"/>
                </a:moveTo>
                <a:cubicBezTo>
                  <a:pt x="1461493" y="0"/>
                  <a:pt x="1883664" y="422538"/>
                  <a:pt x="1883664" y="943764"/>
                </a:cubicBezTo>
                <a:cubicBezTo>
                  <a:pt x="1883664" y="1432414"/>
                  <a:pt x="1512615" y="1834325"/>
                  <a:pt x="1037130" y="1882656"/>
                </a:cubicBezTo>
                <a:lnTo>
                  <a:pt x="1017194" y="1883663"/>
                </a:lnTo>
                <a:lnTo>
                  <a:pt x="864244" y="1883663"/>
                </a:lnTo>
                <a:lnTo>
                  <a:pt x="844308" y="1882656"/>
                </a:lnTo>
                <a:cubicBezTo>
                  <a:pt x="400522" y="1837547"/>
                  <a:pt x="47711" y="1484430"/>
                  <a:pt x="2642" y="1040258"/>
                </a:cubicBezTo>
                <a:lnTo>
                  <a:pt x="0" y="987885"/>
                </a:lnTo>
                <a:lnTo>
                  <a:pt x="0" y="899643"/>
                </a:lnTo>
                <a:lnTo>
                  <a:pt x="2642" y="847270"/>
                </a:lnTo>
                <a:cubicBezTo>
                  <a:pt x="50931" y="371371"/>
                  <a:pt x="452493" y="0"/>
                  <a:pt x="94071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0EB821-8D33-8EB5-4171-37FD08DBC1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70805" y="2048650"/>
            <a:ext cx="1883664" cy="1883663"/>
          </a:xfrm>
          <a:custGeom>
            <a:avLst/>
            <a:gdLst>
              <a:gd name="connsiteX0" fmla="*/ 940719 w 1883664"/>
              <a:gd name="connsiteY0" fmla="*/ 0 h 1883663"/>
              <a:gd name="connsiteX1" fmla="*/ 1883664 w 1883664"/>
              <a:gd name="connsiteY1" fmla="*/ 943764 h 1883663"/>
              <a:gd name="connsiteX2" fmla="*/ 1037130 w 1883664"/>
              <a:gd name="connsiteY2" fmla="*/ 1882656 h 1883663"/>
              <a:gd name="connsiteX3" fmla="*/ 1017194 w 1883664"/>
              <a:gd name="connsiteY3" fmla="*/ 1883663 h 1883663"/>
              <a:gd name="connsiteX4" fmla="*/ 864244 w 1883664"/>
              <a:gd name="connsiteY4" fmla="*/ 1883663 h 1883663"/>
              <a:gd name="connsiteX5" fmla="*/ 844308 w 1883664"/>
              <a:gd name="connsiteY5" fmla="*/ 1882656 h 1883663"/>
              <a:gd name="connsiteX6" fmla="*/ 2642 w 1883664"/>
              <a:gd name="connsiteY6" fmla="*/ 1040258 h 1883663"/>
              <a:gd name="connsiteX7" fmla="*/ 0 w 1883664"/>
              <a:gd name="connsiteY7" fmla="*/ 987885 h 1883663"/>
              <a:gd name="connsiteX8" fmla="*/ 0 w 1883664"/>
              <a:gd name="connsiteY8" fmla="*/ 899643 h 1883663"/>
              <a:gd name="connsiteX9" fmla="*/ 2642 w 1883664"/>
              <a:gd name="connsiteY9" fmla="*/ 847270 h 1883663"/>
              <a:gd name="connsiteX10" fmla="*/ 940719 w 1883664"/>
              <a:gd name="connsiteY10" fmla="*/ 0 h 188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3664" h="1883663">
                <a:moveTo>
                  <a:pt x="940719" y="0"/>
                </a:moveTo>
                <a:cubicBezTo>
                  <a:pt x="1461493" y="0"/>
                  <a:pt x="1883664" y="422538"/>
                  <a:pt x="1883664" y="943764"/>
                </a:cubicBezTo>
                <a:cubicBezTo>
                  <a:pt x="1883664" y="1432414"/>
                  <a:pt x="1512615" y="1834325"/>
                  <a:pt x="1037130" y="1882656"/>
                </a:cubicBezTo>
                <a:lnTo>
                  <a:pt x="1017194" y="1883663"/>
                </a:lnTo>
                <a:lnTo>
                  <a:pt x="864244" y="1883663"/>
                </a:lnTo>
                <a:lnTo>
                  <a:pt x="844308" y="1882656"/>
                </a:lnTo>
                <a:cubicBezTo>
                  <a:pt x="400522" y="1837547"/>
                  <a:pt x="47711" y="1484430"/>
                  <a:pt x="2642" y="1040258"/>
                </a:cubicBezTo>
                <a:lnTo>
                  <a:pt x="0" y="987885"/>
                </a:lnTo>
                <a:lnTo>
                  <a:pt x="0" y="899643"/>
                </a:lnTo>
                <a:lnTo>
                  <a:pt x="2642" y="847270"/>
                </a:lnTo>
                <a:cubicBezTo>
                  <a:pt x="50931" y="371371"/>
                  <a:pt x="452493" y="0"/>
                  <a:pt x="940719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AE4FF6C-4B02-4DAC-69C6-A1CB00495E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8817DCD-4C38-3E66-AAEB-9454F1FAF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37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0050A28-66D0-4E58-6E4E-28BA7630CD0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37BBA7B-C7D2-F5BF-79BD-73E97613A6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90677" y="1719222"/>
            <a:ext cx="3038524" cy="4354170"/>
          </a:xfrm>
          <a:custGeom>
            <a:avLst/>
            <a:gdLst>
              <a:gd name="connsiteX0" fmla="*/ 1519262 w 3038524"/>
              <a:gd name="connsiteY0" fmla="*/ 0 h 4354170"/>
              <a:gd name="connsiteX1" fmla="*/ 3038524 w 3038524"/>
              <a:gd name="connsiteY1" fmla="*/ 1519262 h 4354170"/>
              <a:gd name="connsiteX2" fmla="*/ 3038524 w 3038524"/>
              <a:gd name="connsiteY2" fmla="*/ 2834908 h 4354170"/>
              <a:gd name="connsiteX3" fmla="*/ 1519262 w 3038524"/>
              <a:gd name="connsiteY3" fmla="*/ 4354170 h 4354170"/>
              <a:gd name="connsiteX4" fmla="*/ 0 w 3038524"/>
              <a:gd name="connsiteY4" fmla="*/ 2834908 h 4354170"/>
              <a:gd name="connsiteX5" fmla="*/ 0 w 3038524"/>
              <a:gd name="connsiteY5" fmla="*/ 1519262 h 4354170"/>
              <a:gd name="connsiteX6" fmla="*/ 1519262 w 3038524"/>
              <a:gd name="connsiteY6" fmla="*/ 0 h 4354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38524" h="4354170">
                <a:moveTo>
                  <a:pt x="1519262" y="0"/>
                </a:moveTo>
                <a:cubicBezTo>
                  <a:pt x="2358327" y="0"/>
                  <a:pt x="3038524" y="680197"/>
                  <a:pt x="3038524" y="1519262"/>
                </a:cubicBezTo>
                <a:lnTo>
                  <a:pt x="3038524" y="2834908"/>
                </a:lnTo>
                <a:cubicBezTo>
                  <a:pt x="3038524" y="3673973"/>
                  <a:pt x="2358327" y="4354170"/>
                  <a:pt x="1519262" y="4354170"/>
                </a:cubicBezTo>
                <a:cubicBezTo>
                  <a:pt x="680197" y="4354170"/>
                  <a:pt x="0" y="3673973"/>
                  <a:pt x="0" y="2834908"/>
                </a:cubicBezTo>
                <a:lnTo>
                  <a:pt x="0" y="1519262"/>
                </a:lnTo>
                <a:cubicBezTo>
                  <a:pt x="0" y="680197"/>
                  <a:pt x="680197" y="0"/>
                  <a:pt x="1519262" y="0"/>
                </a:cubicBezTo>
                <a:close/>
              </a:path>
            </a:pathLst>
          </a:custGeom>
          <a:noFill/>
          <a:ln w="76200">
            <a:solidFill>
              <a:schemeClr val="bg1">
                <a:alpha val="40000"/>
              </a:schemeClr>
            </a:solidFill>
          </a:ln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15680AD-FC43-3566-0D7B-25B58F640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82888F4B-9A73-460B-B4EC-08FD0DD48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5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DDA9A90-6718-2D9C-BB6A-62D175839F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FC5FEA-F39F-DF07-A88E-4F3768D251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000" y="1843547"/>
            <a:ext cx="3352800" cy="2300750"/>
          </a:xfrm>
          <a:custGeom>
            <a:avLst/>
            <a:gdLst>
              <a:gd name="connsiteX0" fmla="*/ 0 w 3352800"/>
              <a:gd name="connsiteY0" fmla="*/ 0 h 2300749"/>
              <a:gd name="connsiteX1" fmla="*/ 3352800 w 3352800"/>
              <a:gd name="connsiteY1" fmla="*/ 0 h 2300749"/>
              <a:gd name="connsiteX2" fmla="*/ 3352800 w 3352800"/>
              <a:gd name="connsiteY2" fmla="*/ 2300749 h 2300749"/>
              <a:gd name="connsiteX3" fmla="*/ 0 w 3352800"/>
              <a:gd name="connsiteY3" fmla="*/ 2300749 h 230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2300749">
                <a:moveTo>
                  <a:pt x="0" y="0"/>
                </a:moveTo>
                <a:lnTo>
                  <a:pt x="3352800" y="0"/>
                </a:lnTo>
                <a:lnTo>
                  <a:pt x="3352800" y="2300749"/>
                </a:lnTo>
                <a:lnTo>
                  <a:pt x="0" y="230074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33C19A9-A48A-EFF9-586E-286A3E530E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19600" y="1843547"/>
            <a:ext cx="3352800" cy="2300750"/>
          </a:xfrm>
          <a:custGeom>
            <a:avLst/>
            <a:gdLst>
              <a:gd name="connsiteX0" fmla="*/ 0 w 3352800"/>
              <a:gd name="connsiteY0" fmla="*/ 0 h 2300749"/>
              <a:gd name="connsiteX1" fmla="*/ 3352800 w 3352800"/>
              <a:gd name="connsiteY1" fmla="*/ 0 h 2300749"/>
              <a:gd name="connsiteX2" fmla="*/ 3352800 w 3352800"/>
              <a:gd name="connsiteY2" fmla="*/ 2300749 h 2300749"/>
              <a:gd name="connsiteX3" fmla="*/ 0 w 3352800"/>
              <a:gd name="connsiteY3" fmla="*/ 2300749 h 230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2300749">
                <a:moveTo>
                  <a:pt x="0" y="0"/>
                </a:moveTo>
                <a:lnTo>
                  <a:pt x="3352800" y="0"/>
                </a:lnTo>
                <a:lnTo>
                  <a:pt x="3352800" y="2300749"/>
                </a:lnTo>
                <a:lnTo>
                  <a:pt x="0" y="230074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E82FB64-45B0-9D1A-E42F-9F6FD5FAB9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77200" y="1843547"/>
            <a:ext cx="3352800" cy="2300750"/>
          </a:xfrm>
          <a:custGeom>
            <a:avLst/>
            <a:gdLst>
              <a:gd name="connsiteX0" fmla="*/ 0 w 3352800"/>
              <a:gd name="connsiteY0" fmla="*/ 0 h 2300749"/>
              <a:gd name="connsiteX1" fmla="*/ 3352800 w 3352800"/>
              <a:gd name="connsiteY1" fmla="*/ 0 h 2300749"/>
              <a:gd name="connsiteX2" fmla="*/ 3352800 w 3352800"/>
              <a:gd name="connsiteY2" fmla="*/ 2300749 h 2300749"/>
              <a:gd name="connsiteX3" fmla="*/ 0 w 3352800"/>
              <a:gd name="connsiteY3" fmla="*/ 2300749 h 230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2300749">
                <a:moveTo>
                  <a:pt x="0" y="0"/>
                </a:moveTo>
                <a:lnTo>
                  <a:pt x="3352800" y="0"/>
                </a:lnTo>
                <a:lnTo>
                  <a:pt x="3352800" y="2300749"/>
                </a:lnTo>
                <a:lnTo>
                  <a:pt x="0" y="230074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847F90F-8431-66E1-ACDA-C5A36AB48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7BF7A02D-9B3E-E28B-67DB-833E3F17D6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18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E606562-820B-DC5D-E28D-0D5C3A821D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1998" y="1768909"/>
            <a:ext cx="3352802" cy="2734196"/>
          </a:xfrm>
          <a:custGeom>
            <a:avLst/>
            <a:gdLst>
              <a:gd name="connsiteX0" fmla="*/ 0 w 3352802"/>
              <a:gd name="connsiteY0" fmla="*/ 0 h 2734196"/>
              <a:gd name="connsiteX1" fmla="*/ 3352802 w 3352802"/>
              <a:gd name="connsiteY1" fmla="*/ 0 h 2734196"/>
              <a:gd name="connsiteX2" fmla="*/ 3352802 w 3352802"/>
              <a:gd name="connsiteY2" fmla="*/ 2734196 h 2734196"/>
              <a:gd name="connsiteX3" fmla="*/ 0 w 3352802"/>
              <a:gd name="connsiteY3" fmla="*/ 2734196 h 273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2" h="2734196">
                <a:moveTo>
                  <a:pt x="0" y="0"/>
                </a:moveTo>
                <a:lnTo>
                  <a:pt x="3352802" y="0"/>
                </a:lnTo>
                <a:lnTo>
                  <a:pt x="3352802" y="2734196"/>
                </a:lnTo>
                <a:lnTo>
                  <a:pt x="0" y="273419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0415C3E-2135-4697-9CE2-9B8F02BB2A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19599" y="1768909"/>
            <a:ext cx="3352802" cy="2734196"/>
          </a:xfrm>
          <a:custGeom>
            <a:avLst/>
            <a:gdLst>
              <a:gd name="connsiteX0" fmla="*/ 0 w 3352802"/>
              <a:gd name="connsiteY0" fmla="*/ 0 h 2734196"/>
              <a:gd name="connsiteX1" fmla="*/ 3352802 w 3352802"/>
              <a:gd name="connsiteY1" fmla="*/ 0 h 2734196"/>
              <a:gd name="connsiteX2" fmla="*/ 3352802 w 3352802"/>
              <a:gd name="connsiteY2" fmla="*/ 2734196 h 2734196"/>
              <a:gd name="connsiteX3" fmla="*/ 0 w 3352802"/>
              <a:gd name="connsiteY3" fmla="*/ 2734196 h 273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2" h="2734196">
                <a:moveTo>
                  <a:pt x="0" y="0"/>
                </a:moveTo>
                <a:lnTo>
                  <a:pt x="3352802" y="0"/>
                </a:lnTo>
                <a:lnTo>
                  <a:pt x="3352802" y="2734196"/>
                </a:lnTo>
                <a:lnTo>
                  <a:pt x="0" y="273419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EBF5A6C-DF42-1961-B0B9-7AB7CABB08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77200" y="1768909"/>
            <a:ext cx="3352802" cy="2734196"/>
          </a:xfrm>
          <a:custGeom>
            <a:avLst/>
            <a:gdLst>
              <a:gd name="connsiteX0" fmla="*/ 0 w 3352802"/>
              <a:gd name="connsiteY0" fmla="*/ 0 h 2734196"/>
              <a:gd name="connsiteX1" fmla="*/ 3352802 w 3352802"/>
              <a:gd name="connsiteY1" fmla="*/ 0 h 2734196"/>
              <a:gd name="connsiteX2" fmla="*/ 3352802 w 3352802"/>
              <a:gd name="connsiteY2" fmla="*/ 2734196 h 2734196"/>
              <a:gd name="connsiteX3" fmla="*/ 0 w 3352802"/>
              <a:gd name="connsiteY3" fmla="*/ 2734196 h 273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2" h="2734196">
                <a:moveTo>
                  <a:pt x="0" y="0"/>
                </a:moveTo>
                <a:lnTo>
                  <a:pt x="3352802" y="0"/>
                </a:lnTo>
                <a:lnTo>
                  <a:pt x="3352802" y="2734196"/>
                </a:lnTo>
                <a:lnTo>
                  <a:pt x="0" y="273419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8B1CEDA-41FF-588E-D2F3-9EF310991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C8FDECD-87AA-2954-19EE-6F8BE9764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17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0198B75-C5AB-6FF1-2FB5-9C1FEC464C7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000" y="504214"/>
            <a:ext cx="5897880" cy="5849573"/>
          </a:xfrm>
          <a:custGeom>
            <a:avLst/>
            <a:gdLst>
              <a:gd name="connsiteX0" fmla="*/ 3595860 w 5897880"/>
              <a:gd name="connsiteY0" fmla="*/ 2703196 h 5849573"/>
              <a:gd name="connsiteX1" fmla="*/ 5897880 w 5897880"/>
              <a:gd name="connsiteY1" fmla="*/ 2703196 h 5849573"/>
              <a:gd name="connsiteX2" fmla="*/ 5897880 w 5897880"/>
              <a:gd name="connsiteY2" fmla="*/ 5684903 h 5849573"/>
              <a:gd name="connsiteX3" fmla="*/ 3595860 w 5897880"/>
              <a:gd name="connsiteY3" fmla="*/ 5684903 h 5849573"/>
              <a:gd name="connsiteX4" fmla="*/ 982980 w 5897880"/>
              <a:gd name="connsiteY4" fmla="*/ 2703196 h 5849573"/>
              <a:gd name="connsiteX5" fmla="*/ 3522346 w 5897880"/>
              <a:gd name="connsiteY5" fmla="*/ 2703196 h 5849573"/>
              <a:gd name="connsiteX6" fmla="*/ 3522346 w 5897880"/>
              <a:gd name="connsiteY6" fmla="*/ 5849573 h 5849573"/>
              <a:gd name="connsiteX7" fmla="*/ 982980 w 5897880"/>
              <a:gd name="connsiteY7" fmla="*/ 5849573 h 5849573"/>
              <a:gd name="connsiteX8" fmla="*/ 0 w 5897880"/>
              <a:gd name="connsiteY8" fmla="*/ 2703196 h 5849573"/>
              <a:gd name="connsiteX9" fmla="*/ 906526 w 5897880"/>
              <a:gd name="connsiteY9" fmla="*/ 2703196 h 5849573"/>
              <a:gd name="connsiteX10" fmla="*/ 906526 w 5897880"/>
              <a:gd name="connsiteY10" fmla="*/ 5658574 h 5849573"/>
              <a:gd name="connsiteX11" fmla="*/ 0 w 5897880"/>
              <a:gd name="connsiteY11" fmla="*/ 5658574 h 5849573"/>
              <a:gd name="connsiteX12" fmla="*/ 982980 w 5897880"/>
              <a:gd name="connsiteY12" fmla="*/ 2194901 h 5849573"/>
              <a:gd name="connsiteX13" fmla="*/ 1785327 w 5897880"/>
              <a:gd name="connsiteY13" fmla="*/ 2194901 h 5849573"/>
              <a:gd name="connsiteX14" fmla="*/ 1785327 w 5897880"/>
              <a:gd name="connsiteY14" fmla="*/ 2627581 h 5849573"/>
              <a:gd name="connsiteX15" fmla="*/ 982980 w 5897880"/>
              <a:gd name="connsiteY15" fmla="*/ 2627581 h 5849573"/>
              <a:gd name="connsiteX16" fmla="*/ 1865142 w 5897880"/>
              <a:gd name="connsiteY16" fmla="*/ 880062 h 5849573"/>
              <a:gd name="connsiteX17" fmla="*/ 5675240 w 5897880"/>
              <a:gd name="connsiteY17" fmla="*/ 880062 h 5849573"/>
              <a:gd name="connsiteX18" fmla="*/ 5675240 w 5897880"/>
              <a:gd name="connsiteY18" fmla="*/ 2627582 h 5849573"/>
              <a:gd name="connsiteX19" fmla="*/ 1865142 w 5897880"/>
              <a:gd name="connsiteY19" fmla="*/ 2627582 h 5849573"/>
              <a:gd name="connsiteX20" fmla="*/ 546587 w 5897880"/>
              <a:gd name="connsiteY20" fmla="*/ 880062 h 5849573"/>
              <a:gd name="connsiteX21" fmla="*/ 1785328 w 5897880"/>
              <a:gd name="connsiteY21" fmla="*/ 880062 h 5849573"/>
              <a:gd name="connsiteX22" fmla="*/ 1785328 w 5897880"/>
              <a:gd name="connsiteY22" fmla="*/ 2119287 h 5849573"/>
              <a:gd name="connsiteX23" fmla="*/ 546587 w 5897880"/>
              <a:gd name="connsiteY23" fmla="*/ 2119287 h 5849573"/>
              <a:gd name="connsiteX24" fmla="*/ 2827117 w 5897880"/>
              <a:gd name="connsiteY24" fmla="*/ 0 h 5849573"/>
              <a:gd name="connsiteX25" fmla="*/ 4322591 w 5897880"/>
              <a:gd name="connsiteY25" fmla="*/ 0 h 5849573"/>
              <a:gd name="connsiteX26" fmla="*/ 4322591 w 5897880"/>
              <a:gd name="connsiteY26" fmla="*/ 804449 h 5849573"/>
              <a:gd name="connsiteX27" fmla="*/ 2827117 w 5897880"/>
              <a:gd name="connsiteY27" fmla="*/ 804449 h 58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97880" h="5849573">
                <a:moveTo>
                  <a:pt x="3595860" y="2703196"/>
                </a:moveTo>
                <a:lnTo>
                  <a:pt x="5897880" y="2703196"/>
                </a:lnTo>
                <a:lnTo>
                  <a:pt x="5897880" y="5684903"/>
                </a:lnTo>
                <a:lnTo>
                  <a:pt x="3595860" y="5684903"/>
                </a:lnTo>
                <a:close/>
                <a:moveTo>
                  <a:pt x="982980" y="2703196"/>
                </a:moveTo>
                <a:lnTo>
                  <a:pt x="3522346" y="2703196"/>
                </a:lnTo>
                <a:lnTo>
                  <a:pt x="3522346" y="5849573"/>
                </a:lnTo>
                <a:lnTo>
                  <a:pt x="982980" y="5849573"/>
                </a:lnTo>
                <a:close/>
                <a:moveTo>
                  <a:pt x="0" y="2703196"/>
                </a:moveTo>
                <a:lnTo>
                  <a:pt x="906526" y="2703196"/>
                </a:lnTo>
                <a:lnTo>
                  <a:pt x="906526" y="5658574"/>
                </a:lnTo>
                <a:lnTo>
                  <a:pt x="0" y="5658574"/>
                </a:lnTo>
                <a:close/>
                <a:moveTo>
                  <a:pt x="982980" y="2194901"/>
                </a:moveTo>
                <a:lnTo>
                  <a:pt x="1785327" y="2194901"/>
                </a:lnTo>
                <a:lnTo>
                  <a:pt x="1785327" y="2627581"/>
                </a:lnTo>
                <a:lnTo>
                  <a:pt x="982980" y="2627581"/>
                </a:lnTo>
                <a:close/>
                <a:moveTo>
                  <a:pt x="1865142" y="880062"/>
                </a:moveTo>
                <a:lnTo>
                  <a:pt x="5675240" y="880062"/>
                </a:lnTo>
                <a:lnTo>
                  <a:pt x="5675240" y="2627582"/>
                </a:lnTo>
                <a:lnTo>
                  <a:pt x="1865142" y="2627582"/>
                </a:lnTo>
                <a:close/>
                <a:moveTo>
                  <a:pt x="546587" y="880062"/>
                </a:moveTo>
                <a:lnTo>
                  <a:pt x="1785328" y="880062"/>
                </a:lnTo>
                <a:lnTo>
                  <a:pt x="1785328" y="2119287"/>
                </a:lnTo>
                <a:lnTo>
                  <a:pt x="546587" y="2119287"/>
                </a:lnTo>
                <a:close/>
                <a:moveTo>
                  <a:pt x="2827117" y="0"/>
                </a:moveTo>
                <a:lnTo>
                  <a:pt x="4322591" y="0"/>
                </a:lnTo>
                <a:lnTo>
                  <a:pt x="4322591" y="804449"/>
                </a:lnTo>
                <a:lnTo>
                  <a:pt x="2827117" y="80444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A84BB-F78C-560A-8E85-B3171DA99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B95D686-CF32-DC7F-A3D5-136B9E554C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1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20544A-1302-561E-C44A-2DF4D71688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81229" y="1717810"/>
            <a:ext cx="1961965" cy="1956358"/>
          </a:xfrm>
          <a:custGeom>
            <a:avLst/>
            <a:gdLst>
              <a:gd name="connsiteX0" fmla="*/ 980983 w 1961965"/>
              <a:gd name="connsiteY0" fmla="*/ 0 h 1956358"/>
              <a:gd name="connsiteX1" fmla="*/ 1956901 w 1961965"/>
              <a:gd name="connsiteY1" fmla="*/ 880683 h 1956358"/>
              <a:gd name="connsiteX2" fmla="*/ 1961965 w 1961965"/>
              <a:gd name="connsiteY2" fmla="*/ 980963 h 1956358"/>
              <a:gd name="connsiteX3" fmla="*/ 1961965 w 1961965"/>
              <a:gd name="connsiteY3" fmla="*/ 981003 h 1956358"/>
              <a:gd name="connsiteX4" fmla="*/ 1956901 w 1961965"/>
              <a:gd name="connsiteY4" fmla="*/ 1081283 h 1956358"/>
              <a:gd name="connsiteX5" fmla="*/ 1178685 w 1961965"/>
              <a:gd name="connsiteY5" fmla="*/ 1942036 h 1956358"/>
              <a:gd name="connsiteX6" fmla="*/ 1084843 w 1961965"/>
              <a:gd name="connsiteY6" fmla="*/ 1956358 h 1956358"/>
              <a:gd name="connsiteX7" fmla="*/ 877124 w 1961965"/>
              <a:gd name="connsiteY7" fmla="*/ 1956358 h 1956358"/>
              <a:gd name="connsiteX8" fmla="*/ 783281 w 1961965"/>
              <a:gd name="connsiteY8" fmla="*/ 1942036 h 1956358"/>
              <a:gd name="connsiteX9" fmla="*/ 0 w 1961965"/>
              <a:gd name="connsiteY9" fmla="*/ 980983 h 1956358"/>
              <a:gd name="connsiteX10" fmla="*/ 980983 w 1961965"/>
              <a:gd name="connsiteY10" fmla="*/ 0 h 195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61965" h="1956358">
                <a:moveTo>
                  <a:pt x="980983" y="0"/>
                </a:moveTo>
                <a:cubicBezTo>
                  <a:pt x="1488904" y="0"/>
                  <a:pt x="1906665" y="386017"/>
                  <a:pt x="1956901" y="880683"/>
                </a:cubicBezTo>
                <a:lnTo>
                  <a:pt x="1961965" y="980963"/>
                </a:lnTo>
                <a:lnTo>
                  <a:pt x="1961965" y="981003"/>
                </a:lnTo>
                <a:lnTo>
                  <a:pt x="1956901" y="1081283"/>
                </a:lnTo>
                <a:cubicBezTo>
                  <a:pt x="1913363" y="1509994"/>
                  <a:pt x="1593773" y="1857097"/>
                  <a:pt x="1178685" y="1942036"/>
                </a:cubicBezTo>
                <a:lnTo>
                  <a:pt x="1084843" y="1956358"/>
                </a:lnTo>
                <a:lnTo>
                  <a:pt x="877124" y="1956358"/>
                </a:lnTo>
                <a:lnTo>
                  <a:pt x="783281" y="1942036"/>
                </a:lnTo>
                <a:cubicBezTo>
                  <a:pt x="336263" y="1850563"/>
                  <a:pt x="0" y="1455042"/>
                  <a:pt x="0" y="980983"/>
                </a:cubicBezTo>
                <a:cubicBezTo>
                  <a:pt x="0" y="439201"/>
                  <a:pt x="439201" y="0"/>
                  <a:pt x="98098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4F7E63B-5978-4A76-4F42-A82010AC24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05609" y="1717810"/>
            <a:ext cx="1961965" cy="1956358"/>
          </a:xfrm>
          <a:custGeom>
            <a:avLst/>
            <a:gdLst>
              <a:gd name="connsiteX0" fmla="*/ 980983 w 1961965"/>
              <a:gd name="connsiteY0" fmla="*/ 0 h 1956358"/>
              <a:gd name="connsiteX1" fmla="*/ 1956901 w 1961965"/>
              <a:gd name="connsiteY1" fmla="*/ 880683 h 1956358"/>
              <a:gd name="connsiteX2" fmla="*/ 1961965 w 1961965"/>
              <a:gd name="connsiteY2" fmla="*/ 980963 h 1956358"/>
              <a:gd name="connsiteX3" fmla="*/ 1961965 w 1961965"/>
              <a:gd name="connsiteY3" fmla="*/ 981003 h 1956358"/>
              <a:gd name="connsiteX4" fmla="*/ 1956901 w 1961965"/>
              <a:gd name="connsiteY4" fmla="*/ 1081283 h 1956358"/>
              <a:gd name="connsiteX5" fmla="*/ 1178685 w 1961965"/>
              <a:gd name="connsiteY5" fmla="*/ 1942036 h 1956358"/>
              <a:gd name="connsiteX6" fmla="*/ 1084843 w 1961965"/>
              <a:gd name="connsiteY6" fmla="*/ 1956358 h 1956358"/>
              <a:gd name="connsiteX7" fmla="*/ 877124 w 1961965"/>
              <a:gd name="connsiteY7" fmla="*/ 1956358 h 1956358"/>
              <a:gd name="connsiteX8" fmla="*/ 783281 w 1961965"/>
              <a:gd name="connsiteY8" fmla="*/ 1942036 h 1956358"/>
              <a:gd name="connsiteX9" fmla="*/ 0 w 1961965"/>
              <a:gd name="connsiteY9" fmla="*/ 980983 h 1956358"/>
              <a:gd name="connsiteX10" fmla="*/ 980983 w 1961965"/>
              <a:gd name="connsiteY10" fmla="*/ 0 h 195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61965" h="1956358">
                <a:moveTo>
                  <a:pt x="980983" y="0"/>
                </a:moveTo>
                <a:cubicBezTo>
                  <a:pt x="1488904" y="0"/>
                  <a:pt x="1906665" y="386017"/>
                  <a:pt x="1956901" y="880683"/>
                </a:cubicBezTo>
                <a:lnTo>
                  <a:pt x="1961965" y="980963"/>
                </a:lnTo>
                <a:lnTo>
                  <a:pt x="1961965" y="981003"/>
                </a:lnTo>
                <a:lnTo>
                  <a:pt x="1956901" y="1081283"/>
                </a:lnTo>
                <a:cubicBezTo>
                  <a:pt x="1913363" y="1509994"/>
                  <a:pt x="1593773" y="1857097"/>
                  <a:pt x="1178685" y="1942036"/>
                </a:cubicBezTo>
                <a:lnTo>
                  <a:pt x="1084843" y="1956358"/>
                </a:lnTo>
                <a:lnTo>
                  <a:pt x="877124" y="1956358"/>
                </a:lnTo>
                <a:lnTo>
                  <a:pt x="783281" y="1942036"/>
                </a:lnTo>
                <a:cubicBezTo>
                  <a:pt x="336263" y="1850563"/>
                  <a:pt x="0" y="1455042"/>
                  <a:pt x="0" y="980983"/>
                </a:cubicBezTo>
                <a:cubicBezTo>
                  <a:pt x="0" y="439201"/>
                  <a:pt x="439201" y="0"/>
                  <a:pt x="98098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B632411-8ED5-AAA3-0BE3-146B7003EA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1229" y="4220341"/>
            <a:ext cx="1961965" cy="1956358"/>
          </a:xfrm>
          <a:custGeom>
            <a:avLst/>
            <a:gdLst>
              <a:gd name="connsiteX0" fmla="*/ 980983 w 1961965"/>
              <a:gd name="connsiteY0" fmla="*/ 0 h 1956358"/>
              <a:gd name="connsiteX1" fmla="*/ 1956901 w 1961965"/>
              <a:gd name="connsiteY1" fmla="*/ 880683 h 1956358"/>
              <a:gd name="connsiteX2" fmla="*/ 1961965 w 1961965"/>
              <a:gd name="connsiteY2" fmla="*/ 980963 h 1956358"/>
              <a:gd name="connsiteX3" fmla="*/ 1961965 w 1961965"/>
              <a:gd name="connsiteY3" fmla="*/ 981003 h 1956358"/>
              <a:gd name="connsiteX4" fmla="*/ 1956901 w 1961965"/>
              <a:gd name="connsiteY4" fmla="*/ 1081283 h 1956358"/>
              <a:gd name="connsiteX5" fmla="*/ 1178685 w 1961965"/>
              <a:gd name="connsiteY5" fmla="*/ 1942036 h 1956358"/>
              <a:gd name="connsiteX6" fmla="*/ 1084843 w 1961965"/>
              <a:gd name="connsiteY6" fmla="*/ 1956358 h 1956358"/>
              <a:gd name="connsiteX7" fmla="*/ 877124 w 1961965"/>
              <a:gd name="connsiteY7" fmla="*/ 1956358 h 1956358"/>
              <a:gd name="connsiteX8" fmla="*/ 783281 w 1961965"/>
              <a:gd name="connsiteY8" fmla="*/ 1942036 h 1956358"/>
              <a:gd name="connsiteX9" fmla="*/ 0 w 1961965"/>
              <a:gd name="connsiteY9" fmla="*/ 980983 h 1956358"/>
              <a:gd name="connsiteX10" fmla="*/ 980983 w 1961965"/>
              <a:gd name="connsiteY10" fmla="*/ 0 h 195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61965" h="1956358">
                <a:moveTo>
                  <a:pt x="980983" y="0"/>
                </a:moveTo>
                <a:cubicBezTo>
                  <a:pt x="1488904" y="0"/>
                  <a:pt x="1906665" y="386017"/>
                  <a:pt x="1956901" y="880683"/>
                </a:cubicBezTo>
                <a:lnTo>
                  <a:pt x="1961965" y="980963"/>
                </a:lnTo>
                <a:lnTo>
                  <a:pt x="1961965" y="981003"/>
                </a:lnTo>
                <a:lnTo>
                  <a:pt x="1956901" y="1081283"/>
                </a:lnTo>
                <a:cubicBezTo>
                  <a:pt x="1913363" y="1509994"/>
                  <a:pt x="1593773" y="1857097"/>
                  <a:pt x="1178685" y="1942036"/>
                </a:cubicBezTo>
                <a:lnTo>
                  <a:pt x="1084843" y="1956358"/>
                </a:lnTo>
                <a:lnTo>
                  <a:pt x="877124" y="1956358"/>
                </a:lnTo>
                <a:lnTo>
                  <a:pt x="783281" y="1942036"/>
                </a:lnTo>
                <a:cubicBezTo>
                  <a:pt x="336263" y="1850563"/>
                  <a:pt x="0" y="1455042"/>
                  <a:pt x="0" y="980983"/>
                </a:cubicBezTo>
                <a:cubicBezTo>
                  <a:pt x="0" y="439201"/>
                  <a:pt x="439201" y="0"/>
                  <a:pt x="98098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647A488-E882-F41F-4763-9138ABC9D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05609" y="4220341"/>
            <a:ext cx="1961965" cy="1956358"/>
          </a:xfrm>
          <a:custGeom>
            <a:avLst/>
            <a:gdLst>
              <a:gd name="connsiteX0" fmla="*/ 980983 w 1961965"/>
              <a:gd name="connsiteY0" fmla="*/ 0 h 1956358"/>
              <a:gd name="connsiteX1" fmla="*/ 1956901 w 1961965"/>
              <a:gd name="connsiteY1" fmla="*/ 880683 h 1956358"/>
              <a:gd name="connsiteX2" fmla="*/ 1961965 w 1961965"/>
              <a:gd name="connsiteY2" fmla="*/ 980963 h 1956358"/>
              <a:gd name="connsiteX3" fmla="*/ 1961965 w 1961965"/>
              <a:gd name="connsiteY3" fmla="*/ 981003 h 1956358"/>
              <a:gd name="connsiteX4" fmla="*/ 1956901 w 1961965"/>
              <a:gd name="connsiteY4" fmla="*/ 1081283 h 1956358"/>
              <a:gd name="connsiteX5" fmla="*/ 1178685 w 1961965"/>
              <a:gd name="connsiteY5" fmla="*/ 1942036 h 1956358"/>
              <a:gd name="connsiteX6" fmla="*/ 1084843 w 1961965"/>
              <a:gd name="connsiteY6" fmla="*/ 1956358 h 1956358"/>
              <a:gd name="connsiteX7" fmla="*/ 877124 w 1961965"/>
              <a:gd name="connsiteY7" fmla="*/ 1956358 h 1956358"/>
              <a:gd name="connsiteX8" fmla="*/ 783281 w 1961965"/>
              <a:gd name="connsiteY8" fmla="*/ 1942036 h 1956358"/>
              <a:gd name="connsiteX9" fmla="*/ 0 w 1961965"/>
              <a:gd name="connsiteY9" fmla="*/ 980983 h 1956358"/>
              <a:gd name="connsiteX10" fmla="*/ 980983 w 1961965"/>
              <a:gd name="connsiteY10" fmla="*/ 0 h 195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61965" h="1956358">
                <a:moveTo>
                  <a:pt x="980983" y="0"/>
                </a:moveTo>
                <a:cubicBezTo>
                  <a:pt x="1488904" y="0"/>
                  <a:pt x="1906665" y="386017"/>
                  <a:pt x="1956901" y="880683"/>
                </a:cubicBezTo>
                <a:lnTo>
                  <a:pt x="1961965" y="980963"/>
                </a:lnTo>
                <a:lnTo>
                  <a:pt x="1961965" y="981003"/>
                </a:lnTo>
                <a:lnTo>
                  <a:pt x="1956901" y="1081283"/>
                </a:lnTo>
                <a:cubicBezTo>
                  <a:pt x="1913363" y="1509994"/>
                  <a:pt x="1593773" y="1857097"/>
                  <a:pt x="1178685" y="1942036"/>
                </a:cubicBezTo>
                <a:lnTo>
                  <a:pt x="1084843" y="1956358"/>
                </a:lnTo>
                <a:lnTo>
                  <a:pt x="877124" y="1956358"/>
                </a:lnTo>
                <a:lnTo>
                  <a:pt x="783281" y="1942036"/>
                </a:lnTo>
                <a:cubicBezTo>
                  <a:pt x="336263" y="1850563"/>
                  <a:pt x="0" y="1455042"/>
                  <a:pt x="0" y="980983"/>
                </a:cubicBezTo>
                <a:cubicBezTo>
                  <a:pt x="0" y="439201"/>
                  <a:pt x="439201" y="0"/>
                  <a:pt x="98098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3A41C4F-FD1D-5957-FF3E-8844BDB0E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8B7FB6D-F459-D009-C59A-7DC224E06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81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07E9B9A-F027-FF50-CBA1-472D29184D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421361C-7164-6051-8691-7DC30111D8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05382" y="1820117"/>
            <a:ext cx="2095018" cy="1880886"/>
          </a:xfrm>
          <a:custGeom>
            <a:avLst/>
            <a:gdLst>
              <a:gd name="connsiteX0" fmla="*/ 0 w 2095018"/>
              <a:gd name="connsiteY0" fmla="*/ 0 h 1880886"/>
              <a:gd name="connsiteX1" fmla="*/ 2095018 w 2095018"/>
              <a:gd name="connsiteY1" fmla="*/ 0 h 1880886"/>
              <a:gd name="connsiteX2" fmla="*/ 2095018 w 2095018"/>
              <a:gd name="connsiteY2" fmla="*/ 1880886 h 1880886"/>
              <a:gd name="connsiteX3" fmla="*/ 0 w 2095018"/>
              <a:gd name="connsiteY3" fmla="*/ 1880886 h 1880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1880886">
                <a:moveTo>
                  <a:pt x="0" y="0"/>
                </a:moveTo>
                <a:lnTo>
                  <a:pt x="2095018" y="0"/>
                </a:lnTo>
                <a:lnTo>
                  <a:pt x="2095018" y="1880886"/>
                </a:lnTo>
                <a:lnTo>
                  <a:pt x="0" y="188088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2583F43-0610-5F8D-55EA-FBCD343733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5210" y="1820117"/>
            <a:ext cx="2095018" cy="1880886"/>
          </a:xfrm>
          <a:custGeom>
            <a:avLst/>
            <a:gdLst>
              <a:gd name="connsiteX0" fmla="*/ 0 w 2095018"/>
              <a:gd name="connsiteY0" fmla="*/ 0 h 1880886"/>
              <a:gd name="connsiteX1" fmla="*/ 2095018 w 2095018"/>
              <a:gd name="connsiteY1" fmla="*/ 0 h 1880886"/>
              <a:gd name="connsiteX2" fmla="*/ 2095018 w 2095018"/>
              <a:gd name="connsiteY2" fmla="*/ 1880886 h 1880886"/>
              <a:gd name="connsiteX3" fmla="*/ 0 w 2095018"/>
              <a:gd name="connsiteY3" fmla="*/ 1880886 h 1880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1880886">
                <a:moveTo>
                  <a:pt x="0" y="0"/>
                </a:moveTo>
                <a:lnTo>
                  <a:pt x="2095018" y="0"/>
                </a:lnTo>
                <a:lnTo>
                  <a:pt x="2095018" y="1880886"/>
                </a:lnTo>
                <a:lnTo>
                  <a:pt x="0" y="188088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AFF32D-2A2B-DB88-8C34-8965DE0035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5382" y="4201251"/>
            <a:ext cx="2095018" cy="1880886"/>
          </a:xfrm>
          <a:custGeom>
            <a:avLst/>
            <a:gdLst>
              <a:gd name="connsiteX0" fmla="*/ 0 w 2095018"/>
              <a:gd name="connsiteY0" fmla="*/ 0 h 1880886"/>
              <a:gd name="connsiteX1" fmla="*/ 2095018 w 2095018"/>
              <a:gd name="connsiteY1" fmla="*/ 0 h 1880886"/>
              <a:gd name="connsiteX2" fmla="*/ 2095018 w 2095018"/>
              <a:gd name="connsiteY2" fmla="*/ 1880886 h 1880886"/>
              <a:gd name="connsiteX3" fmla="*/ 0 w 2095018"/>
              <a:gd name="connsiteY3" fmla="*/ 1880886 h 1880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1880886">
                <a:moveTo>
                  <a:pt x="0" y="0"/>
                </a:moveTo>
                <a:lnTo>
                  <a:pt x="2095018" y="0"/>
                </a:lnTo>
                <a:lnTo>
                  <a:pt x="2095018" y="1880886"/>
                </a:lnTo>
                <a:lnTo>
                  <a:pt x="0" y="188088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C09C6BC-4684-9173-4958-18197ADF46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35210" y="4201251"/>
            <a:ext cx="2095018" cy="1880886"/>
          </a:xfrm>
          <a:custGeom>
            <a:avLst/>
            <a:gdLst>
              <a:gd name="connsiteX0" fmla="*/ 0 w 2095018"/>
              <a:gd name="connsiteY0" fmla="*/ 0 h 1880886"/>
              <a:gd name="connsiteX1" fmla="*/ 2095018 w 2095018"/>
              <a:gd name="connsiteY1" fmla="*/ 0 h 1880886"/>
              <a:gd name="connsiteX2" fmla="*/ 2095018 w 2095018"/>
              <a:gd name="connsiteY2" fmla="*/ 1880886 h 1880886"/>
              <a:gd name="connsiteX3" fmla="*/ 0 w 2095018"/>
              <a:gd name="connsiteY3" fmla="*/ 1880886 h 1880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1880886">
                <a:moveTo>
                  <a:pt x="0" y="0"/>
                </a:moveTo>
                <a:lnTo>
                  <a:pt x="2095018" y="0"/>
                </a:lnTo>
                <a:lnTo>
                  <a:pt x="2095018" y="1880886"/>
                </a:lnTo>
                <a:lnTo>
                  <a:pt x="0" y="188088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BC8BF47-1B60-E77C-C0E0-B293562E57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2CB509A-4F8E-F51E-2077-E184DD0877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21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A055D40-6B2A-1D8E-A87F-C464C2D184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56055" y="1456837"/>
            <a:ext cx="1739831" cy="4715365"/>
          </a:xfrm>
          <a:custGeom>
            <a:avLst/>
            <a:gdLst>
              <a:gd name="connsiteX0" fmla="*/ 0 w 1739831"/>
              <a:gd name="connsiteY0" fmla="*/ 0 h 4715365"/>
              <a:gd name="connsiteX1" fmla="*/ 1739831 w 1739831"/>
              <a:gd name="connsiteY1" fmla="*/ 0 h 4715365"/>
              <a:gd name="connsiteX2" fmla="*/ 1739831 w 1739831"/>
              <a:gd name="connsiteY2" fmla="*/ 4715365 h 4715365"/>
              <a:gd name="connsiteX3" fmla="*/ 0 w 1739831"/>
              <a:gd name="connsiteY3" fmla="*/ 4715365 h 4715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9831" h="4715365">
                <a:moveTo>
                  <a:pt x="0" y="0"/>
                </a:moveTo>
                <a:lnTo>
                  <a:pt x="1739831" y="0"/>
                </a:lnTo>
                <a:lnTo>
                  <a:pt x="1739831" y="4715365"/>
                </a:lnTo>
                <a:lnTo>
                  <a:pt x="0" y="471536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14AC44E-3253-B230-AFEB-0D27EC49D4C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18975" y="685800"/>
            <a:ext cx="2348104" cy="4707750"/>
          </a:xfrm>
          <a:custGeom>
            <a:avLst/>
            <a:gdLst>
              <a:gd name="connsiteX0" fmla="*/ 0 w 2348104"/>
              <a:gd name="connsiteY0" fmla="*/ 0 h 4707750"/>
              <a:gd name="connsiteX1" fmla="*/ 2348104 w 2348104"/>
              <a:gd name="connsiteY1" fmla="*/ 0 h 4707750"/>
              <a:gd name="connsiteX2" fmla="*/ 2348104 w 2348104"/>
              <a:gd name="connsiteY2" fmla="*/ 4707750 h 4707750"/>
              <a:gd name="connsiteX3" fmla="*/ 0 w 2348104"/>
              <a:gd name="connsiteY3" fmla="*/ 4707750 h 470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104" h="4707750">
                <a:moveTo>
                  <a:pt x="0" y="0"/>
                </a:moveTo>
                <a:lnTo>
                  <a:pt x="2348104" y="0"/>
                </a:lnTo>
                <a:lnTo>
                  <a:pt x="2348104" y="4707750"/>
                </a:lnTo>
                <a:lnTo>
                  <a:pt x="0" y="470775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A59C806-ED92-7EBF-AED8-37F7F158E5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90170" y="1455608"/>
            <a:ext cx="1739831" cy="4716593"/>
          </a:xfrm>
          <a:custGeom>
            <a:avLst/>
            <a:gdLst>
              <a:gd name="connsiteX0" fmla="*/ 0 w 1739831"/>
              <a:gd name="connsiteY0" fmla="*/ 0 h 4716593"/>
              <a:gd name="connsiteX1" fmla="*/ 1739831 w 1739831"/>
              <a:gd name="connsiteY1" fmla="*/ 0 h 4716593"/>
              <a:gd name="connsiteX2" fmla="*/ 1739831 w 1739831"/>
              <a:gd name="connsiteY2" fmla="*/ 4716593 h 4716593"/>
              <a:gd name="connsiteX3" fmla="*/ 0 w 1739831"/>
              <a:gd name="connsiteY3" fmla="*/ 4716593 h 4716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9831" h="4716593">
                <a:moveTo>
                  <a:pt x="0" y="0"/>
                </a:moveTo>
                <a:lnTo>
                  <a:pt x="1739831" y="0"/>
                </a:lnTo>
                <a:lnTo>
                  <a:pt x="1739831" y="4716593"/>
                </a:lnTo>
                <a:lnTo>
                  <a:pt x="0" y="471659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748232C-C7DD-4C50-5370-1CD27DE2F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B598A88-F283-E6CB-8E31-01CF60824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60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56B48D-6F4E-9768-08FF-B1C33AA419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1998" y="4015713"/>
            <a:ext cx="2598422" cy="2155725"/>
          </a:xfrm>
          <a:custGeom>
            <a:avLst/>
            <a:gdLst>
              <a:gd name="connsiteX0" fmla="*/ 0 w 2598422"/>
              <a:gd name="connsiteY0" fmla="*/ 0 h 2155725"/>
              <a:gd name="connsiteX1" fmla="*/ 2598422 w 2598422"/>
              <a:gd name="connsiteY1" fmla="*/ 0 h 2155725"/>
              <a:gd name="connsiteX2" fmla="*/ 2598422 w 2598422"/>
              <a:gd name="connsiteY2" fmla="*/ 2155725 h 2155725"/>
              <a:gd name="connsiteX3" fmla="*/ 0 w 2598422"/>
              <a:gd name="connsiteY3" fmla="*/ 2155725 h 215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422" h="2155725">
                <a:moveTo>
                  <a:pt x="0" y="0"/>
                </a:moveTo>
                <a:lnTo>
                  <a:pt x="2598422" y="0"/>
                </a:lnTo>
                <a:lnTo>
                  <a:pt x="2598422" y="2155725"/>
                </a:lnTo>
                <a:lnTo>
                  <a:pt x="0" y="215572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E3D2404-645F-BA0D-44B8-8CCE40BC05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51858" y="1769311"/>
            <a:ext cx="2598422" cy="2155725"/>
          </a:xfrm>
          <a:custGeom>
            <a:avLst/>
            <a:gdLst>
              <a:gd name="connsiteX0" fmla="*/ 0 w 2598422"/>
              <a:gd name="connsiteY0" fmla="*/ 0 h 2155725"/>
              <a:gd name="connsiteX1" fmla="*/ 2598422 w 2598422"/>
              <a:gd name="connsiteY1" fmla="*/ 0 h 2155725"/>
              <a:gd name="connsiteX2" fmla="*/ 2598422 w 2598422"/>
              <a:gd name="connsiteY2" fmla="*/ 2155725 h 2155725"/>
              <a:gd name="connsiteX3" fmla="*/ 0 w 2598422"/>
              <a:gd name="connsiteY3" fmla="*/ 2155725 h 215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422" h="2155725">
                <a:moveTo>
                  <a:pt x="0" y="0"/>
                </a:moveTo>
                <a:lnTo>
                  <a:pt x="2598422" y="0"/>
                </a:lnTo>
                <a:lnTo>
                  <a:pt x="2598422" y="2155725"/>
                </a:lnTo>
                <a:lnTo>
                  <a:pt x="0" y="215572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26F3DFB-15BD-6953-8CEF-D688535C0A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1718" y="4015713"/>
            <a:ext cx="2598422" cy="2155725"/>
          </a:xfrm>
          <a:custGeom>
            <a:avLst/>
            <a:gdLst>
              <a:gd name="connsiteX0" fmla="*/ 0 w 2598422"/>
              <a:gd name="connsiteY0" fmla="*/ 0 h 2155725"/>
              <a:gd name="connsiteX1" fmla="*/ 2598422 w 2598422"/>
              <a:gd name="connsiteY1" fmla="*/ 0 h 2155725"/>
              <a:gd name="connsiteX2" fmla="*/ 2598422 w 2598422"/>
              <a:gd name="connsiteY2" fmla="*/ 2155725 h 2155725"/>
              <a:gd name="connsiteX3" fmla="*/ 0 w 2598422"/>
              <a:gd name="connsiteY3" fmla="*/ 2155725 h 215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422" h="2155725">
                <a:moveTo>
                  <a:pt x="0" y="0"/>
                </a:moveTo>
                <a:lnTo>
                  <a:pt x="2598422" y="0"/>
                </a:lnTo>
                <a:lnTo>
                  <a:pt x="2598422" y="2155725"/>
                </a:lnTo>
                <a:lnTo>
                  <a:pt x="0" y="215572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8354E0B-EEC3-3114-CF4D-1AAB0C286B2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31578" y="1769311"/>
            <a:ext cx="2598422" cy="2155725"/>
          </a:xfrm>
          <a:custGeom>
            <a:avLst/>
            <a:gdLst>
              <a:gd name="connsiteX0" fmla="*/ 0 w 2598422"/>
              <a:gd name="connsiteY0" fmla="*/ 0 h 2155725"/>
              <a:gd name="connsiteX1" fmla="*/ 2598422 w 2598422"/>
              <a:gd name="connsiteY1" fmla="*/ 0 h 2155725"/>
              <a:gd name="connsiteX2" fmla="*/ 2598422 w 2598422"/>
              <a:gd name="connsiteY2" fmla="*/ 2155725 h 2155725"/>
              <a:gd name="connsiteX3" fmla="*/ 0 w 2598422"/>
              <a:gd name="connsiteY3" fmla="*/ 2155725 h 215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422" h="2155725">
                <a:moveTo>
                  <a:pt x="0" y="0"/>
                </a:moveTo>
                <a:lnTo>
                  <a:pt x="2598422" y="0"/>
                </a:lnTo>
                <a:lnTo>
                  <a:pt x="2598422" y="2155725"/>
                </a:lnTo>
                <a:lnTo>
                  <a:pt x="0" y="215572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FFBF2FA-5D3A-DA7A-A893-D926049CAD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32DD2AB-7C33-E0B5-4FC9-6007BFEB9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67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78333E-C795-1D1A-68B3-987D4DA00A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1997" y="1769310"/>
            <a:ext cx="5288282" cy="4402890"/>
          </a:xfrm>
          <a:custGeom>
            <a:avLst/>
            <a:gdLst>
              <a:gd name="connsiteX0" fmla="*/ 0 w 5288282"/>
              <a:gd name="connsiteY0" fmla="*/ 0 h 4402890"/>
              <a:gd name="connsiteX1" fmla="*/ 5288282 w 5288282"/>
              <a:gd name="connsiteY1" fmla="*/ 0 h 4402890"/>
              <a:gd name="connsiteX2" fmla="*/ 5288282 w 5288282"/>
              <a:gd name="connsiteY2" fmla="*/ 4402890 h 4402890"/>
              <a:gd name="connsiteX3" fmla="*/ 0 w 5288282"/>
              <a:gd name="connsiteY3" fmla="*/ 4402890 h 4402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8282" h="4402890">
                <a:moveTo>
                  <a:pt x="0" y="0"/>
                </a:moveTo>
                <a:lnTo>
                  <a:pt x="5288282" y="0"/>
                </a:lnTo>
                <a:lnTo>
                  <a:pt x="5288282" y="4402890"/>
                </a:lnTo>
                <a:lnTo>
                  <a:pt x="0" y="440289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12382F7-F0D3-5BDB-5E8E-70C94F0741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1718" y="4015713"/>
            <a:ext cx="2598422" cy="2155725"/>
          </a:xfrm>
          <a:custGeom>
            <a:avLst/>
            <a:gdLst>
              <a:gd name="connsiteX0" fmla="*/ 0 w 2598422"/>
              <a:gd name="connsiteY0" fmla="*/ 0 h 2155725"/>
              <a:gd name="connsiteX1" fmla="*/ 2598422 w 2598422"/>
              <a:gd name="connsiteY1" fmla="*/ 0 h 2155725"/>
              <a:gd name="connsiteX2" fmla="*/ 2598422 w 2598422"/>
              <a:gd name="connsiteY2" fmla="*/ 2155725 h 2155725"/>
              <a:gd name="connsiteX3" fmla="*/ 0 w 2598422"/>
              <a:gd name="connsiteY3" fmla="*/ 2155725 h 215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422" h="2155725">
                <a:moveTo>
                  <a:pt x="0" y="0"/>
                </a:moveTo>
                <a:lnTo>
                  <a:pt x="2598422" y="0"/>
                </a:lnTo>
                <a:lnTo>
                  <a:pt x="2598422" y="2155725"/>
                </a:lnTo>
                <a:lnTo>
                  <a:pt x="0" y="215572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046DEE4-E33E-EF47-3FE5-F47BA782F2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31578" y="1769311"/>
            <a:ext cx="2598422" cy="2155725"/>
          </a:xfrm>
          <a:custGeom>
            <a:avLst/>
            <a:gdLst>
              <a:gd name="connsiteX0" fmla="*/ 0 w 2598422"/>
              <a:gd name="connsiteY0" fmla="*/ 0 h 2155725"/>
              <a:gd name="connsiteX1" fmla="*/ 2598422 w 2598422"/>
              <a:gd name="connsiteY1" fmla="*/ 0 h 2155725"/>
              <a:gd name="connsiteX2" fmla="*/ 2598422 w 2598422"/>
              <a:gd name="connsiteY2" fmla="*/ 2155725 h 2155725"/>
              <a:gd name="connsiteX3" fmla="*/ 0 w 2598422"/>
              <a:gd name="connsiteY3" fmla="*/ 2155725 h 215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422" h="2155725">
                <a:moveTo>
                  <a:pt x="0" y="0"/>
                </a:moveTo>
                <a:lnTo>
                  <a:pt x="2598422" y="0"/>
                </a:lnTo>
                <a:lnTo>
                  <a:pt x="2598422" y="2155725"/>
                </a:lnTo>
                <a:lnTo>
                  <a:pt x="0" y="215572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C3CD5C7-6642-347A-98AE-74D37B981A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7499C8A-4924-5E01-E622-04674C536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6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C8C44C-FA8F-5C9D-38AA-F038B5D4B2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1997" y="1769310"/>
            <a:ext cx="5288282" cy="4402890"/>
          </a:xfrm>
          <a:custGeom>
            <a:avLst/>
            <a:gdLst>
              <a:gd name="connsiteX0" fmla="*/ 0 w 5288282"/>
              <a:gd name="connsiteY0" fmla="*/ 0 h 4402890"/>
              <a:gd name="connsiteX1" fmla="*/ 5288282 w 5288282"/>
              <a:gd name="connsiteY1" fmla="*/ 0 h 4402890"/>
              <a:gd name="connsiteX2" fmla="*/ 5288282 w 5288282"/>
              <a:gd name="connsiteY2" fmla="*/ 4402890 h 4402890"/>
              <a:gd name="connsiteX3" fmla="*/ 0 w 5288282"/>
              <a:gd name="connsiteY3" fmla="*/ 4402890 h 4402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8282" h="4402890">
                <a:moveTo>
                  <a:pt x="0" y="0"/>
                </a:moveTo>
                <a:lnTo>
                  <a:pt x="5288282" y="0"/>
                </a:lnTo>
                <a:lnTo>
                  <a:pt x="5288282" y="4402890"/>
                </a:lnTo>
                <a:lnTo>
                  <a:pt x="0" y="440289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FDAE8EB-F912-DA2A-164B-AD1A19CF6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2C72E6E-A0A6-3A9C-8AC1-1E4AB0D8E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90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A38B4A3-1353-02C5-3E61-DE26E4698B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9726" y="685803"/>
            <a:ext cx="4574275" cy="5486399"/>
          </a:xfrm>
          <a:custGeom>
            <a:avLst/>
            <a:gdLst>
              <a:gd name="connsiteX0" fmla="*/ 0 w 4574275"/>
              <a:gd name="connsiteY0" fmla="*/ 0 h 5486399"/>
              <a:gd name="connsiteX1" fmla="*/ 4574275 w 4574275"/>
              <a:gd name="connsiteY1" fmla="*/ 0 h 5486399"/>
              <a:gd name="connsiteX2" fmla="*/ 4574275 w 4574275"/>
              <a:gd name="connsiteY2" fmla="*/ 5486399 h 5486399"/>
              <a:gd name="connsiteX3" fmla="*/ 0 w 4574275"/>
              <a:gd name="connsiteY3" fmla="*/ 5486399 h 548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4275" h="5486399">
                <a:moveTo>
                  <a:pt x="0" y="0"/>
                </a:moveTo>
                <a:lnTo>
                  <a:pt x="4574275" y="0"/>
                </a:lnTo>
                <a:lnTo>
                  <a:pt x="4574275" y="5486399"/>
                </a:lnTo>
                <a:lnTo>
                  <a:pt x="0" y="548639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9F17F9D-D38E-068E-71C1-6539414FB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2DBF6751-05AB-48DC-C3BA-7DB88D295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06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F131450-0D04-2EB9-DE8C-FB13BD94C4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55727" y="685802"/>
            <a:ext cx="4574275" cy="5481674"/>
          </a:xfrm>
          <a:custGeom>
            <a:avLst/>
            <a:gdLst>
              <a:gd name="connsiteX0" fmla="*/ 0 w 4574275"/>
              <a:gd name="connsiteY0" fmla="*/ 0 h 5481674"/>
              <a:gd name="connsiteX1" fmla="*/ 4574275 w 4574275"/>
              <a:gd name="connsiteY1" fmla="*/ 0 h 5481674"/>
              <a:gd name="connsiteX2" fmla="*/ 4574275 w 4574275"/>
              <a:gd name="connsiteY2" fmla="*/ 5481674 h 5481674"/>
              <a:gd name="connsiteX3" fmla="*/ 0 w 4574275"/>
              <a:gd name="connsiteY3" fmla="*/ 5481674 h 548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4275" h="5481674">
                <a:moveTo>
                  <a:pt x="0" y="0"/>
                </a:moveTo>
                <a:lnTo>
                  <a:pt x="4574275" y="0"/>
                </a:lnTo>
                <a:lnTo>
                  <a:pt x="4574275" y="5481674"/>
                </a:lnTo>
                <a:lnTo>
                  <a:pt x="0" y="5481674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D33DE9C-38BA-C422-D6C4-30A3B65AF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18C9D21-7F6A-C9ED-2CF4-D97B4757FC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42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29AFB1B-F5FE-0D7A-52E8-A7EF2F2075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77996" y="525161"/>
            <a:ext cx="2854411" cy="2850206"/>
          </a:xfrm>
          <a:custGeom>
            <a:avLst/>
            <a:gdLst>
              <a:gd name="connsiteX0" fmla="*/ 1427206 w 2854411"/>
              <a:gd name="connsiteY0" fmla="*/ 0 h 2850206"/>
              <a:gd name="connsiteX1" fmla="*/ 2854411 w 2854411"/>
              <a:gd name="connsiteY1" fmla="*/ 1427206 h 2850206"/>
              <a:gd name="connsiteX2" fmla="*/ 1431411 w 2854411"/>
              <a:gd name="connsiteY2" fmla="*/ 2850206 h 2850206"/>
              <a:gd name="connsiteX3" fmla="*/ 1423001 w 2854411"/>
              <a:gd name="connsiteY3" fmla="*/ 2850206 h 2850206"/>
              <a:gd name="connsiteX4" fmla="*/ 0 w 2854411"/>
              <a:gd name="connsiteY4" fmla="*/ 1427206 h 2850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4411" h="2850206">
                <a:moveTo>
                  <a:pt x="1427206" y="0"/>
                </a:moveTo>
                <a:lnTo>
                  <a:pt x="2854411" y="1427206"/>
                </a:lnTo>
                <a:lnTo>
                  <a:pt x="1431411" y="2850206"/>
                </a:lnTo>
                <a:lnTo>
                  <a:pt x="1423001" y="2850206"/>
                </a:lnTo>
                <a:lnTo>
                  <a:pt x="0" y="142720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95A2008-5157-D904-8A8C-DDE9CB5E6CC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4588" y="2003897"/>
            <a:ext cx="2854411" cy="2850206"/>
          </a:xfrm>
          <a:custGeom>
            <a:avLst/>
            <a:gdLst>
              <a:gd name="connsiteX0" fmla="*/ 1427206 w 2854411"/>
              <a:gd name="connsiteY0" fmla="*/ 0 h 2850206"/>
              <a:gd name="connsiteX1" fmla="*/ 2854411 w 2854411"/>
              <a:gd name="connsiteY1" fmla="*/ 1427206 h 2850206"/>
              <a:gd name="connsiteX2" fmla="*/ 1431411 w 2854411"/>
              <a:gd name="connsiteY2" fmla="*/ 2850206 h 2850206"/>
              <a:gd name="connsiteX3" fmla="*/ 1423001 w 2854411"/>
              <a:gd name="connsiteY3" fmla="*/ 2850206 h 2850206"/>
              <a:gd name="connsiteX4" fmla="*/ 0 w 2854411"/>
              <a:gd name="connsiteY4" fmla="*/ 1427206 h 2850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4411" h="2850206">
                <a:moveTo>
                  <a:pt x="1427206" y="0"/>
                </a:moveTo>
                <a:lnTo>
                  <a:pt x="2854411" y="1427206"/>
                </a:lnTo>
                <a:lnTo>
                  <a:pt x="1431411" y="2850206"/>
                </a:lnTo>
                <a:lnTo>
                  <a:pt x="1423001" y="2850206"/>
                </a:lnTo>
                <a:lnTo>
                  <a:pt x="0" y="142720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F8AF645-58A2-C166-A693-D175AFB334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1994" y="2003897"/>
            <a:ext cx="2854411" cy="2850206"/>
          </a:xfrm>
          <a:custGeom>
            <a:avLst/>
            <a:gdLst>
              <a:gd name="connsiteX0" fmla="*/ 1427206 w 2854411"/>
              <a:gd name="connsiteY0" fmla="*/ 0 h 2850206"/>
              <a:gd name="connsiteX1" fmla="*/ 2854411 w 2854411"/>
              <a:gd name="connsiteY1" fmla="*/ 1427206 h 2850206"/>
              <a:gd name="connsiteX2" fmla="*/ 1431411 w 2854411"/>
              <a:gd name="connsiteY2" fmla="*/ 2850206 h 2850206"/>
              <a:gd name="connsiteX3" fmla="*/ 1423001 w 2854411"/>
              <a:gd name="connsiteY3" fmla="*/ 2850206 h 2850206"/>
              <a:gd name="connsiteX4" fmla="*/ 0 w 2854411"/>
              <a:gd name="connsiteY4" fmla="*/ 1427206 h 2850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4411" h="2850206">
                <a:moveTo>
                  <a:pt x="1427206" y="0"/>
                </a:moveTo>
                <a:lnTo>
                  <a:pt x="2854411" y="1427206"/>
                </a:lnTo>
                <a:lnTo>
                  <a:pt x="1431411" y="2850206"/>
                </a:lnTo>
                <a:lnTo>
                  <a:pt x="1423001" y="2850206"/>
                </a:lnTo>
                <a:lnTo>
                  <a:pt x="0" y="142720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586D9A8-7EBA-44BF-1384-B17F59B175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77996" y="3480531"/>
            <a:ext cx="2854411" cy="2850206"/>
          </a:xfrm>
          <a:custGeom>
            <a:avLst/>
            <a:gdLst>
              <a:gd name="connsiteX0" fmla="*/ 1427206 w 2854411"/>
              <a:gd name="connsiteY0" fmla="*/ 0 h 2850206"/>
              <a:gd name="connsiteX1" fmla="*/ 2854411 w 2854411"/>
              <a:gd name="connsiteY1" fmla="*/ 1427206 h 2850206"/>
              <a:gd name="connsiteX2" fmla="*/ 1431411 w 2854411"/>
              <a:gd name="connsiteY2" fmla="*/ 2850206 h 2850206"/>
              <a:gd name="connsiteX3" fmla="*/ 1423001 w 2854411"/>
              <a:gd name="connsiteY3" fmla="*/ 2850206 h 2850206"/>
              <a:gd name="connsiteX4" fmla="*/ 0 w 2854411"/>
              <a:gd name="connsiteY4" fmla="*/ 1427206 h 2850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4411" h="2850206">
                <a:moveTo>
                  <a:pt x="1427206" y="0"/>
                </a:moveTo>
                <a:lnTo>
                  <a:pt x="2854411" y="1427206"/>
                </a:lnTo>
                <a:lnTo>
                  <a:pt x="1431411" y="2850206"/>
                </a:lnTo>
                <a:lnTo>
                  <a:pt x="1423001" y="2850206"/>
                </a:lnTo>
                <a:lnTo>
                  <a:pt x="0" y="142720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002CF66-774C-8074-EE81-D51FFCF1AF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C41C3AC-D0DF-8D73-03F2-68F2049749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54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5364FA0-589C-81C5-EC33-400985672F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05636" y="863600"/>
            <a:ext cx="5891802" cy="5130798"/>
          </a:xfrm>
          <a:custGeom>
            <a:avLst/>
            <a:gdLst>
              <a:gd name="connsiteX0" fmla="*/ 2943509 w 5891802"/>
              <a:gd name="connsiteY0" fmla="*/ 2618047 h 5130798"/>
              <a:gd name="connsiteX1" fmla="*/ 4393726 w 5891802"/>
              <a:gd name="connsiteY1" fmla="*/ 5130798 h 5130798"/>
              <a:gd name="connsiteX2" fmla="*/ 1498079 w 5891802"/>
              <a:gd name="connsiteY2" fmla="*/ 5130798 h 5130798"/>
              <a:gd name="connsiteX3" fmla="*/ 2991370 w 5891802"/>
              <a:gd name="connsiteY3" fmla="*/ 2594117 h 5130798"/>
              <a:gd name="connsiteX4" fmla="*/ 5891802 w 5891802"/>
              <a:gd name="connsiteY4" fmla="*/ 2594117 h 5130798"/>
              <a:gd name="connsiteX5" fmla="*/ 4441586 w 5891802"/>
              <a:gd name="connsiteY5" fmla="*/ 5102081 h 5130798"/>
              <a:gd name="connsiteX6" fmla="*/ 0 w 5891802"/>
              <a:gd name="connsiteY6" fmla="*/ 2594117 h 5130798"/>
              <a:gd name="connsiteX7" fmla="*/ 2900432 w 5891802"/>
              <a:gd name="connsiteY7" fmla="*/ 2594117 h 5130798"/>
              <a:gd name="connsiteX8" fmla="*/ 1450216 w 5891802"/>
              <a:gd name="connsiteY8" fmla="*/ 5102081 h 5130798"/>
              <a:gd name="connsiteX9" fmla="*/ 4441586 w 5891802"/>
              <a:gd name="connsiteY9" fmla="*/ 28717 h 5130798"/>
              <a:gd name="connsiteX10" fmla="*/ 5891802 w 5891802"/>
              <a:gd name="connsiteY10" fmla="*/ 2536681 h 5130798"/>
              <a:gd name="connsiteX11" fmla="*/ 2991370 w 5891802"/>
              <a:gd name="connsiteY11" fmla="*/ 2536681 h 5130798"/>
              <a:gd name="connsiteX12" fmla="*/ 1450216 w 5891802"/>
              <a:gd name="connsiteY12" fmla="*/ 28717 h 5130798"/>
              <a:gd name="connsiteX13" fmla="*/ 2900432 w 5891802"/>
              <a:gd name="connsiteY13" fmla="*/ 2536681 h 5130798"/>
              <a:gd name="connsiteX14" fmla="*/ 0 w 5891802"/>
              <a:gd name="connsiteY14" fmla="*/ 2536681 h 5130798"/>
              <a:gd name="connsiteX15" fmla="*/ 1498079 w 5891802"/>
              <a:gd name="connsiteY15" fmla="*/ 0 h 5130798"/>
              <a:gd name="connsiteX16" fmla="*/ 4393726 w 5891802"/>
              <a:gd name="connsiteY16" fmla="*/ 0 h 5130798"/>
              <a:gd name="connsiteX17" fmla="*/ 2943509 w 5891802"/>
              <a:gd name="connsiteY17" fmla="*/ 2512751 h 513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891802" h="5130798">
                <a:moveTo>
                  <a:pt x="2943509" y="2618047"/>
                </a:moveTo>
                <a:lnTo>
                  <a:pt x="4393726" y="5130798"/>
                </a:lnTo>
                <a:lnTo>
                  <a:pt x="1498079" y="5130798"/>
                </a:lnTo>
                <a:close/>
                <a:moveTo>
                  <a:pt x="2991370" y="2594117"/>
                </a:moveTo>
                <a:lnTo>
                  <a:pt x="5891802" y="2594117"/>
                </a:lnTo>
                <a:lnTo>
                  <a:pt x="4441586" y="5102081"/>
                </a:lnTo>
                <a:close/>
                <a:moveTo>
                  <a:pt x="0" y="2594117"/>
                </a:moveTo>
                <a:lnTo>
                  <a:pt x="2900432" y="2594117"/>
                </a:lnTo>
                <a:lnTo>
                  <a:pt x="1450216" y="5102081"/>
                </a:lnTo>
                <a:close/>
                <a:moveTo>
                  <a:pt x="4441586" y="28717"/>
                </a:moveTo>
                <a:lnTo>
                  <a:pt x="5891802" y="2536681"/>
                </a:lnTo>
                <a:lnTo>
                  <a:pt x="2991370" y="2536681"/>
                </a:lnTo>
                <a:close/>
                <a:moveTo>
                  <a:pt x="1450216" y="28717"/>
                </a:moveTo>
                <a:lnTo>
                  <a:pt x="2900432" y="2536681"/>
                </a:lnTo>
                <a:lnTo>
                  <a:pt x="0" y="2536681"/>
                </a:lnTo>
                <a:close/>
                <a:moveTo>
                  <a:pt x="1498079" y="0"/>
                </a:moveTo>
                <a:lnTo>
                  <a:pt x="4393726" y="0"/>
                </a:lnTo>
                <a:lnTo>
                  <a:pt x="2943509" y="251275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698971F-3623-E6C2-5BFB-27E216C10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4565DC6-3A36-FC55-6085-8E030EC01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66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AB00DC1-38CB-7595-2E22-5A224E6C7F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860256" cy="6858000"/>
          </a:xfrm>
          <a:custGeom>
            <a:avLst/>
            <a:gdLst>
              <a:gd name="connsiteX0" fmla="*/ 0 w 6860256"/>
              <a:gd name="connsiteY0" fmla="*/ 0 h 6858000"/>
              <a:gd name="connsiteX1" fmla="*/ 6860256 w 6860256"/>
              <a:gd name="connsiteY1" fmla="*/ 0 h 6858000"/>
              <a:gd name="connsiteX2" fmla="*/ 5859468 w 6860256"/>
              <a:gd name="connsiteY2" fmla="*/ 6858000 h 6858000"/>
              <a:gd name="connsiteX3" fmla="*/ 0 w 686025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0256" h="6858000">
                <a:moveTo>
                  <a:pt x="0" y="0"/>
                </a:moveTo>
                <a:lnTo>
                  <a:pt x="6860256" y="0"/>
                </a:lnTo>
                <a:lnTo>
                  <a:pt x="5859468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97FAD-6732-1F3E-8681-279038A1E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AAC8DBDE-44EF-7B6C-5167-2B63357F5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30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F45E76F-617F-FFF9-83A8-3C1EC4695D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6856965" cy="6858000"/>
          </a:xfrm>
          <a:custGeom>
            <a:avLst/>
            <a:gdLst>
              <a:gd name="connsiteX0" fmla="*/ 2061753 w 6856965"/>
              <a:gd name="connsiteY0" fmla="*/ 5222325 h 6858000"/>
              <a:gd name="connsiteX1" fmla="*/ 2739610 w 6856965"/>
              <a:gd name="connsiteY1" fmla="*/ 6858000 h 6858000"/>
              <a:gd name="connsiteX2" fmla="*/ 1383899 w 6856965"/>
              <a:gd name="connsiteY2" fmla="*/ 6858000 h 6858000"/>
              <a:gd name="connsiteX3" fmla="*/ 0 w 6856965"/>
              <a:gd name="connsiteY3" fmla="*/ 247289 h 6858000"/>
              <a:gd name="connsiteX4" fmla="*/ 1968210 w 6856965"/>
              <a:gd name="connsiteY4" fmla="*/ 4996602 h 6858000"/>
              <a:gd name="connsiteX5" fmla="*/ 1196810 w 6856965"/>
              <a:gd name="connsiteY5" fmla="*/ 6858000 h 6858000"/>
              <a:gd name="connsiteX6" fmla="*/ 0 w 6856965"/>
              <a:gd name="connsiteY6" fmla="*/ 6858000 h 6858000"/>
              <a:gd name="connsiteX7" fmla="*/ 4182524 w 6856965"/>
              <a:gd name="connsiteY7" fmla="*/ 104876 h 6858000"/>
              <a:gd name="connsiteX8" fmla="*/ 6856965 w 6856965"/>
              <a:gd name="connsiteY8" fmla="*/ 6858000 h 6858000"/>
              <a:gd name="connsiteX9" fmla="*/ 2926697 w 6856965"/>
              <a:gd name="connsiteY9" fmla="*/ 6858000 h 6858000"/>
              <a:gd name="connsiteX10" fmla="*/ 2155296 w 6856965"/>
              <a:gd name="connsiteY10" fmla="*/ 4996603 h 6858000"/>
              <a:gd name="connsiteX11" fmla="*/ 84606 w 6856965"/>
              <a:gd name="connsiteY11" fmla="*/ 0 h 6858000"/>
              <a:gd name="connsiteX12" fmla="*/ 4038900 w 6856965"/>
              <a:gd name="connsiteY12" fmla="*/ 0 h 6858000"/>
              <a:gd name="connsiteX13" fmla="*/ 2061753 w 6856965"/>
              <a:gd name="connsiteY13" fmla="*/ 47708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856965" h="6858000">
                <a:moveTo>
                  <a:pt x="2061753" y="5222325"/>
                </a:moveTo>
                <a:lnTo>
                  <a:pt x="2739610" y="6858000"/>
                </a:lnTo>
                <a:lnTo>
                  <a:pt x="1383899" y="6858000"/>
                </a:lnTo>
                <a:close/>
                <a:moveTo>
                  <a:pt x="0" y="247289"/>
                </a:moveTo>
                <a:lnTo>
                  <a:pt x="1968210" y="4996602"/>
                </a:lnTo>
                <a:lnTo>
                  <a:pt x="1196810" y="6858000"/>
                </a:lnTo>
                <a:lnTo>
                  <a:pt x="0" y="6858000"/>
                </a:lnTo>
                <a:close/>
                <a:moveTo>
                  <a:pt x="4182524" y="104876"/>
                </a:moveTo>
                <a:lnTo>
                  <a:pt x="6856965" y="6858000"/>
                </a:lnTo>
                <a:lnTo>
                  <a:pt x="2926697" y="6858000"/>
                </a:lnTo>
                <a:lnTo>
                  <a:pt x="2155296" y="4996603"/>
                </a:lnTo>
                <a:close/>
                <a:moveTo>
                  <a:pt x="84606" y="0"/>
                </a:moveTo>
                <a:lnTo>
                  <a:pt x="4038900" y="0"/>
                </a:lnTo>
                <a:lnTo>
                  <a:pt x="2061753" y="477088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9ECD251-4A67-2E06-9679-F0F2F9416A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B9188BC-81EB-DEC6-7EAF-14D3CBA413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43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7A1770-B743-897D-0250-8AA47203F3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466" y="1"/>
            <a:ext cx="6857535" cy="6857999"/>
          </a:xfrm>
          <a:custGeom>
            <a:avLst/>
            <a:gdLst>
              <a:gd name="connsiteX0" fmla="*/ 4735134 w 6857535"/>
              <a:gd name="connsiteY0" fmla="*/ 2088565 h 6857999"/>
              <a:gd name="connsiteX1" fmla="*/ 6711682 w 6857535"/>
              <a:gd name="connsiteY1" fmla="*/ 6857999 h 6857999"/>
              <a:gd name="connsiteX2" fmla="*/ 2758587 w 6857535"/>
              <a:gd name="connsiteY2" fmla="*/ 6857999 h 6857999"/>
              <a:gd name="connsiteX3" fmla="*/ 5600676 w 6857535"/>
              <a:gd name="connsiteY3" fmla="*/ 0 h 6857999"/>
              <a:gd name="connsiteX4" fmla="*/ 6857535 w 6857535"/>
              <a:gd name="connsiteY4" fmla="*/ 0 h 6857999"/>
              <a:gd name="connsiteX5" fmla="*/ 6857535 w 6857535"/>
              <a:gd name="connsiteY5" fmla="*/ 6750454 h 6857999"/>
              <a:gd name="connsiteX6" fmla="*/ 6855905 w 6857535"/>
              <a:gd name="connsiteY6" fmla="*/ 6754569 h 6857999"/>
              <a:gd name="connsiteX7" fmla="*/ 4828677 w 6857535"/>
              <a:gd name="connsiteY7" fmla="*/ 1862842 h 6857999"/>
              <a:gd name="connsiteX8" fmla="*/ 4056680 w 6857535"/>
              <a:gd name="connsiteY8" fmla="*/ 0 h 6857999"/>
              <a:gd name="connsiteX9" fmla="*/ 5413589 w 6857535"/>
              <a:gd name="connsiteY9" fmla="*/ 0 h 6857999"/>
              <a:gd name="connsiteX10" fmla="*/ 4735134 w 6857535"/>
              <a:gd name="connsiteY10" fmla="*/ 1637120 h 6857999"/>
              <a:gd name="connsiteX11" fmla="*/ 0 w 6857535"/>
              <a:gd name="connsiteY11" fmla="*/ 0 h 6857999"/>
              <a:gd name="connsiteX12" fmla="*/ 3869592 w 6857535"/>
              <a:gd name="connsiteY12" fmla="*/ 0 h 6857999"/>
              <a:gd name="connsiteX13" fmla="*/ 4641591 w 6857535"/>
              <a:gd name="connsiteY13" fmla="*/ 1862843 h 6857999"/>
              <a:gd name="connsiteX14" fmla="*/ 2645375 w 6857535"/>
              <a:gd name="connsiteY14" fmla="*/ 667973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7535" h="6857999">
                <a:moveTo>
                  <a:pt x="4735134" y="2088565"/>
                </a:moveTo>
                <a:lnTo>
                  <a:pt x="6711682" y="6857999"/>
                </a:lnTo>
                <a:lnTo>
                  <a:pt x="2758587" y="6857999"/>
                </a:lnTo>
                <a:close/>
                <a:moveTo>
                  <a:pt x="5600676" y="0"/>
                </a:moveTo>
                <a:lnTo>
                  <a:pt x="6857535" y="0"/>
                </a:lnTo>
                <a:lnTo>
                  <a:pt x="6857535" y="6750454"/>
                </a:lnTo>
                <a:lnTo>
                  <a:pt x="6855905" y="6754569"/>
                </a:lnTo>
                <a:lnTo>
                  <a:pt x="4828677" y="1862842"/>
                </a:lnTo>
                <a:close/>
                <a:moveTo>
                  <a:pt x="4056680" y="0"/>
                </a:moveTo>
                <a:lnTo>
                  <a:pt x="5413589" y="0"/>
                </a:lnTo>
                <a:lnTo>
                  <a:pt x="4735134" y="1637120"/>
                </a:lnTo>
                <a:close/>
                <a:moveTo>
                  <a:pt x="0" y="0"/>
                </a:moveTo>
                <a:lnTo>
                  <a:pt x="3869592" y="0"/>
                </a:lnTo>
                <a:lnTo>
                  <a:pt x="4641591" y="1862843"/>
                </a:lnTo>
                <a:lnTo>
                  <a:pt x="2645375" y="667973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FE701FE-DCBC-2C8A-6E33-47F76DA8F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5B53F68-4FBD-C29A-CD39-B553A0FD7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82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48A4303-5A3E-F1F6-093F-6D925EC2A1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72400" y="0"/>
            <a:ext cx="4419600" cy="6858000"/>
          </a:xfrm>
          <a:custGeom>
            <a:avLst/>
            <a:gdLst>
              <a:gd name="connsiteX0" fmla="*/ 1938407 w 4419600"/>
              <a:gd name="connsiteY0" fmla="*/ 3499372 h 6858000"/>
              <a:gd name="connsiteX1" fmla="*/ 3876816 w 4419600"/>
              <a:gd name="connsiteY1" fmla="*/ 6858000 h 6858000"/>
              <a:gd name="connsiteX2" fmla="*/ 0 w 4419600"/>
              <a:gd name="connsiteY2" fmla="*/ 6858000 h 6858000"/>
              <a:gd name="connsiteX3" fmla="*/ 2002384 w 4419600"/>
              <a:gd name="connsiteY3" fmla="*/ 3467386 h 6858000"/>
              <a:gd name="connsiteX4" fmla="*/ 4419600 w 4419600"/>
              <a:gd name="connsiteY4" fmla="*/ 3467386 h 6858000"/>
              <a:gd name="connsiteX5" fmla="*/ 4419600 w 4419600"/>
              <a:gd name="connsiteY5" fmla="*/ 5991579 h 6858000"/>
              <a:gd name="connsiteX6" fmla="*/ 3940792 w 4419600"/>
              <a:gd name="connsiteY6" fmla="*/ 6819616 h 6858000"/>
              <a:gd name="connsiteX7" fmla="*/ 3940792 w 4419600"/>
              <a:gd name="connsiteY7" fmla="*/ 38385 h 6858000"/>
              <a:gd name="connsiteX8" fmla="*/ 4419600 w 4419600"/>
              <a:gd name="connsiteY8" fmla="*/ 866423 h 6858000"/>
              <a:gd name="connsiteX9" fmla="*/ 4419600 w 4419600"/>
              <a:gd name="connsiteY9" fmla="*/ 3390615 h 6858000"/>
              <a:gd name="connsiteX10" fmla="*/ 2002384 w 4419600"/>
              <a:gd name="connsiteY10" fmla="*/ 3390615 h 6858000"/>
              <a:gd name="connsiteX11" fmla="*/ 0 w 4419600"/>
              <a:gd name="connsiteY11" fmla="*/ 0 h 6858000"/>
              <a:gd name="connsiteX12" fmla="*/ 3876816 w 4419600"/>
              <a:gd name="connsiteY12" fmla="*/ 0 h 6858000"/>
              <a:gd name="connsiteX13" fmla="*/ 1938407 w 4419600"/>
              <a:gd name="connsiteY13" fmla="*/ 33586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19600" h="6858000">
                <a:moveTo>
                  <a:pt x="1938407" y="3499372"/>
                </a:moveTo>
                <a:lnTo>
                  <a:pt x="3876816" y="6858000"/>
                </a:lnTo>
                <a:lnTo>
                  <a:pt x="0" y="6858000"/>
                </a:lnTo>
                <a:close/>
                <a:moveTo>
                  <a:pt x="2002384" y="3467386"/>
                </a:moveTo>
                <a:lnTo>
                  <a:pt x="4419600" y="3467386"/>
                </a:lnTo>
                <a:lnTo>
                  <a:pt x="4419600" y="5991579"/>
                </a:lnTo>
                <a:lnTo>
                  <a:pt x="3940792" y="6819616"/>
                </a:lnTo>
                <a:close/>
                <a:moveTo>
                  <a:pt x="3940792" y="38385"/>
                </a:moveTo>
                <a:lnTo>
                  <a:pt x="4419600" y="866423"/>
                </a:lnTo>
                <a:lnTo>
                  <a:pt x="4419600" y="3390615"/>
                </a:lnTo>
                <a:lnTo>
                  <a:pt x="2002384" y="3390615"/>
                </a:lnTo>
                <a:close/>
                <a:moveTo>
                  <a:pt x="0" y="0"/>
                </a:moveTo>
                <a:lnTo>
                  <a:pt x="3876816" y="0"/>
                </a:lnTo>
                <a:lnTo>
                  <a:pt x="1938407" y="335862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9D2E556-77CB-8BE6-25C1-C6F4114F9E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70F07D3B-FA5F-5596-0CBE-28843F7DE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31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608925-B82A-05F3-F059-2E10B2D34A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419600" cy="6858000"/>
          </a:xfrm>
          <a:custGeom>
            <a:avLst/>
            <a:gdLst>
              <a:gd name="connsiteX0" fmla="*/ 2478134 w 4419600"/>
              <a:gd name="connsiteY0" fmla="*/ 3504894 h 6858000"/>
              <a:gd name="connsiteX1" fmla="*/ 4413355 w 4419600"/>
              <a:gd name="connsiteY1" fmla="*/ 6858000 h 6858000"/>
              <a:gd name="connsiteX2" fmla="*/ 542913 w 4419600"/>
              <a:gd name="connsiteY2" fmla="*/ 6858000 h 6858000"/>
              <a:gd name="connsiteX3" fmla="*/ 0 w 4419600"/>
              <a:gd name="connsiteY3" fmla="*/ 3472857 h 6858000"/>
              <a:gd name="connsiteX4" fmla="*/ 2414056 w 4419600"/>
              <a:gd name="connsiteY4" fmla="*/ 3472857 h 6858000"/>
              <a:gd name="connsiteX5" fmla="*/ 472590 w 4419600"/>
              <a:gd name="connsiteY5" fmla="*/ 6830377 h 6858000"/>
              <a:gd name="connsiteX6" fmla="*/ 0 w 4419600"/>
              <a:gd name="connsiteY6" fmla="*/ 6013093 h 6858000"/>
              <a:gd name="connsiteX7" fmla="*/ 472590 w 4419600"/>
              <a:gd name="connsiteY7" fmla="*/ 38445 h 6858000"/>
              <a:gd name="connsiteX8" fmla="*/ 2414056 w 4419600"/>
              <a:gd name="connsiteY8" fmla="*/ 3395965 h 6858000"/>
              <a:gd name="connsiteX9" fmla="*/ 0 w 4419600"/>
              <a:gd name="connsiteY9" fmla="*/ 3395965 h 6858000"/>
              <a:gd name="connsiteX10" fmla="*/ 0 w 4419600"/>
              <a:gd name="connsiteY10" fmla="*/ 855729 h 6858000"/>
              <a:gd name="connsiteX11" fmla="*/ 536667 w 4419600"/>
              <a:gd name="connsiteY11" fmla="*/ 0 h 6858000"/>
              <a:gd name="connsiteX12" fmla="*/ 4419600 w 4419600"/>
              <a:gd name="connsiteY12" fmla="*/ 0 h 6858000"/>
              <a:gd name="connsiteX13" fmla="*/ 2478134 w 4419600"/>
              <a:gd name="connsiteY13" fmla="*/ 33639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19600" h="6858000">
                <a:moveTo>
                  <a:pt x="2478134" y="3504894"/>
                </a:moveTo>
                <a:lnTo>
                  <a:pt x="4413355" y="6858000"/>
                </a:lnTo>
                <a:lnTo>
                  <a:pt x="542913" y="6858000"/>
                </a:lnTo>
                <a:close/>
                <a:moveTo>
                  <a:pt x="0" y="3472857"/>
                </a:moveTo>
                <a:lnTo>
                  <a:pt x="2414056" y="3472857"/>
                </a:lnTo>
                <a:lnTo>
                  <a:pt x="472590" y="6830377"/>
                </a:lnTo>
                <a:lnTo>
                  <a:pt x="0" y="6013093"/>
                </a:lnTo>
                <a:close/>
                <a:moveTo>
                  <a:pt x="472590" y="38445"/>
                </a:moveTo>
                <a:lnTo>
                  <a:pt x="2414056" y="3395965"/>
                </a:lnTo>
                <a:lnTo>
                  <a:pt x="0" y="3395965"/>
                </a:lnTo>
                <a:lnTo>
                  <a:pt x="0" y="855729"/>
                </a:lnTo>
                <a:close/>
                <a:moveTo>
                  <a:pt x="536667" y="0"/>
                </a:moveTo>
                <a:lnTo>
                  <a:pt x="4419600" y="0"/>
                </a:lnTo>
                <a:lnTo>
                  <a:pt x="2478134" y="336392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6763D1A-B465-9E75-0A91-FF7C69EC14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D44FA51-D60C-AF86-00BF-D01080D1A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25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45F4341-BDAD-2787-405D-B64713BA06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98577" y="1672009"/>
            <a:ext cx="3994857" cy="4575847"/>
          </a:xfrm>
          <a:custGeom>
            <a:avLst/>
            <a:gdLst>
              <a:gd name="connsiteX0" fmla="*/ 2031355 w 3994857"/>
              <a:gd name="connsiteY0" fmla="*/ 2347294 h 4575847"/>
              <a:gd name="connsiteX1" fmla="*/ 3963051 w 3994857"/>
              <a:gd name="connsiteY1" fmla="*/ 3463690 h 4575847"/>
              <a:gd name="connsiteX2" fmla="*/ 2033193 w 3994857"/>
              <a:gd name="connsiteY2" fmla="*/ 4575847 h 4575847"/>
              <a:gd name="connsiteX3" fmla="*/ 2031355 w 3994857"/>
              <a:gd name="connsiteY3" fmla="*/ 4575847 h 4575847"/>
              <a:gd name="connsiteX4" fmla="*/ 1962442 w 3994857"/>
              <a:gd name="connsiteY4" fmla="*/ 2347294 h 4575847"/>
              <a:gd name="connsiteX5" fmla="*/ 1962442 w 3994857"/>
              <a:gd name="connsiteY5" fmla="*/ 4575847 h 4575847"/>
              <a:gd name="connsiteX6" fmla="*/ 1958767 w 3994857"/>
              <a:gd name="connsiteY6" fmla="*/ 4575847 h 4575847"/>
              <a:gd name="connsiteX7" fmla="*/ 30746 w 3994857"/>
              <a:gd name="connsiteY7" fmla="*/ 3463691 h 4575847"/>
              <a:gd name="connsiteX8" fmla="*/ 3994857 w 3994857"/>
              <a:gd name="connsiteY8" fmla="*/ 1175767 h 4575847"/>
              <a:gd name="connsiteX9" fmla="*/ 3994857 w 3994857"/>
              <a:gd name="connsiteY9" fmla="*/ 3403259 h 4575847"/>
              <a:gd name="connsiteX10" fmla="*/ 2064221 w 3994857"/>
              <a:gd name="connsiteY10" fmla="*/ 2288983 h 4575847"/>
              <a:gd name="connsiteX11" fmla="*/ 0 w 3994857"/>
              <a:gd name="connsiteY11" fmla="*/ 1175767 h 4575847"/>
              <a:gd name="connsiteX12" fmla="*/ 1929575 w 3994857"/>
              <a:gd name="connsiteY12" fmla="*/ 2288983 h 4575847"/>
              <a:gd name="connsiteX13" fmla="*/ 0 w 3994857"/>
              <a:gd name="connsiteY13" fmla="*/ 3403259 h 4575847"/>
              <a:gd name="connsiteX14" fmla="*/ 2031355 w 3994857"/>
              <a:gd name="connsiteY14" fmla="*/ 1059 h 4575847"/>
              <a:gd name="connsiteX15" fmla="*/ 3959870 w 3994857"/>
              <a:gd name="connsiteY15" fmla="*/ 1117455 h 4575847"/>
              <a:gd name="connsiteX16" fmla="*/ 2031355 w 3994857"/>
              <a:gd name="connsiteY16" fmla="*/ 2230671 h 4575847"/>
              <a:gd name="connsiteX17" fmla="*/ 1962440 w 3994857"/>
              <a:gd name="connsiteY17" fmla="*/ 0 h 4575847"/>
              <a:gd name="connsiteX18" fmla="*/ 1962442 w 3994857"/>
              <a:gd name="connsiteY18" fmla="*/ 0 h 4575847"/>
              <a:gd name="connsiteX19" fmla="*/ 1962442 w 3994857"/>
              <a:gd name="connsiteY19" fmla="*/ 2230672 h 4575847"/>
              <a:gd name="connsiteX20" fmla="*/ 34987 w 3994857"/>
              <a:gd name="connsiteY20" fmla="*/ 1117456 h 457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94857" h="4575847">
                <a:moveTo>
                  <a:pt x="2031355" y="2347294"/>
                </a:moveTo>
                <a:lnTo>
                  <a:pt x="3963051" y="3463690"/>
                </a:lnTo>
                <a:lnTo>
                  <a:pt x="2033193" y="4575847"/>
                </a:lnTo>
                <a:lnTo>
                  <a:pt x="2031355" y="4575847"/>
                </a:lnTo>
                <a:close/>
                <a:moveTo>
                  <a:pt x="1962442" y="2347294"/>
                </a:moveTo>
                <a:lnTo>
                  <a:pt x="1962442" y="4575847"/>
                </a:lnTo>
                <a:lnTo>
                  <a:pt x="1958767" y="4575847"/>
                </a:lnTo>
                <a:lnTo>
                  <a:pt x="30746" y="3463691"/>
                </a:lnTo>
                <a:close/>
                <a:moveTo>
                  <a:pt x="3994857" y="1175767"/>
                </a:moveTo>
                <a:lnTo>
                  <a:pt x="3994857" y="3403259"/>
                </a:lnTo>
                <a:lnTo>
                  <a:pt x="2064221" y="2288983"/>
                </a:lnTo>
                <a:close/>
                <a:moveTo>
                  <a:pt x="0" y="1175767"/>
                </a:moveTo>
                <a:lnTo>
                  <a:pt x="1929575" y="2288983"/>
                </a:lnTo>
                <a:lnTo>
                  <a:pt x="0" y="3403259"/>
                </a:lnTo>
                <a:close/>
                <a:moveTo>
                  <a:pt x="2031355" y="1059"/>
                </a:moveTo>
                <a:lnTo>
                  <a:pt x="3959870" y="1117455"/>
                </a:lnTo>
                <a:lnTo>
                  <a:pt x="2031355" y="2230671"/>
                </a:lnTo>
                <a:close/>
                <a:moveTo>
                  <a:pt x="1962440" y="0"/>
                </a:moveTo>
                <a:lnTo>
                  <a:pt x="1962442" y="0"/>
                </a:lnTo>
                <a:lnTo>
                  <a:pt x="1962442" y="2230672"/>
                </a:lnTo>
                <a:lnTo>
                  <a:pt x="34987" y="111745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791B014-446D-F2D3-D051-CF098D63C4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7508964-F9F6-BCE9-8CC1-842E4AE42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3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DD69DEE-A68C-F5C0-17F5-00245EF76C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47144" y="685802"/>
            <a:ext cx="5106766" cy="5486398"/>
          </a:xfrm>
          <a:custGeom>
            <a:avLst/>
            <a:gdLst>
              <a:gd name="connsiteX0" fmla="*/ 0 w 5106766"/>
              <a:gd name="connsiteY0" fmla="*/ 584435 h 5486398"/>
              <a:gd name="connsiteX1" fmla="*/ 987442 w 5106766"/>
              <a:gd name="connsiteY1" fmla="*/ 584435 h 5486398"/>
              <a:gd name="connsiteX2" fmla="*/ 987442 w 5106766"/>
              <a:gd name="connsiteY2" fmla="*/ 5486398 h 5486398"/>
              <a:gd name="connsiteX3" fmla="*/ 0 w 5106766"/>
              <a:gd name="connsiteY3" fmla="*/ 5486398 h 5486398"/>
              <a:gd name="connsiteX4" fmla="*/ 2059662 w 5106766"/>
              <a:gd name="connsiteY4" fmla="*/ 432766 h 5486398"/>
              <a:gd name="connsiteX5" fmla="*/ 3047104 w 5106766"/>
              <a:gd name="connsiteY5" fmla="*/ 432766 h 5486398"/>
              <a:gd name="connsiteX6" fmla="*/ 3047104 w 5106766"/>
              <a:gd name="connsiteY6" fmla="*/ 5452021 h 5486398"/>
              <a:gd name="connsiteX7" fmla="*/ 2059662 w 5106766"/>
              <a:gd name="connsiteY7" fmla="*/ 5452021 h 5486398"/>
              <a:gd name="connsiteX8" fmla="*/ 4119324 w 5106766"/>
              <a:gd name="connsiteY8" fmla="*/ 266433 h 5486398"/>
              <a:gd name="connsiteX9" fmla="*/ 5106766 w 5106766"/>
              <a:gd name="connsiteY9" fmla="*/ 266433 h 5486398"/>
              <a:gd name="connsiteX10" fmla="*/ 5106766 w 5106766"/>
              <a:gd name="connsiteY10" fmla="*/ 5105034 h 5486398"/>
              <a:gd name="connsiteX11" fmla="*/ 4119324 w 5106766"/>
              <a:gd name="connsiteY11" fmla="*/ 5105034 h 5486398"/>
              <a:gd name="connsiteX12" fmla="*/ 1029831 w 5106766"/>
              <a:gd name="connsiteY12" fmla="*/ 140548 h 5486398"/>
              <a:gd name="connsiteX13" fmla="*/ 2017273 w 5106766"/>
              <a:gd name="connsiteY13" fmla="*/ 140548 h 5486398"/>
              <a:gd name="connsiteX14" fmla="*/ 2017273 w 5106766"/>
              <a:gd name="connsiteY14" fmla="*/ 5070654 h 5486398"/>
              <a:gd name="connsiteX15" fmla="*/ 1029831 w 5106766"/>
              <a:gd name="connsiteY15" fmla="*/ 5070654 h 5486398"/>
              <a:gd name="connsiteX16" fmla="*/ 3089493 w 5106766"/>
              <a:gd name="connsiteY16" fmla="*/ 0 h 5486398"/>
              <a:gd name="connsiteX17" fmla="*/ 4076935 w 5106766"/>
              <a:gd name="connsiteY17" fmla="*/ 0 h 5486398"/>
              <a:gd name="connsiteX18" fmla="*/ 4076935 w 5106766"/>
              <a:gd name="connsiteY18" fmla="*/ 5357479 h 5486398"/>
              <a:gd name="connsiteX19" fmla="*/ 3089493 w 5106766"/>
              <a:gd name="connsiteY19" fmla="*/ 5357479 h 548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106766" h="5486398">
                <a:moveTo>
                  <a:pt x="0" y="584435"/>
                </a:moveTo>
                <a:lnTo>
                  <a:pt x="987442" y="584435"/>
                </a:lnTo>
                <a:lnTo>
                  <a:pt x="987442" y="5486398"/>
                </a:lnTo>
                <a:lnTo>
                  <a:pt x="0" y="5486398"/>
                </a:lnTo>
                <a:close/>
                <a:moveTo>
                  <a:pt x="2059662" y="432766"/>
                </a:moveTo>
                <a:lnTo>
                  <a:pt x="3047104" y="432766"/>
                </a:lnTo>
                <a:lnTo>
                  <a:pt x="3047104" y="5452021"/>
                </a:lnTo>
                <a:lnTo>
                  <a:pt x="2059662" y="5452021"/>
                </a:lnTo>
                <a:close/>
                <a:moveTo>
                  <a:pt x="4119324" y="266433"/>
                </a:moveTo>
                <a:lnTo>
                  <a:pt x="5106766" y="266433"/>
                </a:lnTo>
                <a:lnTo>
                  <a:pt x="5106766" y="5105034"/>
                </a:lnTo>
                <a:lnTo>
                  <a:pt x="4119324" y="5105034"/>
                </a:lnTo>
                <a:close/>
                <a:moveTo>
                  <a:pt x="1029831" y="140548"/>
                </a:moveTo>
                <a:lnTo>
                  <a:pt x="2017273" y="140548"/>
                </a:lnTo>
                <a:lnTo>
                  <a:pt x="2017273" y="5070654"/>
                </a:lnTo>
                <a:lnTo>
                  <a:pt x="1029831" y="5070654"/>
                </a:lnTo>
                <a:close/>
                <a:moveTo>
                  <a:pt x="3089493" y="0"/>
                </a:moveTo>
                <a:lnTo>
                  <a:pt x="4076935" y="0"/>
                </a:lnTo>
                <a:lnTo>
                  <a:pt x="4076935" y="5357479"/>
                </a:lnTo>
                <a:lnTo>
                  <a:pt x="3089493" y="535747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4734280-A0FE-244B-ED02-9FDA45EC9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7561531-9311-12CB-BCA5-94FF95B103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88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0562B9A-9A9E-C220-EFAE-805D902016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002" y="0"/>
            <a:ext cx="6857999" cy="6858000"/>
          </a:xfrm>
          <a:custGeom>
            <a:avLst/>
            <a:gdLst>
              <a:gd name="connsiteX0" fmla="*/ 0 w 6857999"/>
              <a:gd name="connsiteY0" fmla="*/ 0 h 6858000"/>
              <a:gd name="connsiteX1" fmla="*/ 5901793 w 6857999"/>
              <a:gd name="connsiteY1" fmla="*/ 0 h 6858000"/>
              <a:gd name="connsiteX2" fmla="*/ 6857999 w 6857999"/>
              <a:gd name="connsiteY2" fmla="*/ 956206 h 6858000"/>
              <a:gd name="connsiteX3" fmla="*/ 6857999 w 6857999"/>
              <a:gd name="connsiteY3" fmla="*/ 5901794 h 6858000"/>
              <a:gd name="connsiteX4" fmla="*/ 5901793 w 6857999"/>
              <a:gd name="connsiteY4" fmla="*/ 6858000 h 6858000"/>
              <a:gd name="connsiteX5" fmla="*/ 0 w 6857999"/>
              <a:gd name="connsiteY5" fmla="*/ 6858000 h 6858000"/>
              <a:gd name="connsiteX6" fmla="*/ 3429000 w 6857999"/>
              <a:gd name="connsiteY6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7999" h="6858000">
                <a:moveTo>
                  <a:pt x="0" y="0"/>
                </a:moveTo>
                <a:lnTo>
                  <a:pt x="5901793" y="0"/>
                </a:lnTo>
                <a:lnTo>
                  <a:pt x="6857999" y="956206"/>
                </a:lnTo>
                <a:lnTo>
                  <a:pt x="6857999" y="5901794"/>
                </a:lnTo>
                <a:lnTo>
                  <a:pt x="5901793" y="6858000"/>
                </a:lnTo>
                <a:lnTo>
                  <a:pt x="0" y="6858000"/>
                </a:lnTo>
                <a:lnTo>
                  <a:pt x="3429000" y="3429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621BC36-A232-00D8-28BD-95B230F94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EFEF2DB-9C2D-0423-B9EE-A21AAFAAC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39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18A40CA-AD33-098B-6177-F40D7A6272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016872" cy="6857999"/>
          </a:xfrm>
          <a:custGeom>
            <a:avLst/>
            <a:gdLst>
              <a:gd name="connsiteX0" fmla="*/ 0 w 4016872"/>
              <a:gd name="connsiteY0" fmla="*/ 0 h 6857999"/>
              <a:gd name="connsiteX1" fmla="*/ 2186797 w 4016872"/>
              <a:gd name="connsiteY1" fmla="*/ 0 h 6857999"/>
              <a:gd name="connsiteX2" fmla="*/ 4016872 w 4016872"/>
              <a:gd name="connsiteY2" fmla="*/ 2686977 h 6857999"/>
              <a:gd name="connsiteX3" fmla="*/ 1176026 w 4016872"/>
              <a:gd name="connsiteY3" fmla="*/ 6857999 h 6857999"/>
              <a:gd name="connsiteX4" fmla="*/ 33331 w 4016872"/>
              <a:gd name="connsiteY4" fmla="*/ 6857999 h 6857999"/>
              <a:gd name="connsiteX5" fmla="*/ 0 w 4016872"/>
              <a:gd name="connsiteY5" fmla="*/ 680906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16872" h="6857999">
                <a:moveTo>
                  <a:pt x="0" y="0"/>
                </a:moveTo>
                <a:lnTo>
                  <a:pt x="2186797" y="0"/>
                </a:lnTo>
                <a:lnTo>
                  <a:pt x="4016872" y="2686977"/>
                </a:lnTo>
                <a:lnTo>
                  <a:pt x="1176026" y="6857999"/>
                </a:lnTo>
                <a:lnTo>
                  <a:pt x="33331" y="6857999"/>
                </a:lnTo>
                <a:lnTo>
                  <a:pt x="0" y="680906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C58B04C-49D4-874F-4C3A-9147EA11E3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02335" y="2"/>
            <a:ext cx="4033083" cy="2910530"/>
          </a:xfrm>
          <a:custGeom>
            <a:avLst/>
            <a:gdLst>
              <a:gd name="connsiteX0" fmla="*/ 0 w 4033083"/>
              <a:gd name="connsiteY0" fmla="*/ 0 h 2910530"/>
              <a:gd name="connsiteX1" fmla="*/ 4033083 w 4033083"/>
              <a:gd name="connsiteY1" fmla="*/ 0 h 2910530"/>
              <a:gd name="connsiteX2" fmla="*/ 2020191 w 4033083"/>
              <a:gd name="connsiteY2" fmla="*/ 2910530 h 2910530"/>
              <a:gd name="connsiteX3" fmla="*/ 2012889 w 4033083"/>
              <a:gd name="connsiteY3" fmla="*/ 2910530 h 291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3083" h="2910530">
                <a:moveTo>
                  <a:pt x="0" y="0"/>
                </a:moveTo>
                <a:lnTo>
                  <a:pt x="4033083" y="0"/>
                </a:lnTo>
                <a:lnTo>
                  <a:pt x="2020191" y="2910530"/>
                </a:lnTo>
                <a:lnTo>
                  <a:pt x="2012889" y="291053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F87455E-8FD2-6C80-746A-CF781022CE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8551" y="2998158"/>
            <a:ext cx="5338847" cy="3859843"/>
          </a:xfrm>
          <a:custGeom>
            <a:avLst/>
            <a:gdLst>
              <a:gd name="connsiteX0" fmla="*/ 2669424 w 5338847"/>
              <a:gd name="connsiteY0" fmla="*/ 0 h 3859843"/>
              <a:gd name="connsiteX1" fmla="*/ 5338847 w 5338847"/>
              <a:gd name="connsiteY1" fmla="*/ 3859843 h 3859843"/>
              <a:gd name="connsiteX2" fmla="*/ 0 w 5338847"/>
              <a:gd name="connsiteY2" fmla="*/ 3859843 h 385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38847" h="3859843">
                <a:moveTo>
                  <a:pt x="2669424" y="0"/>
                </a:moveTo>
                <a:lnTo>
                  <a:pt x="5338847" y="3859843"/>
                </a:lnTo>
                <a:lnTo>
                  <a:pt x="0" y="385984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2A90721-7245-6800-5C3D-5E3534DD43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6883AB5-EF2F-5215-092D-FD19F8C73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08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AABAB3E-3BEF-4A17-BD37-E20A1CBDA5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29202" y="1"/>
            <a:ext cx="7162799" cy="6857998"/>
          </a:xfrm>
          <a:custGeom>
            <a:avLst/>
            <a:gdLst>
              <a:gd name="connsiteX0" fmla="*/ 5937868 w 7162799"/>
              <a:gd name="connsiteY0" fmla="*/ 5186481 h 6857998"/>
              <a:gd name="connsiteX1" fmla="*/ 6902571 w 7162799"/>
              <a:gd name="connsiteY1" fmla="*/ 6857998 h 6857998"/>
              <a:gd name="connsiteX2" fmla="*/ 4973164 w 7162799"/>
              <a:gd name="connsiteY2" fmla="*/ 6857998 h 6857998"/>
              <a:gd name="connsiteX3" fmla="*/ 3947966 w 7162799"/>
              <a:gd name="connsiteY3" fmla="*/ 5186481 h 6857998"/>
              <a:gd name="connsiteX4" fmla="*/ 4912669 w 7162799"/>
              <a:gd name="connsiteY4" fmla="*/ 6857998 h 6857998"/>
              <a:gd name="connsiteX5" fmla="*/ 2983262 w 7162799"/>
              <a:gd name="connsiteY5" fmla="*/ 6857998 h 6857998"/>
              <a:gd name="connsiteX6" fmla="*/ 1958063 w 7162799"/>
              <a:gd name="connsiteY6" fmla="*/ 5186481 h 6857998"/>
              <a:gd name="connsiteX7" fmla="*/ 2922768 w 7162799"/>
              <a:gd name="connsiteY7" fmla="*/ 6857998 h 6857998"/>
              <a:gd name="connsiteX8" fmla="*/ 993360 w 7162799"/>
              <a:gd name="connsiteY8" fmla="*/ 6857998 h 6857998"/>
              <a:gd name="connsiteX9" fmla="*/ 5969707 w 7162799"/>
              <a:gd name="connsiteY9" fmla="*/ 5170561 h 6857998"/>
              <a:gd name="connsiteX10" fmla="*/ 7162799 w 7162799"/>
              <a:gd name="connsiteY10" fmla="*/ 5170561 h 6857998"/>
              <a:gd name="connsiteX11" fmla="*/ 7162799 w 7162799"/>
              <a:gd name="connsiteY11" fmla="*/ 6438423 h 6857998"/>
              <a:gd name="connsiteX12" fmla="*/ 6931228 w 7162799"/>
              <a:gd name="connsiteY12" fmla="*/ 6838895 h 6857998"/>
              <a:gd name="connsiteX13" fmla="*/ 3979805 w 7162799"/>
              <a:gd name="connsiteY13" fmla="*/ 5170561 h 6857998"/>
              <a:gd name="connsiteX14" fmla="*/ 5909214 w 7162799"/>
              <a:gd name="connsiteY14" fmla="*/ 5170561 h 6857998"/>
              <a:gd name="connsiteX15" fmla="*/ 4944510 w 7162799"/>
              <a:gd name="connsiteY15" fmla="*/ 6838895 h 6857998"/>
              <a:gd name="connsiteX16" fmla="*/ 1989902 w 7162799"/>
              <a:gd name="connsiteY16" fmla="*/ 5170561 h 6857998"/>
              <a:gd name="connsiteX17" fmla="*/ 3919311 w 7162799"/>
              <a:gd name="connsiteY17" fmla="*/ 5170561 h 6857998"/>
              <a:gd name="connsiteX18" fmla="*/ 2954606 w 7162799"/>
              <a:gd name="connsiteY18" fmla="*/ 6838895 h 6857998"/>
              <a:gd name="connsiteX19" fmla="*/ 6931228 w 7162799"/>
              <a:gd name="connsiteY19" fmla="*/ 3464021 h 6857998"/>
              <a:gd name="connsiteX20" fmla="*/ 7162799 w 7162799"/>
              <a:gd name="connsiteY20" fmla="*/ 3865258 h 6857998"/>
              <a:gd name="connsiteX21" fmla="*/ 7162799 w 7162799"/>
              <a:gd name="connsiteY21" fmla="*/ 5135539 h 6857998"/>
              <a:gd name="connsiteX22" fmla="*/ 5969707 w 7162799"/>
              <a:gd name="connsiteY22" fmla="*/ 5135539 h 6857998"/>
              <a:gd name="connsiteX23" fmla="*/ 4944510 w 7162799"/>
              <a:gd name="connsiteY23" fmla="*/ 3464021 h 6857998"/>
              <a:gd name="connsiteX24" fmla="*/ 5909214 w 7162799"/>
              <a:gd name="connsiteY24" fmla="*/ 5135539 h 6857998"/>
              <a:gd name="connsiteX25" fmla="*/ 3979805 w 7162799"/>
              <a:gd name="connsiteY25" fmla="*/ 5135539 h 6857998"/>
              <a:gd name="connsiteX26" fmla="*/ 2954606 w 7162799"/>
              <a:gd name="connsiteY26" fmla="*/ 3464021 h 6857998"/>
              <a:gd name="connsiteX27" fmla="*/ 3919311 w 7162799"/>
              <a:gd name="connsiteY27" fmla="*/ 5135539 h 6857998"/>
              <a:gd name="connsiteX28" fmla="*/ 1989902 w 7162799"/>
              <a:gd name="connsiteY28" fmla="*/ 5135539 h 6857998"/>
              <a:gd name="connsiteX29" fmla="*/ 4973163 w 7162799"/>
              <a:gd name="connsiteY29" fmla="*/ 3448102 h 6857998"/>
              <a:gd name="connsiteX30" fmla="*/ 6902572 w 7162799"/>
              <a:gd name="connsiteY30" fmla="*/ 3448102 h 6857998"/>
              <a:gd name="connsiteX31" fmla="*/ 5937868 w 7162799"/>
              <a:gd name="connsiteY31" fmla="*/ 5116436 h 6857998"/>
              <a:gd name="connsiteX32" fmla="*/ 2983261 w 7162799"/>
              <a:gd name="connsiteY32" fmla="*/ 3448102 h 6857998"/>
              <a:gd name="connsiteX33" fmla="*/ 4912670 w 7162799"/>
              <a:gd name="connsiteY33" fmla="*/ 3448102 h 6857998"/>
              <a:gd name="connsiteX34" fmla="*/ 3947966 w 7162799"/>
              <a:gd name="connsiteY34" fmla="*/ 5116436 h 6857998"/>
              <a:gd name="connsiteX35" fmla="*/ 993359 w 7162799"/>
              <a:gd name="connsiteY35" fmla="*/ 3448102 h 6857998"/>
              <a:gd name="connsiteX36" fmla="*/ 2922768 w 7162799"/>
              <a:gd name="connsiteY36" fmla="*/ 3448102 h 6857998"/>
              <a:gd name="connsiteX37" fmla="*/ 1958063 w 7162799"/>
              <a:gd name="connsiteY37" fmla="*/ 5116436 h 6857998"/>
              <a:gd name="connsiteX38" fmla="*/ 3947966 w 7162799"/>
              <a:gd name="connsiteY38" fmla="*/ 1741563 h 6857998"/>
              <a:gd name="connsiteX39" fmla="*/ 4912670 w 7162799"/>
              <a:gd name="connsiteY39" fmla="*/ 3409895 h 6857998"/>
              <a:gd name="connsiteX40" fmla="*/ 2983261 w 7162799"/>
              <a:gd name="connsiteY40" fmla="*/ 3409895 h 6857998"/>
              <a:gd name="connsiteX41" fmla="*/ 1958063 w 7162799"/>
              <a:gd name="connsiteY41" fmla="*/ 1741563 h 6857998"/>
              <a:gd name="connsiteX42" fmla="*/ 2922768 w 7162799"/>
              <a:gd name="connsiteY42" fmla="*/ 3409895 h 6857998"/>
              <a:gd name="connsiteX43" fmla="*/ 993359 w 7162799"/>
              <a:gd name="connsiteY43" fmla="*/ 3409895 h 6857998"/>
              <a:gd name="connsiteX44" fmla="*/ 5937868 w 7162799"/>
              <a:gd name="connsiteY44" fmla="*/ 1741562 h 6857998"/>
              <a:gd name="connsiteX45" fmla="*/ 6902572 w 7162799"/>
              <a:gd name="connsiteY45" fmla="*/ 3409895 h 6857998"/>
              <a:gd name="connsiteX46" fmla="*/ 4973163 w 7162799"/>
              <a:gd name="connsiteY46" fmla="*/ 3409895 h 6857998"/>
              <a:gd name="connsiteX47" fmla="*/ 3979805 w 7162799"/>
              <a:gd name="connsiteY47" fmla="*/ 1722460 h 6857998"/>
              <a:gd name="connsiteX48" fmla="*/ 5909214 w 7162799"/>
              <a:gd name="connsiteY48" fmla="*/ 1722460 h 6857998"/>
              <a:gd name="connsiteX49" fmla="*/ 4944510 w 7162799"/>
              <a:gd name="connsiteY49" fmla="*/ 3393976 h 6857998"/>
              <a:gd name="connsiteX50" fmla="*/ 1989902 w 7162799"/>
              <a:gd name="connsiteY50" fmla="*/ 1722460 h 6857998"/>
              <a:gd name="connsiteX51" fmla="*/ 3919311 w 7162799"/>
              <a:gd name="connsiteY51" fmla="*/ 1722460 h 6857998"/>
              <a:gd name="connsiteX52" fmla="*/ 2954606 w 7162799"/>
              <a:gd name="connsiteY52" fmla="*/ 3393976 h 6857998"/>
              <a:gd name="connsiteX53" fmla="*/ 0 w 7162799"/>
              <a:gd name="connsiteY53" fmla="*/ 1722460 h 6857998"/>
              <a:gd name="connsiteX54" fmla="*/ 1926226 w 7162799"/>
              <a:gd name="connsiteY54" fmla="*/ 1722460 h 6857998"/>
              <a:gd name="connsiteX55" fmla="*/ 961523 w 7162799"/>
              <a:gd name="connsiteY55" fmla="*/ 3393976 h 6857998"/>
              <a:gd name="connsiteX56" fmla="*/ 4944510 w 7162799"/>
              <a:gd name="connsiteY56" fmla="*/ 15920 h 6857998"/>
              <a:gd name="connsiteX57" fmla="*/ 5909214 w 7162799"/>
              <a:gd name="connsiteY57" fmla="*/ 1687438 h 6857998"/>
              <a:gd name="connsiteX58" fmla="*/ 3979805 w 7162799"/>
              <a:gd name="connsiteY58" fmla="*/ 1687438 h 6857998"/>
              <a:gd name="connsiteX59" fmla="*/ 2954606 w 7162799"/>
              <a:gd name="connsiteY59" fmla="*/ 15920 h 6857998"/>
              <a:gd name="connsiteX60" fmla="*/ 3919311 w 7162799"/>
              <a:gd name="connsiteY60" fmla="*/ 1687438 h 6857998"/>
              <a:gd name="connsiteX61" fmla="*/ 1989902 w 7162799"/>
              <a:gd name="connsiteY61" fmla="*/ 1687438 h 6857998"/>
              <a:gd name="connsiteX62" fmla="*/ 961523 w 7162799"/>
              <a:gd name="connsiteY62" fmla="*/ 15920 h 6857998"/>
              <a:gd name="connsiteX63" fmla="*/ 1926226 w 7162799"/>
              <a:gd name="connsiteY63" fmla="*/ 1687438 h 6857998"/>
              <a:gd name="connsiteX64" fmla="*/ 0 w 7162799"/>
              <a:gd name="connsiteY64" fmla="*/ 1687438 h 6857998"/>
              <a:gd name="connsiteX65" fmla="*/ 2983261 w 7162799"/>
              <a:gd name="connsiteY65" fmla="*/ 1 h 6857998"/>
              <a:gd name="connsiteX66" fmla="*/ 4912670 w 7162799"/>
              <a:gd name="connsiteY66" fmla="*/ 1 h 6857998"/>
              <a:gd name="connsiteX67" fmla="*/ 3947966 w 7162799"/>
              <a:gd name="connsiteY67" fmla="*/ 1668335 h 6857998"/>
              <a:gd name="connsiteX68" fmla="*/ 993359 w 7162799"/>
              <a:gd name="connsiteY68" fmla="*/ 1 h 6857998"/>
              <a:gd name="connsiteX69" fmla="*/ 2922768 w 7162799"/>
              <a:gd name="connsiteY69" fmla="*/ 1 h 6857998"/>
              <a:gd name="connsiteX70" fmla="*/ 1958063 w 7162799"/>
              <a:gd name="connsiteY70" fmla="*/ 1668335 h 6857998"/>
              <a:gd name="connsiteX71" fmla="*/ 4973163 w 7162799"/>
              <a:gd name="connsiteY71" fmla="*/ 0 h 6857998"/>
              <a:gd name="connsiteX72" fmla="*/ 6902572 w 7162799"/>
              <a:gd name="connsiteY72" fmla="*/ 0 h 6857998"/>
              <a:gd name="connsiteX73" fmla="*/ 5937868 w 7162799"/>
              <a:gd name="connsiteY73" fmla="*/ 1668334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7162799" h="6857998">
                <a:moveTo>
                  <a:pt x="5937868" y="5186481"/>
                </a:moveTo>
                <a:lnTo>
                  <a:pt x="6902571" y="6857998"/>
                </a:lnTo>
                <a:lnTo>
                  <a:pt x="4973164" y="6857998"/>
                </a:lnTo>
                <a:close/>
                <a:moveTo>
                  <a:pt x="3947966" y="5186481"/>
                </a:moveTo>
                <a:lnTo>
                  <a:pt x="4912669" y="6857998"/>
                </a:lnTo>
                <a:lnTo>
                  <a:pt x="2983262" y="6857998"/>
                </a:lnTo>
                <a:close/>
                <a:moveTo>
                  <a:pt x="1958063" y="5186481"/>
                </a:moveTo>
                <a:lnTo>
                  <a:pt x="2922768" y="6857998"/>
                </a:lnTo>
                <a:lnTo>
                  <a:pt x="993360" y="6857998"/>
                </a:lnTo>
                <a:close/>
                <a:moveTo>
                  <a:pt x="5969707" y="5170561"/>
                </a:moveTo>
                <a:lnTo>
                  <a:pt x="7162799" y="5170561"/>
                </a:lnTo>
                <a:lnTo>
                  <a:pt x="7162799" y="6438423"/>
                </a:lnTo>
                <a:lnTo>
                  <a:pt x="6931228" y="6838895"/>
                </a:lnTo>
                <a:close/>
                <a:moveTo>
                  <a:pt x="3979805" y="5170561"/>
                </a:moveTo>
                <a:lnTo>
                  <a:pt x="5909214" y="5170561"/>
                </a:lnTo>
                <a:lnTo>
                  <a:pt x="4944510" y="6838895"/>
                </a:lnTo>
                <a:close/>
                <a:moveTo>
                  <a:pt x="1989902" y="5170561"/>
                </a:moveTo>
                <a:lnTo>
                  <a:pt x="3919311" y="5170561"/>
                </a:lnTo>
                <a:lnTo>
                  <a:pt x="2954606" y="6838895"/>
                </a:lnTo>
                <a:close/>
                <a:moveTo>
                  <a:pt x="6931228" y="3464021"/>
                </a:moveTo>
                <a:lnTo>
                  <a:pt x="7162799" y="3865258"/>
                </a:lnTo>
                <a:lnTo>
                  <a:pt x="7162799" y="5135539"/>
                </a:lnTo>
                <a:lnTo>
                  <a:pt x="5969707" y="5135539"/>
                </a:lnTo>
                <a:close/>
                <a:moveTo>
                  <a:pt x="4944510" y="3464021"/>
                </a:moveTo>
                <a:lnTo>
                  <a:pt x="5909214" y="5135539"/>
                </a:lnTo>
                <a:lnTo>
                  <a:pt x="3979805" y="5135539"/>
                </a:lnTo>
                <a:close/>
                <a:moveTo>
                  <a:pt x="2954606" y="3464021"/>
                </a:moveTo>
                <a:lnTo>
                  <a:pt x="3919311" y="5135539"/>
                </a:lnTo>
                <a:lnTo>
                  <a:pt x="1989902" y="5135539"/>
                </a:lnTo>
                <a:close/>
                <a:moveTo>
                  <a:pt x="4973163" y="3448102"/>
                </a:moveTo>
                <a:lnTo>
                  <a:pt x="6902572" y="3448102"/>
                </a:lnTo>
                <a:lnTo>
                  <a:pt x="5937868" y="5116436"/>
                </a:lnTo>
                <a:close/>
                <a:moveTo>
                  <a:pt x="2983261" y="3448102"/>
                </a:moveTo>
                <a:lnTo>
                  <a:pt x="4912670" y="3448102"/>
                </a:lnTo>
                <a:lnTo>
                  <a:pt x="3947966" y="5116436"/>
                </a:lnTo>
                <a:close/>
                <a:moveTo>
                  <a:pt x="993359" y="3448102"/>
                </a:moveTo>
                <a:lnTo>
                  <a:pt x="2922768" y="3448102"/>
                </a:lnTo>
                <a:lnTo>
                  <a:pt x="1958063" y="5116436"/>
                </a:lnTo>
                <a:close/>
                <a:moveTo>
                  <a:pt x="3947966" y="1741563"/>
                </a:moveTo>
                <a:lnTo>
                  <a:pt x="4912670" y="3409895"/>
                </a:lnTo>
                <a:lnTo>
                  <a:pt x="2983261" y="3409895"/>
                </a:lnTo>
                <a:close/>
                <a:moveTo>
                  <a:pt x="1958063" y="1741563"/>
                </a:moveTo>
                <a:lnTo>
                  <a:pt x="2922768" y="3409895"/>
                </a:lnTo>
                <a:lnTo>
                  <a:pt x="993359" y="3409895"/>
                </a:lnTo>
                <a:close/>
                <a:moveTo>
                  <a:pt x="5937868" y="1741562"/>
                </a:moveTo>
                <a:lnTo>
                  <a:pt x="6902572" y="3409895"/>
                </a:lnTo>
                <a:lnTo>
                  <a:pt x="4973163" y="3409895"/>
                </a:lnTo>
                <a:close/>
                <a:moveTo>
                  <a:pt x="3979805" y="1722460"/>
                </a:moveTo>
                <a:lnTo>
                  <a:pt x="5909214" y="1722460"/>
                </a:lnTo>
                <a:lnTo>
                  <a:pt x="4944510" y="3393976"/>
                </a:lnTo>
                <a:close/>
                <a:moveTo>
                  <a:pt x="1989902" y="1722460"/>
                </a:moveTo>
                <a:lnTo>
                  <a:pt x="3919311" y="1722460"/>
                </a:lnTo>
                <a:lnTo>
                  <a:pt x="2954606" y="3393976"/>
                </a:lnTo>
                <a:close/>
                <a:moveTo>
                  <a:pt x="0" y="1722460"/>
                </a:moveTo>
                <a:lnTo>
                  <a:pt x="1926226" y="1722460"/>
                </a:lnTo>
                <a:lnTo>
                  <a:pt x="961523" y="3393976"/>
                </a:lnTo>
                <a:close/>
                <a:moveTo>
                  <a:pt x="4944510" y="15920"/>
                </a:moveTo>
                <a:lnTo>
                  <a:pt x="5909214" y="1687438"/>
                </a:lnTo>
                <a:lnTo>
                  <a:pt x="3979805" y="1687438"/>
                </a:lnTo>
                <a:close/>
                <a:moveTo>
                  <a:pt x="2954606" y="15920"/>
                </a:moveTo>
                <a:lnTo>
                  <a:pt x="3919311" y="1687438"/>
                </a:lnTo>
                <a:lnTo>
                  <a:pt x="1989902" y="1687438"/>
                </a:lnTo>
                <a:close/>
                <a:moveTo>
                  <a:pt x="961523" y="15920"/>
                </a:moveTo>
                <a:lnTo>
                  <a:pt x="1926226" y="1687438"/>
                </a:lnTo>
                <a:lnTo>
                  <a:pt x="0" y="1687438"/>
                </a:lnTo>
                <a:close/>
                <a:moveTo>
                  <a:pt x="2983261" y="1"/>
                </a:moveTo>
                <a:lnTo>
                  <a:pt x="4912670" y="1"/>
                </a:lnTo>
                <a:lnTo>
                  <a:pt x="3947966" y="1668335"/>
                </a:lnTo>
                <a:close/>
                <a:moveTo>
                  <a:pt x="993359" y="1"/>
                </a:moveTo>
                <a:lnTo>
                  <a:pt x="2922768" y="1"/>
                </a:lnTo>
                <a:lnTo>
                  <a:pt x="1958063" y="1668335"/>
                </a:lnTo>
                <a:close/>
                <a:moveTo>
                  <a:pt x="4973163" y="0"/>
                </a:moveTo>
                <a:lnTo>
                  <a:pt x="6902572" y="0"/>
                </a:lnTo>
                <a:lnTo>
                  <a:pt x="5937868" y="1668334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51254D4-A092-17E5-2A88-5E0377633D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4BA48E8-2F75-9F39-8F29-27987D901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20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B108986-A701-BEC7-7192-BA7EFBCEB9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2974" y="1833433"/>
            <a:ext cx="2216448" cy="2560778"/>
          </a:xfrm>
          <a:custGeom>
            <a:avLst/>
            <a:gdLst>
              <a:gd name="connsiteX0" fmla="*/ 1108728 w 2216448"/>
              <a:gd name="connsiteY0" fmla="*/ 0 h 2560778"/>
              <a:gd name="connsiteX1" fmla="*/ 2216448 w 2216448"/>
              <a:gd name="connsiteY1" fmla="*/ 641203 h 2560778"/>
              <a:gd name="connsiteX2" fmla="*/ 2216448 w 2216448"/>
              <a:gd name="connsiteY2" fmla="*/ 1921593 h 2560778"/>
              <a:gd name="connsiteX3" fmla="*/ 1108728 w 2216448"/>
              <a:gd name="connsiteY3" fmla="*/ 2560778 h 2560778"/>
              <a:gd name="connsiteX4" fmla="*/ 0 w 2216448"/>
              <a:gd name="connsiteY4" fmla="*/ 1921593 h 2560778"/>
              <a:gd name="connsiteX5" fmla="*/ 0 w 2216448"/>
              <a:gd name="connsiteY5" fmla="*/ 641203 h 256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6448" h="2560778">
                <a:moveTo>
                  <a:pt x="1108728" y="0"/>
                </a:moveTo>
                <a:lnTo>
                  <a:pt x="2216448" y="641203"/>
                </a:lnTo>
                <a:lnTo>
                  <a:pt x="2216448" y="1921593"/>
                </a:lnTo>
                <a:lnTo>
                  <a:pt x="1108728" y="2560778"/>
                </a:lnTo>
                <a:lnTo>
                  <a:pt x="0" y="1921593"/>
                </a:lnTo>
                <a:lnTo>
                  <a:pt x="0" y="64120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CCB06F4-7219-3CD8-42E0-27AA69E0EE3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16177" y="1833433"/>
            <a:ext cx="2216448" cy="2560778"/>
          </a:xfrm>
          <a:custGeom>
            <a:avLst/>
            <a:gdLst>
              <a:gd name="connsiteX0" fmla="*/ 1108728 w 2216448"/>
              <a:gd name="connsiteY0" fmla="*/ 0 h 2560778"/>
              <a:gd name="connsiteX1" fmla="*/ 2216448 w 2216448"/>
              <a:gd name="connsiteY1" fmla="*/ 641203 h 2560778"/>
              <a:gd name="connsiteX2" fmla="*/ 2216448 w 2216448"/>
              <a:gd name="connsiteY2" fmla="*/ 1921593 h 2560778"/>
              <a:gd name="connsiteX3" fmla="*/ 1108728 w 2216448"/>
              <a:gd name="connsiteY3" fmla="*/ 2560778 h 2560778"/>
              <a:gd name="connsiteX4" fmla="*/ 0 w 2216448"/>
              <a:gd name="connsiteY4" fmla="*/ 1921593 h 2560778"/>
              <a:gd name="connsiteX5" fmla="*/ 0 w 2216448"/>
              <a:gd name="connsiteY5" fmla="*/ 641203 h 256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6448" h="2560778">
                <a:moveTo>
                  <a:pt x="1108728" y="0"/>
                </a:moveTo>
                <a:lnTo>
                  <a:pt x="2216448" y="641203"/>
                </a:lnTo>
                <a:lnTo>
                  <a:pt x="2216448" y="1921593"/>
                </a:lnTo>
                <a:lnTo>
                  <a:pt x="1108728" y="2560778"/>
                </a:lnTo>
                <a:lnTo>
                  <a:pt x="0" y="1921593"/>
                </a:lnTo>
                <a:lnTo>
                  <a:pt x="0" y="64120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EBE07FF-ECBA-813F-7CCF-CC19600EB6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59380" y="1833433"/>
            <a:ext cx="2216448" cy="2560778"/>
          </a:xfrm>
          <a:custGeom>
            <a:avLst/>
            <a:gdLst>
              <a:gd name="connsiteX0" fmla="*/ 1108728 w 2216448"/>
              <a:gd name="connsiteY0" fmla="*/ 0 h 2560778"/>
              <a:gd name="connsiteX1" fmla="*/ 2216448 w 2216448"/>
              <a:gd name="connsiteY1" fmla="*/ 641203 h 2560778"/>
              <a:gd name="connsiteX2" fmla="*/ 2216448 w 2216448"/>
              <a:gd name="connsiteY2" fmla="*/ 1921593 h 2560778"/>
              <a:gd name="connsiteX3" fmla="*/ 1108728 w 2216448"/>
              <a:gd name="connsiteY3" fmla="*/ 2560778 h 2560778"/>
              <a:gd name="connsiteX4" fmla="*/ 0 w 2216448"/>
              <a:gd name="connsiteY4" fmla="*/ 1921593 h 2560778"/>
              <a:gd name="connsiteX5" fmla="*/ 0 w 2216448"/>
              <a:gd name="connsiteY5" fmla="*/ 641203 h 256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6448" h="2560778">
                <a:moveTo>
                  <a:pt x="1108728" y="0"/>
                </a:moveTo>
                <a:lnTo>
                  <a:pt x="2216448" y="641203"/>
                </a:lnTo>
                <a:lnTo>
                  <a:pt x="2216448" y="1921593"/>
                </a:lnTo>
                <a:lnTo>
                  <a:pt x="1108728" y="2560778"/>
                </a:lnTo>
                <a:lnTo>
                  <a:pt x="0" y="1921593"/>
                </a:lnTo>
                <a:lnTo>
                  <a:pt x="0" y="64120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4D47563-7800-371C-EA4A-80BE36AB38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02583" y="1833433"/>
            <a:ext cx="2216448" cy="2560778"/>
          </a:xfrm>
          <a:custGeom>
            <a:avLst/>
            <a:gdLst>
              <a:gd name="connsiteX0" fmla="*/ 1108728 w 2216448"/>
              <a:gd name="connsiteY0" fmla="*/ 0 h 2560778"/>
              <a:gd name="connsiteX1" fmla="*/ 2216448 w 2216448"/>
              <a:gd name="connsiteY1" fmla="*/ 641203 h 2560778"/>
              <a:gd name="connsiteX2" fmla="*/ 2216448 w 2216448"/>
              <a:gd name="connsiteY2" fmla="*/ 1921593 h 2560778"/>
              <a:gd name="connsiteX3" fmla="*/ 1108728 w 2216448"/>
              <a:gd name="connsiteY3" fmla="*/ 2560778 h 2560778"/>
              <a:gd name="connsiteX4" fmla="*/ 0 w 2216448"/>
              <a:gd name="connsiteY4" fmla="*/ 1921593 h 2560778"/>
              <a:gd name="connsiteX5" fmla="*/ 0 w 2216448"/>
              <a:gd name="connsiteY5" fmla="*/ 641203 h 256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6448" h="2560778">
                <a:moveTo>
                  <a:pt x="1108728" y="0"/>
                </a:moveTo>
                <a:lnTo>
                  <a:pt x="2216448" y="641203"/>
                </a:lnTo>
                <a:lnTo>
                  <a:pt x="2216448" y="1921593"/>
                </a:lnTo>
                <a:lnTo>
                  <a:pt x="1108728" y="2560778"/>
                </a:lnTo>
                <a:lnTo>
                  <a:pt x="0" y="1921593"/>
                </a:lnTo>
                <a:lnTo>
                  <a:pt x="0" y="64120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53B60FD-9F94-DB23-ACB9-84184EDB7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2C6C8FC-1FC9-0936-EBE9-9971B1DA3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57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F332204-C106-3620-41EE-70915C891F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39549" y="1769845"/>
            <a:ext cx="2112902" cy="2112900"/>
          </a:xfrm>
          <a:custGeom>
            <a:avLst/>
            <a:gdLst>
              <a:gd name="connsiteX0" fmla="*/ 1056451 w 2112902"/>
              <a:gd name="connsiteY0" fmla="*/ 0 h 2112900"/>
              <a:gd name="connsiteX1" fmla="*/ 2112902 w 2112902"/>
              <a:gd name="connsiteY1" fmla="*/ 1056451 h 2112900"/>
              <a:gd name="connsiteX2" fmla="*/ 1164467 w 2112902"/>
              <a:gd name="connsiteY2" fmla="*/ 2107448 h 2112900"/>
              <a:gd name="connsiteX3" fmla="*/ 1056491 w 2112902"/>
              <a:gd name="connsiteY3" fmla="*/ 2112900 h 2112900"/>
              <a:gd name="connsiteX4" fmla="*/ 1056411 w 2112902"/>
              <a:gd name="connsiteY4" fmla="*/ 2112900 h 2112900"/>
              <a:gd name="connsiteX5" fmla="*/ 948435 w 2112902"/>
              <a:gd name="connsiteY5" fmla="*/ 2107448 h 2112900"/>
              <a:gd name="connsiteX6" fmla="*/ 0 w 2112902"/>
              <a:gd name="connsiteY6" fmla="*/ 1056451 h 2112900"/>
              <a:gd name="connsiteX7" fmla="*/ 1056451 w 2112902"/>
              <a:gd name="connsiteY7" fmla="*/ 0 h 211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2902" h="2112900">
                <a:moveTo>
                  <a:pt x="1056451" y="0"/>
                </a:moveTo>
                <a:cubicBezTo>
                  <a:pt x="1639913" y="0"/>
                  <a:pt x="2112902" y="472989"/>
                  <a:pt x="2112902" y="1056451"/>
                </a:cubicBezTo>
                <a:cubicBezTo>
                  <a:pt x="2112902" y="1603447"/>
                  <a:pt x="1697189" y="2053347"/>
                  <a:pt x="1164467" y="2107448"/>
                </a:cubicBezTo>
                <a:lnTo>
                  <a:pt x="1056491" y="2112900"/>
                </a:lnTo>
                <a:lnTo>
                  <a:pt x="1056411" y="2112900"/>
                </a:lnTo>
                <a:lnTo>
                  <a:pt x="948435" y="2107448"/>
                </a:lnTo>
                <a:cubicBezTo>
                  <a:pt x="415713" y="2053347"/>
                  <a:pt x="0" y="1603447"/>
                  <a:pt x="0" y="1056451"/>
                </a:cubicBezTo>
                <a:cubicBezTo>
                  <a:pt x="0" y="472989"/>
                  <a:pt x="472989" y="0"/>
                  <a:pt x="1056451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C9700-816C-77F3-ED5B-D35E6CD2AB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C746726-4BAC-1F0A-1109-46E5A1587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87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FA89F80-42B6-E75F-4A16-EB37DC2B59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06532" y="1600922"/>
            <a:ext cx="2380483" cy="2380484"/>
          </a:xfrm>
          <a:custGeom>
            <a:avLst/>
            <a:gdLst>
              <a:gd name="connsiteX0" fmla="*/ 1190241 w 2380483"/>
              <a:gd name="connsiteY0" fmla="*/ 0 h 2380484"/>
              <a:gd name="connsiteX1" fmla="*/ 2380483 w 2380483"/>
              <a:gd name="connsiteY1" fmla="*/ 1190242 h 2380484"/>
              <a:gd name="connsiteX2" fmla="*/ 1190241 w 2380483"/>
              <a:gd name="connsiteY2" fmla="*/ 2380484 h 2380484"/>
              <a:gd name="connsiteX3" fmla="*/ 0 w 2380483"/>
              <a:gd name="connsiteY3" fmla="*/ 1190242 h 238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483" h="2380484">
                <a:moveTo>
                  <a:pt x="1190241" y="0"/>
                </a:moveTo>
                <a:lnTo>
                  <a:pt x="2380483" y="1190242"/>
                </a:lnTo>
                <a:lnTo>
                  <a:pt x="1190241" y="2380484"/>
                </a:lnTo>
                <a:lnTo>
                  <a:pt x="0" y="119024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D117B91-82DF-9B90-BEAD-3FD1DBECC2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87312" y="2820144"/>
            <a:ext cx="2380483" cy="2380483"/>
          </a:xfrm>
          <a:custGeom>
            <a:avLst/>
            <a:gdLst>
              <a:gd name="connsiteX0" fmla="*/ 1190241 w 2380483"/>
              <a:gd name="connsiteY0" fmla="*/ 0 h 2380483"/>
              <a:gd name="connsiteX1" fmla="*/ 2380483 w 2380483"/>
              <a:gd name="connsiteY1" fmla="*/ 1190241 h 2380483"/>
              <a:gd name="connsiteX2" fmla="*/ 1190241 w 2380483"/>
              <a:gd name="connsiteY2" fmla="*/ 2380483 h 2380483"/>
              <a:gd name="connsiteX3" fmla="*/ 0 w 2380483"/>
              <a:gd name="connsiteY3" fmla="*/ 1190241 h 238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483" h="2380483">
                <a:moveTo>
                  <a:pt x="1190241" y="0"/>
                </a:moveTo>
                <a:lnTo>
                  <a:pt x="2380483" y="1190241"/>
                </a:lnTo>
                <a:lnTo>
                  <a:pt x="1190241" y="2380483"/>
                </a:lnTo>
                <a:lnTo>
                  <a:pt x="0" y="119024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D963D20-C269-9D1A-E20F-20A2D4DEB5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4327" y="2818720"/>
            <a:ext cx="2380483" cy="2380483"/>
          </a:xfrm>
          <a:custGeom>
            <a:avLst/>
            <a:gdLst>
              <a:gd name="connsiteX0" fmla="*/ 1190241 w 2380483"/>
              <a:gd name="connsiteY0" fmla="*/ 0 h 2380483"/>
              <a:gd name="connsiteX1" fmla="*/ 2380483 w 2380483"/>
              <a:gd name="connsiteY1" fmla="*/ 1190241 h 2380483"/>
              <a:gd name="connsiteX2" fmla="*/ 1190241 w 2380483"/>
              <a:gd name="connsiteY2" fmla="*/ 2380483 h 2380483"/>
              <a:gd name="connsiteX3" fmla="*/ 0 w 2380483"/>
              <a:gd name="connsiteY3" fmla="*/ 1190241 h 238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483" h="2380483">
                <a:moveTo>
                  <a:pt x="1190241" y="0"/>
                </a:moveTo>
                <a:lnTo>
                  <a:pt x="2380483" y="1190241"/>
                </a:lnTo>
                <a:lnTo>
                  <a:pt x="1190241" y="2380483"/>
                </a:lnTo>
                <a:lnTo>
                  <a:pt x="0" y="119024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737290-560A-C223-C709-A0F38B541EA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05107" y="4037939"/>
            <a:ext cx="2380483" cy="2380483"/>
          </a:xfrm>
          <a:custGeom>
            <a:avLst/>
            <a:gdLst>
              <a:gd name="connsiteX0" fmla="*/ 1190241 w 2380483"/>
              <a:gd name="connsiteY0" fmla="*/ 0 h 2380483"/>
              <a:gd name="connsiteX1" fmla="*/ 2380483 w 2380483"/>
              <a:gd name="connsiteY1" fmla="*/ 1190241 h 2380483"/>
              <a:gd name="connsiteX2" fmla="*/ 1190241 w 2380483"/>
              <a:gd name="connsiteY2" fmla="*/ 2380483 h 2380483"/>
              <a:gd name="connsiteX3" fmla="*/ 0 w 2380483"/>
              <a:gd name="connsiteY3" fmla="*/ 1190241 h 238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0483" h="2380483">
                <a:moveTo>
                  <a:pt x="1190241" y="0"/>
                </a:moveTo>
                <a:lnTo>
                  <a:pt x="2380483" y="1190241"/>
                </a:lnTo>
                <a:lnTo>
                  <a:pt x="1190241" y="2380483"/>
                </a:lnTo>
                <a:lnTo>
                  <a:pt x="0" y="119024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106E684-BAD9-D17C-8E87-2719007D9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A15AE881-F766-2BA4-8261-515D3512E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30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340C3F-AA0A-EBAB-5EF6-9235A28C81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9601199" cy="6858000"/>
          </a:xfrm>
          <a:custGeom>
            <a:avLst/>
            <a:gdLst>
              <a:gd name="connsiteX0" fmla="*/ 0 w 9601199"/>
              <a:gd name="connsiteY0" fmla="*/ 0 h 6858000"/>
              <a:gd name="connsiteX1" fmla="*/ 5568009 w 9601199"/>
              <a:gd name="connsiteY1" fmla="*/ 0 h 6858000"/>
              <a:gd name="connsiteX2" fmla="*/ 9601199 w 9601199"/>
              <a:gd name="connsiteY2" fmla="*/ 6858000 h 6858000"/>
              <a:gd name="connsiteX3" fmla="*/ 2005072 w 9601199"/>
              <a:gd name="connsiteY3" fmla="*/ 6858000 h 6858000"/>
              <a:gd name="connsiteX4" fmla="*/ 0 w 9601199"/>
              <a:gd name="connsiteY4" fmla="*/ 344859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1199" h="6858000">
                <a:moveTo>
                  <a:pt x="0" y="0"/>
                </a:moveTo>
                <a:lnTo>
                  <a:pt x="5568009" y="0"/>
                </a:lnTo>
                <a:lnTo>
                  <a:pt x="9601199" y="6858000"/>
                </a:lnTo>
                <a:lnTo>
                  <a:pt x="2005072" y="6858000"/>
                </a:lnTo>
                <a:lnTo>
                  <a:pt x="0" y="3448594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712C728-75D8-A08D-B639-8717E15CB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EBAF43E-4154-207C-60A8-FB5F16929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35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DB6DBA0-1C99-D94B-2025-FDCF0234ED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90800" y="0"/>
            <a:ext cx="9601200" cy="6858000"/>
          </a:xfrm>
          <a:custGeom>
            <a:avLst/>
            <a:gdLst>
              <a:gd name="connsiteX0" fmla="*/ 4033190 w 9601200"/>
              <a:gd name="connsiteY0" fmla="*/ 0 h 6858000"/>
              <a:gd name="connsiteX1" fmla="*/ 9601200 w 9601200"/>
              <a:gd name="connsiteY1" fmla="*/ 0 h 6858000"/>
              <a:gd name="connsiteX2" fmla="*/ 9601200 w 9601200"/>
              <a:gd name="connsiteY2" fmla="*/ 3380292 h 6858000"/>
              <a:gd name="connsiteX3" fmla="*/ 7555960 w 9601200"/>
              <a:gd name="connsiteY3" fmla="*/ 6858000 h 6858000"/>
              <a:gd name="connsiteX4" fmla="*/ 0 w 96012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1200" h="6858000">
                <a:moveTo>
                  <a:pt x="4033190" y="0"/>
                </a:moveTo>
                <a:lnTo>
                  <a:pt x="9601200" y="0"/>
                </a:lnTo>
                <a:lnTo>
                  <a:pt x="9601200" y="3380292"/>
                </a:lnTo>
                <a:lnTo>
                  <a:pt x="755596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8F963AD-6E29-F5C4-4170-19D21D441C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3B6626D-8D7D-074F-1CBE-C7AC3AF0B5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11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CB08D69-CE94-8713-0131-C491564880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9601199" cy="6858000"/>
          </a:xfrm>
          <a:custGeom>
            <a:avLst/>
            <a:gdLst>
              <a:gd name="connsiteX0" fmla="*/ 2005072 w 9601199"/>
              <a:gd name="connsiteY0" fmla="*/ 0 h 6858000"/>
              <a:gd name="connsiteX1" fmla="*/ 9601199 w 9601199"/>
              <a:gd name="connsiteY1" fmla="*/ 0 h 6858000"/>
              <a:gd name="connsiteX2" fmla="*/ 5568009 w 9601199"/>
              <a:gd name="connsiteY2" fmla="*/ 6858000 h 6858000"/>
              <a:gd name="connsiteX3" fmla="*/ 0 w 9601199"/>
              <a:gd name="connsiteY3" fmla="*/ 6858000 h 6858000"/>
              <a:gd name="connsiteX4" fmla="*/ 0 w 9601199"/>
              <a:gd name="connsiteY4" fmla="*/ 34094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1199" h="6858000">
                <a:moveTo>
                  <a:pt x="2005072" y="0"/>
                </a:moveTo>
                <a:lnTo>
                  <a:pt x="9601199" y="0"/>
                </a:lnTo>
                <a:lnTo>
                  <a:pt x="5568009" y="6858000"/>
                </a:lnTo>
                <a:lnTo>
                  <a:pt x="0" y="6858000"/>
                </a:lnTo>
                <a:lnTo>
                  <a:pt x="0" y="340940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4D5E458-D350-F34E-151D-6A274014A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23A60DF1-5A75-C1F4-EF67-207CC725C3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4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0E2B5AB-C5DC-B3F8-EC86-07D35751CEB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16516" y="0"/>
            <a:ext cx="9575484" cy="6858000"/>
          </a:xfrm>
          <a:custGeom>
            <a:avLst/>
            <a:gdLst>
              <a:gd name="connsiteX0" fmla="*/ 0 w 9575484"/>
              <a:gd name="connsiteY0" fmla="*/ 0 h 6858000"/>
              <a:gd name="connsiteX1" fmla="*/ 7596127 w 9575484"/>
              <a:gd name="connsiteY1" fmla="*/ 0 h 6858000"/>
              <a:gd name="connsiteX2" fmla="*/ 9575484 w 9575484"/>
              <a:gd name="connsiteY2" fmla="*/ 3365681 h 6858000"/>
              <a:gd name="connsiteX3" fmla="*/ 9575484 w 9575484"/>
              <a:gd name="connsiteY3" fmla="*/ 6858000 h 6858000"/>
              <a:gd name="connsiteX4" fmla="*/ 4033190 w 957548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484" h="6858000">
                <a:moveTo>
                  <a:pt x="0" y="0"/>
                </a:moveTo>
                <a:lnTo>
                  <a:pt x="7596127" y="0"/>
                </a:lnTo>
                <a:lnTo>
                  <a:pt x="9575484" y="3365681"/>
                </a:lnTo>
                <a:lnTo>
                  <a:pt x="9575484" y="6858000"/>
                </a:lnTo>
                <a:lnTo>
                  <a:pt x="403319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40597F4-D1E3-6AD6-461C-1A4F85FB77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6ED0E07-1130-4551-9B11-46469F0D09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87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F32B6B3-F13E-3DDC-F046-0F8F4B2DB0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83263" y="758894"/>
            <a:ext cx="2479970" cy="5340214"/>
          </a:xfrm>
          <a:custGeom>
            <a:avLst/>
            <a:gdLst>
              <a:gd name="connsiteX0" fmla="*/ 359065 w 2479970"/>
              <a:gd name="connsiteY0" fmla="*/ 0 h 5340214"/>
              <a:gd name="connsiteX1" fmla="*/ 2120904 w 2479970"/>
              <a:gd name="connsiteY1" fmla="*/ 0 h 5340214"/>
              <a:gd name="connsiteX2" fmla="*/ 2193261 w 2479970"/>
              <a:gd name="connsiteY2" fmla="*/ 7294 h 5340214"/>
              <a:gd name="connsiteX3" fmla="*/ 2479970 w 2479970"/>
              <a:gd name="connsiteY3" fmla="*/ 359074 h 5340214"/>
              <a:gd name="connsiteX4" fmla="*/ 2479970 w 2479970"/>
              <a:gd name="connsiteY4" fmla="*/ 4988358 h 5340214"/>
              <a:gd name="connsiteX5" fmla="*/ 2193261 w 2479970"/>
              <a:gd name="connsiteY5" fmla="*/ 5340138 h 5340214"/>
              <a:gd name="connsiteX6" fmla="*/ 2192506 w 2479970"/>
              <a:gd name="connsiteY6" fmla="*/ 5340214 h 5340214"/>
              <a:gd name="connsiteX7" fmla="*/ 287464 w 2479970"/>
              <a:gd name="connsiteY7" fmla="*/ 5340214 h 5340214"/>
              <a:gd name="connsiteX8" fmla="*/ 286709 w 2479970"/>
              <a:gd name="connsiteY8" fmla="*/ 5340138 h 5340214"/>
              <a:gd name="connsiteX9" fmla="*/ 0 w 2479970"/>
              <a:gd name="connsiteY9" fmla="*/ 4988358 h 5340214"/>
              <a:gd name="connsiteX10" fmla="*/ 0 w 2479970"/>
              <a:gd name="connsiteY10" fmla="*/ 359074 h 5340214"/>
              <a:gd name="connsiteX11" fmla="*/ 286709 w 2479970"/>
              <a:gd name="connsiteY11" fmla="*/ 7294 h 534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79970" h="5340214">
                <a:moveTo>
                  <a:pt x="359065" y="0"/>
                </a:moveTo>
                <a:lnTo>
                  <a:pt x="2120904" y="0"/>
                </a:lnTo>
                <a:lnTo>
                  <a:pt x="2193261" y="7294"/>
                </a:lnTo>
                <a:cubicBezTo>
                  <a:pt x="2356885" y="40777"/>
                  <a:pt x="2479970" y="185552"/>
                  <a:pt x="2479970" y="359074"/>
                </a:cubicBezTo>
                <a:lnTo>
                  <a:pt x="2479970" y="4988358"/>
                </a:lnTo>
                <a:cubicBezTo>
                  <a:pt x="2479970" y="5161880"/>
                  <a:pt x="2356885" y="5306656"/>
                  <a:pt x="2193261" y="5340138"/>
                </a:cubicBezTo>
                <a:lnTo>
                  <a:pt x="2192506" y="5340214"/>
                </a:lnTo>
                <a:lnTo>
                  <a:pt x="287464" y="5340214"/>
                </a:lnTo>
                <a:lnTo>
                  <a:pt x="286709" y="5340138"/>
                </a:lnTo>
                <a:cubicBezTo>
                  <a:pt x="123085" y="5306656"/>
                  <a:pt x="0" y="5161880"/>
                  <a:pt x="0" y="4988358"/>
                </a:cubicBezTo>
                <a:lnTo>
                  <a:pt x="0" y="359074"/>
                </a:lnTo>
                <a:cubicBezTo>
                  <a:pt x="0" y="185552"/>
                  <a:pt x="123085" y="40777"/>
                  <a:pt x="286709" y="7294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3A7B1FF-B46A-EEDB-3106-87AD6D76CE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45D27D8A-E5AB-1328-A5B8-8DEF945EC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08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534E962-48E9-3C96-6C49-2F73CF7033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1596" y="872670"/>
            <a:ext cx="3822392" cy="5112660"/>
          </a:xfrm>
          <a:custGeom>
            <a:avLst/>
            <a:gdLst>
              <a:gd name="connsiteX0" fmla="*/ 68077 w 3822392"/>
              <a:gd name="connsiteY0" fmla="*/ 0 h 5112660"/>
              <a:gd name="connsiteX1" fmla="*/ 3754317 w 3822392"/>
              <a:gd name="connsiteY1" fmla="*/ 0 h 5112660"/>
              <a:gd name="connsiteX2" fmla="*/ 3822392 w 3822392"/>
              <a:gd name="connsiteY2" fmla="*/ 68079 h 5112660"/>
              <a:gd name="connsiteX3" fmla="*/ 3822392 w 3822392"/>
              <a:gd name="connsiteY3" fmla="*/ 5050356 h 5112660"/>
              <a:gd name="connsiteX4" fmla="*/ 3802453 w 3822392"/>
              <a:gd name="connsiteY4" fmla="*/ 5098492 h 5112660"/>
              <a:gd name="connsiteX5" fmla="*/ 3781439 w 3822392"/>
              <a:gd name="connsiteY5" fmla="*/ 5112660 h 5112660"/>
              <a:gd name="connsiteX6" fmla="*/ 49184 w 3822392"/>
              <a:gd name="connsiteY6" fmla="*/ 5112660 h 5112660"/>
              <a:gd name="connsiteX7" fmla="*/ 30015 w 3822392"/>
              <a:gd name="connsiteY7" fmla="*/ 5106805 h 5112660"/>
              <a:gd name="connsiteX8" fmla="*/ 5349 w 3822392"/>
              <a:gd name="connsiteY8" fmla="*/ 5076854 h 5112660"/>
              <a:gd name="connsiteX9" fmla="*/ 0 w 3822392"/>
              <a:gd name="connsiteY9" fmla="*/ 5050361 h 5112660"/>
              <a:gd name="connsiteX10" fmla="*/ 0 w 3822392"/>
              <a:gd name="connsiteY10" fmla="*/ 68075 h 5112660"/>
              <a:gd name="connsiteX11" fmla="*/ 5349 w 3822392"/>
              <a:gd name="connsiteY11" fmla="*/ 41579 h 5112660"/>
              <a:gd name="connsiteX12" fmla="*/ 68077 w 3822392"/>
              <a:gd name="connsiteY12" fmla="*/ 0 h 5112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22392" h="5112660">
                <a:moveTo>
                  <a:pt x="68077" y="0"/>
                </a:moveTo>
                <a:lnTo>
                  <a:pt x="3754317" y="0"/>
                </a:lnTo>
                <a:cubicBezTo>
                  <a:pt x="3791912" y="0"/>
                  <a:pt x="3822392" y="30480"/>
                  <a:pt x="3822392" y="68079"/>
                </a:cubicBezTo>
                <a:lnTo>
                  <a:pt x="3822392" y="5050356"/>
                </a:lnTo>
                <a:cubicBezTo>
                  <a:pt x="3822392" y="5069154"/>
                  <a:pt x="3814772" y="5086173"/>
                  <a:pt x="3802453" y="5098492"/>
                </a:cubicBezTo>
                <a:lnTo>
                  <a:pt x="3781439" y="5112660"/>
                </a:lnTo>
                <a:lnTo>
                  <a:pt x="49184" y="5112660"/>
                </a:lnTo>
                <a:lnTo>
                  <a:pt x="30015" y="5106805"/>
                </a:lnTo>
                <a:cubicBezTo>
                  <a:pt x="19149" y="5099465"/>
                  <a:pt x="10517" y="5089070"/>
                  <a:pt x="5349" y="5076854"/>
                </a:cubicBezTo>
                <a:lnTo>
                  <a:pt x="0" y="5050361"/>
                </a:lnTo>
                <a:lnTo>
                  <a:pt x="0" y="68075"/>
                </a:lnTo>
                <a:lnTo>
                  <a:pt x="5349" y="41579"/>
                </a:lnTo>
                <a:cubicBezTo>
                  <a:pt x="15685" y="17146"/>
                  <a:pt x="39879" y="0"/>
                  <a:pt x="68077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4E6FCE4-AB47-7C9B-DF5A-606E90E916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C6D2DF9-C8AB-7BEA-CE73-FE218C7A2C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10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3277CDB-88D2-781E-50FF-E005DBD7FD9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74454" y="1925786"/>
            <a:ext cx="1949473" cy="4207262"/>
          </a:xfrm>
          <a:custGeom>
            <a:avLst/>
            <a:gdLst>
              <a:gd name="connsiteX0" fmla="*/ 275588 w 1949473"/>
              <a:gd name="connsiteY0" fmla="*/ 0 h 4207262"/>
              <a:gd name="connsiteX1" fmla="*/ 408686 w 1949473"/>
              <a:gd name="connsiteY1" fmla="*/ 0 h 4207262"/>
              <a:gd name="connsiteX2" fmla="*/ 422778 w 1949473"/>
              <a:gd name="connsiteY2" fmla="*/ 1567 h 4207262"/>
              <a:gd name="connsiteX3" fmla="*/ 449397 w 1949473"/>
              <a:gd name="connsiteY3" fmla="*/ 29763 h 4207262"/>
              <a:gd name="connsiteX4" fmla="*/ 450963 w 1949473"/>
              <a:gd name="connsiteY4" fmla="*/ 53259 h 4207262"/>
              <a:gd name="connsiteX5" fmla="*/ 562137 w 1949473"/>
              <a:gd name="connsiteY5" fmla="*/ 159775 h 4207262"/>
              <a:gd name="connsiteX6" fmla="*/ 588756 w 1949473"/>
              <a:gd name="connsiteY6" fmla="*/ 159775 h 4207262"/>
              <a:gd name="connsiteX7" fmla="*/ 1362283 w 1949473"/>
              <a:gd name="connsiteY7" fmla="*/ 159775 h 4207262"/>
              <a:gd name="connsiteX8" fmla="*/ 1420218 w 1949473"/>
              <a:gd name="connsiteY8" fmla="*/ 155076 h 4207262"/>
              <a:gd name="connsiteX9" fmla="*/ 1498511 w 1949473"/>
              <a:gd name="connsiteY9" fmla="*/ 57958 h 4207262"/>
              <a:gd name="connsiteX10" fmla="*/ 1501642 w 1949473"/>
              <a:gd name="connsiteY10" fmla="*/ 29763 h 4207262"/>
              <a:gd name="connsiteX11" fmla="*/ 1528261 w 1949473"/>
              <a:gd name="connsiteY11" fmla="*/ 0 h 4207262"/>
              <a:gd name="connsiteX12" fmla="*/ 1532959 w 1949473"/>
              <a:gd name="connsiteY12" fmla="*/ 0 h 4207262"/>
              <a:gd name="connsiteX13" fmla="*/ 1725558 w 1949473"/>
              <a:gd name="connsiteY13" fmla="*/ 4700 h 4207262"/>
              <a:gd name="connsiteX14" fmla="*/ 1844563 w 1949473"/>
              <a:gd name="connsiteY14" fmla="*/ 40727 h 4207262"/>
              <a:gd name="connsiteX15" fmla="*/ 1940080 w 1949473"/>
              <a:gd name="connsiteY15" fmla="*/ 184837 h 4207262"/>
              <a:gd name="connsiteX16" fmla="*/ 1949473 w 1949473"/>
              <a:gd name="connsiteY16" fmla="*/ 283523 h 4207262"/>
              <a:gd name="connsiteX17" fmla="*/ 1949473 w 1949473"/>
              <a:gd name="connsiteY17" fmla="*/ 692357 h 4207262"/>
              <a:gd name="connsiteX18" fmla="*/ 1949473 w 1949473"/>
              <a:gd name="connsiteY18" fmla="*/ 3884719 h 4207262"/>
              <a:gd name="connsiteX19" fmla="*/ 1946341 w 1949473"/>
              <a:gd name="connsiteY19" fmla="*/ 3992802 h 4207262"/>
              <a:gd name="connsiteX20" fmla="*/ 1897800 w 1949473"/>
              <a:gd name="connsiteY20" fmla="*/ 4125948 h 4207262"/>
              <a:gd name="connsiteX21" fmla="*/ 1834971 w 1949473"/>
              <a:gd name="connsiteY21" fmla="*/ 4180772 h 4207262"/>
              <a:gd name="connsiteX22" fmla="*/ 1757282 w 1949473"/>
              <a:gd name="connsiteY22" fmla="*/ 4207262 h 4207262"/>
              <a:gd name="connsiteX23" fmla="*/ 195315 w 1949473"/>
              <a:gd name="connsiteY23" fmla="*/ 4207262 h 4207262"/>
              <a:gd name="connsiteX24" fmla="*/ 116264 w 1949473"/>
              <a:gd name="connsiteY24" fmla="*/ 4180772 h 4207262"/>
              <a:gd name="connsiteX25" fmla="*/ 53239 w 1949473"/>
              <a:gd name="connsiteY25" fmla="*/ 4125948 h 4207262"/>
              <a:gd name="connsiteX26" fmla="*/ 6263 w 1949473"/>
              <a:gd name="connsiteY26" fmla="*/ 4013166 h 4207262"/>
              <a:gd name="connsiteX27" fmla="*/ 1566 w 1949473"/>
              <a:gd name="connsiteY27" fmla="*/ 3908216 h 4207262"/>
              <a:gd name="connsiteX28" fmla="*/ 0 w 1949473"/>
              <a:gd name="connsiteY28" fmla="*/ 2952700 h 4207262"/>
              <a:gd name="connsiteX29" fmla="*/ 0 w 1949473"/>
              <a:gd name="connsiteY29" fmla="*/ 2106834 h 4207262"/>
              <a:gd name="connsiteX30" fmla="*/ 0 w 1949473"/>
              <a:gd name="connsiteY30" fmla="*/ 330514 h 4207262"/>
              <a:gd name="connsiteX31" fmla="*/ 4698 w 1949473"/>
              <a:gd name="connsiteY31" fmla="*/ 222432 h 4207262"/>
              <a:gd name="connsiteX32" fmla="*/ 40712 w 1949473"/>
              <a:gd name="connsiteY32" fmla="*/ 104951 h 4207262"/>
              <a:gd name="connsiteX33" fmla="*/ 186335 w 1949473"/>
              <a:gd name="connsiteY33" fmla="*/ 9399 h 4207262"/>
              <a:gd name="connsiteX34" fmla="*/ 275588 w 1949473"/>
              <a:gd name="connsiteY34" fmla="*/ 0 h 420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949473" h="4207262">
                <a:moveTo>
                  <a:pt x="275588" y="0"/>
                </a:moveTo>
                <a:lnTo>
                  <a:pt x="408686" y="0"/>
                </a:lnTo>
                <a:cubicBezTo>
                  <a:pt x="413382" y="0"/>
                  <a:pt x="418081" y="0"/>
                  <a:pt x="422778" y="1567"/>
                </a:cubicBezTo>
                <a:cubicBezTo>
                  <a:pt x="438436" y="3133"/>
                  <a:pt x="447832" y="12532"/>
                  <a:pt x="449397" y="29763"/>
                </a:cubicBezTo>
                <a:cubicBezTo>
                  <a:pt x="449397" y="37594"/>
                  <a:pt x="450963" y="45427"/>
                  <a:pt x="450963" y="53259"/>
                </a:cubicBezTo>
                <a:cubicBezTo>
                  <a:pt x="454094" y="112783"/>
                  <a:pt x="497937" y="156642"/>
                  <a:pt x="562137" y="159775"/>
                </a:cubicBezTo>
                <a:cubicBezTo>
                  <a:pt x="569967" y="159775"/>
                  <a:pt x="579362" y="159775"/>
                  <a:pt x="588756" y="159775"/>
                </a:cubicBezTo>
                <a:cubicBezTo>
                  <a:pt x="847122" y="159775"/>
                  <a:pt x="1105484" y="159775"/>
                  <a:pt x="1362283" y="159775"/>
                </a:cubicBezTo>
                <a:cubicBezTo>
                  <a:pt x="1381073" y="159775"/>
                  <a:pt x="1401429" y="159775"/>
                  <a:pt x="1420218" y="155076"/>
                </a:cubicBezTo>
                <a:cubicBezTo>
                  <a:pt x="1462497" y="142544"/>
                  <a:pt x="1495379" y="104951"/>
                  <a:pt x="1498511" y="57958"/>
                </a:cubicBezTo>
                <a:cubicBezTo>
                  <a:pt x="1500077" y="48559"/>
                  <a:pt x="1500077" y="39160"/>
                  <a:pt x="1501642" y="29763"/>
                </a:cubicBezTo>
                <a:cubicBezTo>
                  <a:pt x="1503207" y="12532"/>
                  <a:pt x="1512605" y="3133"/>
                  <a:pt x="1528261" y="0"/>
                </a:cubicBezTo>
                <a:lnTo>
                  <a:pt x="1532959" y="0"/>
                </a:lnTo>
                <a:cubicBezTo>
                  <a:pt x="1597158" y="1567"/>
                  <a:pt x="1661359" y="1567"/>
                  <a:pt x="1725558" y="4700"/>
                </a:cubicBezTo>
                <a:cubicBezTo>
                  <a:pt x="1767836" y="6266"/>
                  <a:pt x="1808547" y="17231"/>
                  <a:pt x="1844563" y="40727"/>
                </a:cubicBezTo>
                <a:cubicBezTo>
                  <a:pt x="1897800" y="75189"/>
                  <a:pt x="1927551" y="123747"/>
                  <a:pt x="1940080" y="184837"/>
                </a:cubicBezTo>
                <a:cubicBezTo>
                  <a:pt x="1946341" y="217732"/>
                  <a:pt x="1949473" y="250628"/>
                  <a:pt x="1949473" y="283523"/>
                </a:cubicBezTo>
                <a:cubicBezTo>
                  <a:pt x="1949473" y="419801"/>
                  <a:pt x="1949473" y="556079"/>
                  <a:pt x="1949473" y="692357"/>
                </a:cubicBezTo>
                <a:cubicBezTo>
                  <a:pt x="1949473" y="1755956"/>
                  <a:pt x="1949473" y="2821122"/>
                  <a:pt x="1949473" y="3884719"/>
                </a:cubicBezTo>
                <a:cubicBezTo>
                  <a:pt x="1949473" y="3920748"/>
                  <a:pt x="1947908" y="3956775"/>
                  <a:pt x="1946341" y="3992802"/>
                </a:cubicBezTo>
                <a:cubicBezTo>
                  <a:pt x="1941644" y="4041361"/>
                  <a:pt x="1929117" y="4086787"/>
                  <a:pt x="1897800" y="4125948"/>
                </a:cubicBezTo>
                <a:cubicBezTo>
                  <a:pt x="1879793" y="4149444"/>
                  <a:pt x="1858654" y="4167458"/>
                  <a:pt x="1834971" y="4180772"/>
                </a:cubicBezTo>
                <a:lnTo>
                  <a:pt x="1757282" y="4207262"/>
                </a:lnTo>
                <a:lnTo>
                  <a:pt x="195315" y="4207262"/>
                </a:lnTo>
                <a:lnTo>
                  <a:pt x="116264" y="4180772"/>
                </a:lnTo>
                <a:cubicBezTo>
                  <a:pt x="92385" y="4167458"/>
                  <a:pt x="71246" y="4149444"/>
                  <a:pt x="53239" y="4125948"/>
                </a:cubicBezTo>
                <a:cubicBezTo>
                  <a:pt x="26619" y="4093053"/>
                  <a:pt x="12527" y="4055459"/>
                  <a:pt x="6263" y="4013166"/>
                </a:cubicBezTo>
                <a:cubicBezTo>
                  <a:pt x="1566" y="3978704"/>
                  <a:pt x="1566" y="3944243"/>
                  <a:pt x="1566" y="3908216"/>
                </a:cubicBezTo>
                <a:cubicBezTo>
                  <a:pt x="1566" y="3590233"/>
                  <a:pt x="0" y="3270683"/>
                  <a:pt x="0" y="2952700"/>
                </a:cubicBezTo>
                <a:cubicBezTo>
                  <a:pt x="0" y="2670745"/>
                  <a:pt x="0" y="2388789"/>
                  <a:pt x="0" y="2106834"/>
                </a:cubicBezTo>
                <a:cubicBezTo>
                  <a:pt x="0" y="1514728"/>
                  <a:pt x="0" y="922621"/>
                  <a:pt x="0" y="330514"/>
                </a:cubicBezTo>
                <a:cubicBezTo>
                  <a:pt x="0" y="294488"/>
                  <a:pt x="1566" y="258459"/>
                  <a:pt x="4698" y="222432"/>
                </a:cubicBezTo>
                <a:cubicBezTo>
                  <a:pt x="7830" y="181705"/>
                  <a:pt x="18790" y="140978"/>
                  <a:pt x="40712" y="104951"/>
                </a:cubicBezTo>
                <a:cubicBezTo>
                  <a:pt x="75160" y="51692"/>
                  <a:pt x="125267" y="21931"/>
                  <a:pt x="186335" y="9399"/>
                </a:cubicBezTo>
                <a:cubicBezTo>
                  <a:pt x="216087" y="4700"/>
                  <a:pt x="245837" y="1567"/>
                  <a:pt x="27558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76AA3FB-15FE-F84F-8ED5-63E0AD725C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8072" y="1925786"/>
            <a:ext cx="1949473" cy="4207262"/>
          </a:xfrm>
          <a:custGeom>
            <a:avLst/>
            <a:gdLst>
              <a:gd name="connsiteX0" fmla="*/ 275588 w 1949473"/>
              <a:gd name="connsiteY0" fmla="*/ 0 h 4207262"/>
              <a:gd name="connsiteX1" fmla="*/ 408686 w 1949473"/>
              <a:gd name="connsiteY1" fmla="*/ 0 h 4207262"/>
              <a:gd name="connsiteX2" fmla="*/ 422778 w 1949473"/>
              <a:gd name="connsiteY2" fmla="*/ 1567 h 4207262"/>
              <a:gd name="connsiteX3" fmla="*/ 449397 w 1949473"/>
              <a:gd name="connsiteY3" fmla="*/ 29763 h 4207262"/>
              <a:gd name="connsiteX4" fmla="*/ 450963 w 1949473"/>
              <a:gd name="connsiteY4" fmla="*/ 53259 h 4207262"/>
              <a:gd name="connsiteX5" fmla="*/ 562137 w 1949473"/>
              <a:gd name="connsiteY5" fmla="*/ 159775 h 4207262"/>
              <a:gd name="connsiteX6" fmla="*/ 588756 w 1949473"/>
              <a:gd name="connsiteY6" fmla="*/ 159775 h 4207262"/>
              <a:gd name="connsiteX7" fmla="*/ 1362283 w 1949473"/>
              <a:gd name="connsiteY7" fmla="*/ 159775 h 4207262"/>
              <a:gd name="connsiteX8" fmla="*/ 1420218 w 1949473"/>
              <a:gd name="connsiteY8" fmla="*/ 155076 h 4207262"/>
              <a:gd name="connsiteX9" fmla="*/ 1498511 w 1949473"/>
              <a:gd name="connsiteY9" fmla="*/ 57958 h 4207262"/>
              <a:gd name="connsiteX10" fmla="*/ 1501642 w 1949473"/>
              <a:gd name="connsiteY10" fmla="*/ 29763 h 4207262"/>
              <a:gd name="connsiteX11" fmla="*/ 1528261 w 1949473"/>
              <a:gd name="connsiteY11" fmla="*/ 0 h 4207262"/>
              <a:gd name="connsiteX12" fmla="*/ 1532959 w 1949473"/>
              <a:gd name="connsiteY12" fmla="*/ 0 h 4207262"/>
              <a:gd name="connsiteX13" fmla="*/ 1725558 w 1949473"/>
              <a:gd name="connsiteY13" fmla="*/ 4700 h 4207262"/>
              <a:gd name="connsiteX14" fmla="*/ 1844563 w 1949473"/>
              <a:gd name="connsiteY14" fmla="*/ 40727 h 4207262"/>
              <a:gd name="connsiteX15" fmla="*/ 1940080 w 1949473"/>
              <a:gd name="connsiteY15" fmla="*/ 184837 h 4207262"/>
              <a:gd name="connsiteX16" fmla="*/ 1949473 w 1949473"/>
              <a:gd name="connsiteY16" fmla="*/ 283523 h 4207262"/>
              <a:gd name="connsiteX17" fmla="*/ 1949473 w 1949473"/>
              <a:gd name="connsiteY17" fmla="*/ 692357 h 4207262"/>
              <a:gd name="connsiteX18" fmla="*/ 1949473 w 1949473"/>
              <a:gd name="connsiteY18" fmla="*/ 3884719 h 4207262"/>
              <a:gd name="connsiteX19" fmla="*/ 1946341 w 1949473"/>
              <a:gd name="connsiteY19" fmla="*/ 3992802 h 4207262"/>
              <a:gd name="connsiteX20" fmla="*/ 1897800 w 1949473"/>
              <a:gd name="connsiteY20" fmla="*/ 4125948 h 4207262"/>
              <a:gd name="connsiteX21" fmla="*/ 1834971 w 1949473"/>
              <a:gd name="connsiteY21" fmla="*/ 4180772 h 4207262"/>
              <a:gd name="connsiteX22" fmla="*/ 1757282 w 1949473"/>
              <a:gd name="connsiteY22" fmla="*/ 4207262 h 4207262"/>
              <a:gd name="connsiteX23" fmla="*/ 195315 w 1949473"/>
              <a:gd name="connsiteY23" fmla="*/ 4207262 h 4207262"/>
              <a:gd name="connsiteX24" fmla="*/ 116264 w 1949473"/>
              <a:gd name="connsiteY24" fmla="*/ 4180772 h 4207262"/>
              <a:gd name="connsiteX25" fmla="*/ 53239 w 1949473"/>
              <a:gd name="connsiteY25" fmla="*/ 4125948 h 4207262"/>
              <a:gd name="connsiteX26" fmla="*/ 6263 w 1949473"/>
              <a:gd name="connsiteY26" fmla="*/ 4013166 h 4207262"/>
              <a:gd name="connsiteX27" fmla="*/ 1566 w 1949473"/>
              <a:gd name="connsiteY27" fmla="*/ 3908216 h 4207262"/>
              <a:gd name="connsiteX28" fmla="*/ 0 w 1949473"/>
              <a:gd name="connsiteY28" fmla="*/ 2952700 h 4207262"/>
              <a:gd name="connsiteX29" fmla="*/ 0 w 1949473"/>
              <a:gd name="connsiteY29" fmla="*/ 2106834 h 4207262"/>
              <a:gd name="connsiteX30" fmla="*/ 0 w 1949473"/>
              <a:gd name="connsiteY30" fmla="*/ 330514 h 4207262"/>
              <a:gd name="connsiteX31" fmla="*/ 4698 w 1949473"/>
              <a:gd name="connsiteY31" fmla="*/ 222432 h 4207262"/>
              <a:gd name="connsiteX32" fmla="*/ 40712 w 1949473"/>
              <a:gd name="connsiteY32" fmla="*/ 104951 h 4207262"/>
              <a:gd name="connsiteX33" fmla="*/ 186335 w 1949473"/>
              <a:gd name="connsiteY33" fmla="*/ 9399 h 4207262"/>
              <a:gd name="connsiteX34" fmla="*/ 275588 w 1949473"/>
              <a:gd name="connsiteY34" fmla="*/ 0 h 420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949473" h="4207262">
                <a:moveTo>
                  <a:pt x="275588" y="0"/>
                </a:moveTo>
                <a:lnTo>
                  <a:pt x="408686" y="0"/>
                </a:lnTo>
                <a:cubicBezTo>
                  <a:pt x="413382" y="0"/>
                  <a:pt x="418081" y="0"/>
                  <a:pt x="422778" y="1567"/>
                </a:cubicBezTo>
                <a:cubicBezTo>
                  <a:pt x="438436" y="3133"/>
                  <a:pt x="447832" y="12532"/>
                  <a:pt x="449397" y="29763"/>
                </a:cubicBezTo>
                <a:cubicBezTo>
                  <a:pt x="449397" y="37594"/>
                  <a:pt x="450963" y="45427"/>
                  <a:pt x="450963" y="53259"/>
                </a:cubicBezTo>
                <a:cubicBezTo>
                  <a:pt x="454094" y="112783"/>
                  <a:pt x="497937" y="156642"/>
                  <a:pt x="562137" y="159775"/>
                </a:cubicBezTo>
                <a:cubicBezTo>
                  <a:pt x="569967" y="159775"/>
                  <a:pt x="579362" y="159775"/>
                  <a:pt x="588756" y="159775"/>
                </a:cubicBezTo>
                <a:cubicBezTo>
                  <a:pt x="847122" y="159775"/>
                  <a:pt x="1105484" y="159775"/>
                  <a:pt x="1362283" y="159775"/>
                </a:cubicBezTo>
                <a:cubicBezTo>
                  <a:pt x="1381073" y="159775"/>
                  <a:pt x="1401429" y="159775"/>
                  <a:pt x="1420218" y="155076"/>
                </a:cubicBezTo>
                <a:cubicBezTo>
                  <a:pt x="1462497" y="142544"/>
                  <a:pt x="1495379" y="104951"/>
                  <a:pt x="1498511" y="57958"/>
                </a:cubicBezTo>
                <a:cubicBezTo>
                  <a:pt x="1500077" y="48559"/>
                  <a:pt x="1500077" y="39160"/>
                  <a:pt x="1501642" y="29763"/>
                </a:cubicBezTo>
                <a:cubicBezTo>
                  <a:pt x="1503207" y="12532"/>
                  <a:pt x="1512605" y="3133"/>
                  <a:pt x="1528261" y="0"/>
                </a:cubicBezTo>
                <a:lnTo>
                  <a:pt x="1532959" y="0"/>
                </a:lnTo>
                <a:cubicBezTo>
                  <a:pt x="1597158" y="1567"/>
                  <a:pt x="1661359" y="1567"/>
                  <a:pt x="1725558" y="4700"/>
                </a:cubicBezTo>
                <a:cubicBezTo>
                  <a:pt x="1767836" y="6266"/>
                  <a:pt x="1808547" y="17231"/>
                  <a:pt x="1844563" y="40727"/>
                </a:cubicBezTo>
                <a:cubicBezTo>
                  <a:pt x="1897800" y="75189"/>
                  <a:pt x="1927551" y="123747"/>
                  <a:pt x="1940080" y="184837"/>
                </a:cubicBezTo>
                <a:cubicBezTo>
                  <a:pt x="1946341" y="217732"/>
                  <a:pt x="1949473" y="250628"/>
                  <a:pt x="1949473" y="283523"/>
                </a:cubicBezTo>
                <a:cubicBezTo>
                  <a:pt x="1949473" y="419801"/>
                  <a:pt x="1949473" y="556079"/>
                  <a:pt x="1949473" y="692357"/>
                </a:cubicBezTo>
                <a:cubicBezTo>
                  <a:pt x="1949473" y="1755956"/>
                  <a:pt x="1949473" y="2821122"/>
                  <a:pt x="1949473" y="3884719"/>
                </a:cubicBezTo>
                <a:cubicBezTo>
                  <a:pt x="1949473" y="3920748"/>
                  <a:pt x="1947908" y="3956775"/>
                  <a:pt x="1946341" y="3992802"/>
                </a:cubicBezTo>
                <a:cubicBezTo>
                  <a:pt x="1941644" y="4041361"/>
                  <a:pt x="1929117" y="4086787"/>
                  <a:pt x="1897800" y="4125948"/>
                </a:cubicBezTo>
                <a:cubicBezTo>
                  <a:pt x="1879793" y="4149444"/>
                  <a:pt x="1858654" y="4167458"/>
                  <a:pt x="1834971" y="4180772"/>
                </a:cubicBezTo>
                <a:lnTo>
                  <a:pt x="1757282" y="4207262"/>
                </a:lnTo>
                <a:lnTo>
                  <a:pt x="195315" y="4207262"/>
                </a:lnTo>
                <a:lnTo>
                  <a:pt x="116264" y="4180772"/>
                </a:lnTo>
                <a:cubicBezTo>
                  <a:pt x="92385" y="4167458"/>
                  <a:pt x="71246" y="4149444"/>
                  <a:pt x="53239" y="4125948"/>
                </a:cubicBezTo>
                <a:cubicBezTo>
                  <a:pt x="26619" y="4093053"/>
                  <a:pt x="12527" y="4055459"/>
                  <a:pt x="6263" y="4013166"/>
                </a:cubicBezTo>
                <a:cubicBezTo>
                  <a:pt x="1566" y="3978704"/>
                  <a:pt x="1566" y="3944243"/>
                  <a:pt x="1566" y="3908216"/>
                </a:cubicBezTo>
                <a:cubicBezTo>
                  <a:pt x="1566" y="3590233"/>
                  <a:pt x="0" y="3270683"/>
                  <a:pt x="0" y="2952700"/>
                </a:cubicBezTo>
                <a:cubicBezTo>
                  <a:pt x="0" y="2670745"/>
                  <a:pt x="0" y="2388789"/>
                  <a:pt x="0" y="2106834"/>
                </a:cubicBezTo>
                <a:cubicBezTo>
                  <a:pt x="0" y="1514728"/>
                  <a:pt x="0" y="922621"/>
                  <a:pt x="0" y="330514"/>
                </a:cubicBezTo>
                <a:cubicBezTo>
                  <a:pt x="0" y="294488"/>
                  <a:pt x="1566" y="258459"/>
                  <a:pt x="4698" y="222432"/>
                </a:cubicBezTo>
                <a:cubicBezTo>
                  <a:pt x="7830" y="181705"/>
                  <a:pt x="18790" y="140978"/>
                  <a:pt x="40712" y="104951"/>
                </a:cubicBezTo>
                <a:cubicBezTo>
                  <a:pt x="75160" y="51692"/>
                  <a:pt x="125267" y="21931"/>
                  <a:pt x="186335" y="9399"/>
                </a:cubicBezTo>
                <a:cubicBezTo>
                  <a:pt x="216087" y="4700"/>
                  <a:pt x="245837" y="1567"/>
                  <a:pt x="27558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CC46094-53A1-D752-8356-5817EA834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79154CF-CDFC-3E46-6139-6B2B010D7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22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AFD799-03EE-84A7-C7A7-32913593425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15696" y="2232081"/>
            <a:ext cx="1924656" cy="2391314"/>
          </a:xfrm>
          <a:custGeom>
            <a:avLst/>
            <a:gdLst>
              <a:gd name="connsiteX0" fmla="*/ 0 w 1924656"/>
              <a:gd name="connsiteY0" fmla="*/ 0 h 2391314"/>
              <a:gd name="connsiteX1" fmla="*/ 1924656 w 1924656"/>
              <a:gd name="connsiteY1" fmla="*/ 0 h 2391314"/>
              <a:gd name="connsiteX2" fmla="*/ 1924656 w 1924656"/>
              <a:gd name="connsiteY2" fmla="*/ 2391314 h 2391314"/>
              <a:gd name="connsiteX3" fmla="*/ 0 w 1924656"/>
              <a:gd name="connsiteY3" fmla="*/ 2391314 h 239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4656" h="2391314">
                <a:moveTo>
                  <a:pt x="0" y="0"/>
                </a:moveTo>
                <a:lnTo>
                  <a:pt x="1924656" y="0"/>
                </a:lnTo>
                <a:lnTo>
                  <a:pt x="1924656" y="2391314"/>
                </a:lnTo>
                <a:lnTo>
                  <a:pt x="0" y="2391314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F2F601A-1CAB-C2A6-59DE-C0CD76BFC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7A94873A-67FE-A23B-4EE4-01CE53A23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81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5554DFA-9D42-3D7E-DEDA-C310BA3006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0718" y="1985939"/>
            <a:ext cx="5773715" cy="3679681"/>
          </a:xfrm>
          <a:custGeom>
            <a:avLst/>
            <a:gdLst>
              <a:gd name="connsiteX0" fmla="*/ 149802 w 5773715"/>
              <a:gd name="connsiteY0" fmla="*/ 0 h 3679681"/>
              <a:gd name="connsiteX1" fmla="*/ 2551001 w 5773715"/>
              <a:gd name="connsiteY1" fmla="*/ 0 h 3679681"/>
              <a:gd name="connsiteX2" fmla="*/ 2581280 w 5773715"/>
              <a:gd name="connsiteY2" fmla="*/ 30275 h 3679681"/>
              <a:gd name="connsiteX3" fmla="*/ 2581280 w 5773715"/>
              <a:gd name="connsiteY3" fmla="*/ 78080 h 3679681"/>
              <a:gd name="connsiteX4" fmla="*/ 2608770 w 5773715"/>
              <a:gd name="connsiteY4" fmla="*/ 105168 h 3679681"/>
              <a:gd name="connsiteX5" fmla="*/ 2833471 w 5773715"/>
              <a:gd name="connsiteY5" fmla="*/ 104770 h 3679681"/>
              <a:gd name="connsiteX6" fmla="*/ 3166539 w 5773715"/>
              <a:gd name="connsiteY6" fmla="*/ 105168 h 3679681"/>
              <a:gd name="connsiteX7" fmla="*/ 3172515 w 5773715"/>
              <a:gd name="connsiteY7" fmla="*/ 105168 h 3679681"/>
              <a:gd name="connsiteX8" fmla="*/ 3193631 w 5773715"/>
              <a:gd name="connsiteY8" fmla="*/ 82860 h 3679681"/>
              <a:gd name="connsiteX9" fmla="*/ 3193631 w 5773715"/>
              <a:gd name="connsiteY9" fmla="*/ 23902 h 3679681"/>
              <a:gd name="connsiteX10" fmla="*/ 3217536 w 5773715"/>
              <a:gd name="connsiteY10" fmla="*/ 0 h 3679681"/>
              <a:gd name="connsiteX11" fmla="*/ 3244628 w 5773715"/>
              <a:gd name="connsiteY11" fmla="*/ 0 h 3679681"/>
              <a:gd name="connsiteX12" fmla="*/ 5623515 w 5773715"/>
              <a:gd name="connsiteY12" fmla="*/ 0 h 3679681"/>
              <a:gd name="connsiteX13" fmla="*/ 5685668 w 5773715"/>
              <a:gd name="connsiteY13" fmla="*/ 797 h 3679681"/>
              <a:gd name="connsiteX14" fmla="*/ 5707580 w 5773715"/>
              <a:gd name="connsiteY14" fmla="*/ 3984 h 3679681"/>
              <a:gd name="connsiteX15" fmla="*/ 5752600 w 5773715"/>
              <a:gd name="connsiteY15" fmla="*/ 51389 h 3679681"/>
              <a:gd name="connsiteX16" fmla="*/ 5755788 w 5773715"/>
              <a:gd name="connsiteY16" fmla="*/ 101982 h 3679681"/>
              <a:gd name="connsiteX17" fmla="*/ 5758975 w 5773715"/>
              <a:gd name="connsiteY17" fmla="*/ 717054 h 3679681"/>
              <a:gd name="connsiteX18" fmla="*/ 5770927 w 5773715"/>
              <a:gd name="connsiteY18" fmla="*/ 3097274 h 3679681"/>
              <a:gd name="connsiteX19" fmla="*/ 5773715 w 5773715"/>
              <a:gd name="connsiteY19" fmla="*/ 3658170 h 3679681"/>
              <a:gd name="connsiteX20" fmla="*/ 5773715 w 5773715"/>
              <a:gd name="connsiteY20" fmla="*/ 3679681 h 3679681"/>
              <a:gd name="connsiteX21" fmla="*/ 0 w 5773715"/>
              <a:gd name="connsiteY21" fmla="*/ 3679681 h 3679681"/>
              <a:gd name="connsiteX22" fmla="*/ 0 w 5773715"/>
              <a:gd name="connsiteY22" fmla="*/ 3658170 h 3679681"/>
              <a:gd name="connsiteX23" fmla="*/ 9165 w 5773715"/>
              <a:gd name="connsiteY23" fmla="*/ 1752798 h 3679681"/>
              <a:gd name="connsiteX24" fmla="*/ 17132 w 5773715"/>
              <a:gd name="connsiteY24" fmla="*/ 121103 h 3679681"/>
              <a:gd name="connsiteX25" fmla="*/ 19125 w 5773715"/>
              <a:gd name="connsiteY25" fmla="*/ 62145 h 3679681"/>
              <a:gd name="connsiteX26" fmla="*/ 78089 w 5773715"/>
              <a:gd name="connsiteY26" fmla="*/ 1594 h 3679681"/>
              <a:gd name="connsiteX27" fmla="*/ 97212 w 5773715"/>
              <a:gd name="connsiteY27" fmla="*/ 398 h 3679681"/>
              <a:gd name="connsiteX28" fmla="*/ 149802 w 5773715"/>
              <a:gd name="connsiteY28" fmla="*/ 0 h 3679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73715" h="3679681">
                <a:moveTo>
                  <a:pt x="149802" y="0"/>
                </a:moveTo>
                <a:lnTo>
                  <a:pt x="2551001" y="0"/>
                </a:lnTo>
                <a:cubicBezTo>
                  <a:pt x="2578091" y="0"/>
                  <a:pt x="2581280" y="3187"/>
                  <a:pt x="2581280" y="30275"/>
                </a:cubicBezTo>
                <a:cubicBezTo>
                  <a:pt x="2581280" y="46210"/>
                  <a:pt x="2581280" y="62145"/>
                  <a:pt x="2581280" y="78080"/>
                </a:cubicBezTo>
                <a:cubicBezTo>
                  <a:pt x="2581280" y="99192"/>
                  <a:pt x="2586858" y="105168"/>
                  <a:pt x="2608770" y="105168"/>
                </a:cubicBezTo>
                <a:cubicBezTo>
                  <a:pt x="2683671" y="105168"/>
                  <a:pt x="2758570" y="104770"/>
                  <a:pt x="2833471" y="104770"/>
                </a:cubicBezTo>
                <a:cubicBezTo>
                  <a:pt x="2944228" y="104770"/>
                  <a:pt x="3055384" y="105168"/>
                  <a:pt x="3166539" y="105168"/>
                </a:cubicBezTo>
                <a:cubicBezTo>
                  <a:pt x="3168532" y="105168"/>
                  <a:pt x="3170524" y="105168"/>
                  <a:pt x="3172515" y="105168"/>
                </a:cubicBezTo>
                <a:cubicBezTo>
                  <a:pt x="3187655" y="103574"/>
                  <a:pt x="3193631" y="97998"/>
                  <a:pt x="3193631" y="82860"/>
                </a:cubicBezTo>
                <a:cubicBezTo>
                  <a:pt x="3194029" y="62942"/>
                  <a:pt x="3193631" y="43422"/>
                  <a:pt x="3193631" y="23902"/>
                </a:cubicBezTo>
                <a:cubicBezTo>
                  <a:pt x="3194029" y="5179"/>
                  <a:pt x="3198810" y="398"/>
                  <a:pt x="3217536" y="0"/>
                </a:cubicBezTo>
                <a:lnTo>
                  <a:pt x="3244628" y="0"/>
                </a:lnTo>
                <a:lnTo>
                  <a:pt x="5623515" y="0"/>
                </a:lnTo>
                <a:cubicBezTo>
                  <a:pt x="5644234" y="0"/>
                  <a:pt x="5664951" y="398"/>
                  <a:pt x="5685668" y="797"/>
                </a:cubicBezTo>
                <a:cubicBezTo>
                  <a:pt x="5693237" y="1196"/>
                  <a:pt x="5700409" y="2390"/>
                  <a:pt x="5707580" y="3984"/>
                </a:cubicBezTo>
                <a:cubicBezTo>
                  <a:pt x="5733078" y="9163"/>
                  <a:pt x="5749015" y="25495"/>
                  <a:pt x="5752600" y="51389"/>
                </a:cubicBezTo>
                <a:cubicBezTo>
                  <a:pt x="5754991" y="68120"/>
                  <a:pt x="5755788" y="85250"/>
                  <a:pt x="5755788" y="101982"/>
                </a:cubicBezTo>
                <a:cubicBezTo>
                  <a:pt x="5756982" y="307137"/>
                  <a:pt x="5757779" y="511896"/>
                  <a:pt x="5758975" y="717054"/>
                </a:cubicBezTo>
                <a:cubicBezTo>
                  <a:pt x="5762958" y="1510593"/>
                  <a:pt x="5766942" y="2303734"/>
                  <a:pt x="5770927" y="3097274"/>
                </a:cubicBezTo>
                <a:cubicBezTo>
                  <a:pt x="5771724" y="3284107"/>
                  <a:pt x="5772918" y="3471337"/>
                  <a:pt x="5773715" y="3658170"/>
                </a:cubicBezTo>
                <a:cubicBezTo>
                  <a:pt x="5773715" y="3664942"/>
                  <a:pt x="5773715" y="3671714"/>
                  <a:pt x="5773715" y="3679681"/>
                </a:cubicBezTo>
                <a:cubicBezTo>
                  <a:pt x="3849010" y="3679681"/>
                  <a:pt x="1925502" y="3679681"/>
                  <a:pt x="0" y="3679681"/>
                </a:cubicBezTo>
                <a:cubicBezTo>
                  <a:pt x="0" y="3671714"/>
                  <a:pt x="0" y="3664942"/>
                  <a:pt x="0" y="3658170"/>
                </a:cubicBezTo>
                <a:cubicBezTo>
                  <a:pt x="3188" y="3022781"/>
                  <a:pt x="6375" y="2387789"/>
                  <a:pt x="9165" y="1752798"/>
                </a:cubicBezTo>
                <a:cubicBezTo>
                  <a:pt x="11953" y="1208633"/>
                  <a:pt x="14344" y="664869"/>
                  <a:pt x="17132" y="121103"/>
                </a:cubicBezTo>
                <a:cubicBezTo>
                  <a:pt x="17132" y="101583"/>
                  <a:pt x="17929" y="82063"/>
                  <a:pt x="19125" y="62145"/>
                </a:cubicBezTo>
                <a:cubicBezTo>
                  <a:pt x="21913" y="25098"/>
                  <a:pt x="41037" y="5578"/>
                  <a:pt x="78089" y="1594"/>
                </a:cubicBezTo>
                <a:cubicBezTo>
                  <a:pt x="84462" y="797"/>
                  <a:pt x="90837" y="797"/>
                  <a:pt x="97212" y="398"/>
                </a:cubicBezTo>
                <a:cubicBezTo>
                  <a:pt x="114742" y="398"/>
                  <a:pt x="132271" y="0"/>
                  <a:pt x="149802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23D13BC-3A8E-28C4-E4C6-5F6DDBCCF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03329C4-1F9A-C34C-9F2B-BB2F39E41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63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A9CA6D7-0B70-9DEB-C969-FFF5C85AFD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19219" y="2110584"/>
            <a:ext cx="2636832" cy="2636832"/>
          </a:xfrm>
          <a:custGeom>
            <a:avLst/>
            <a:gdLst>
              <a:gd name="connsiteX0" fmla="*/ 1318416 w 2636832"/>
              <a:gd name="connsiteY0" fmla="*/ 0 h 2636832"/>
              <a:gd name="connsiteX1" fmla="*/ 2636832 w 2636832"/>
              <a:gd name="connsiteY1" fmla="*/ 1318416 h 2636832"/>
              <a:gd name="connsiteX2" fmla="*/ 1318416 w 2636832"/>
              <a:gd name="connsiteY2" fmla="*/ 2636832 h 2636832"/>
              <a:gd name="connsiteX3" fmla="*/ 0 w 2636832"/>
              <a:gd name="connsiteY3" fmla="*/ 1318416 h 26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6832" h="2636832">
                <a:moveTo>
                  <a:pt x="1318416" y="0"/>
                </a:moveTo>
                <a:lnTo>
                  <a:pt x="2636832" y="1318416"/>
                </a:lnTo>
                <a:lnTo>
                  <a:pt x="1318416" y="2636832"/>
                </a:lnTo>
                <a:lnTo>
                  <a:pt x="0" y="131841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816BC42-1FDC-BC8C-522A-F41AC598A61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58000" y="713790"/>
            <a:ext cx="2636832" cy="2636832"/>
          </a:xfrm>
          <a:custGeom>
            <a:avLst/>
            <a:gdLst>
              <a:gd name="connsiteX0" fmla="*/ 1318416 w 2636832"/>
              <a:gd name="connsiteY0" fmla="*/ 0 h 2636832"/>
              <a:gd name="connsiteX1" fmla="*/ 2636832 w 2636832"/>
              <a:gd name="connsiteY1" fmla="*/ 1318416 h 2636832"/>
              <a:gd name="connsiteX2" fmla="*/ 1318416 w 2636832"/>
              <a:gd name="connsiteY2" fmla="*/ 2636832 h 2636832"/>
              <a:gd name="connsiteX3" fmla="*/ 0 w 2636832"/>
              <a:gd name="connsiteY3" fmla="*/ 1318416 h 26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6832" h="2636832">
                <a:moveTo>
                  <a:pt x="1318416" y="0"/>
                </a:moveTo>
                <a:lnTo>
                  <a:pt x="2636832" y="1318416"/>
                </a:lnTo>
                <a:lnTo>
                  <a:pt x="1318416" y="2636832"/>
                </a:lnTo>
                <a:lnTo>
                  <a:pt x="0" y="131841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02F1A8F-A9EE-B98B-DCAA-0A901AF400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3535368"/>
            <a:ext cx="2636832" cy="2636832"/>
          </a:xfrm>
          <a:custGeom>
            <a:avLst/>
            <a:gdLst>
              <a:gd name="connsiteX0" fmla="*/ 1318416 w 2636832"/>
              <a:gd name="connsiteY0" fmla="*/ 0 h 2636832"/>
              <a:gd name="connsiteX1" fmla="*/ 2636832 w 2636832"/>
              <a:gd name="connsiteY1" fmla="*/ 1318416 h 2636832"/>
              <a:gd name="connsiteX2" fmla="*/ 1318416 w 2636832"/>
              <a:gd name="connsiteY2" fmla="*/ 2636832 h 2636832"/>
              <a:gd name="connsiteX3" fmla="*/ 0 w 2636832"/>
              <a:gd name="connsiteY3" fmla="*/ 1318416 h 263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6832" h="2636832">
                <a:moveTo>
                  <a:pt x="1318416" y="0"/>
                </a:moveTo>
                <a:lnTo>
                  <a:pt x="2636832" y="1318416"/>
                </a:lnTo>
                <a:lnTo>
                  <a:pt x="1318416" y="2636832"/>
                </a:lnTo>
                <a:lnTo>
                  <a:pt x="0" y="131841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7269F70-6C68-9CF9-39AF-1B7D1BCCF0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96782" y="685800"/>
            <a:ext cx="5486401" cy="5486401"/>
          </a:xfrm>
          <a:custGeom>
            <a:avLst/>
            <a:gdLst>
              <a:gd name="connsiteX0" fmla="*/ 2743201 w 5486401"/>
              <a:gd name="connsiteY0" fmla="*/ 0 h 5486401"/>
              <a:gd name="connsiteX1" fmla="*/ 5486401 w 5486401"/>
              <a:gd name="connsiteY1" fmla="*/ 2743201 h 5486401"/>
              <a:gd name="connsiteX2" fmla="*/ 2743201 w 5486401"/>
              <a:gd name="connsiteY2" fmla="*/ 5486401 h 5486401"/>
              <a:gd name="connsiteX3" fmla="*/ 0 w 5486401"/>
              <a:gd name="connsiteY3" fmla="*/ 2743201 h 548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6401" h="5486401">
                <a:moveTo>
                  <a:pt x="2743201" y="0"/>
                </a:moveTo>
                <a:lnTo>
                  <a:pt x="5486401" y="2743201"/>
                </a:lnTo>
                <a:lnTo>
                  <a:pt x="2743201" y="5486401"/>
                </a:lnTo>
                <a:lnTo>
                  <a:pt x="0" y="274320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8DD527E-324B-D0D1-3768-20E246340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B7254DF3-398D-AEEF-A78E-55924536F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60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E8885ED-2828-8BB6-7EDA-008C755526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7976" y="1392827"/>
            <a:ext cx="5948241" cy="3345885"/>
          </a:xfrm>
          <a:custGeom>
            <a:avLst/>
            <a:gdLst>
              <a:gd name="connsiteX0" fmla="*/ 0 w 5948241"/>
              <a:gd name="connsiteY0" fmla="*/ 0 h 3345885"/>
              <a:gd name="connsiteX1" fmla="*/ 5948241 w 5948241"/>
              <a:gd name="connsiteY1" fmla="*/ 0 h 3345885"/>
              <a:gd name="connsiteX2" fmla="*/ 5948241 w 5948241"/>
              <a:gd name="connsiteY2" fmla="*/ 3345885 h 3345885"/>
              <a:gd name="connsiteX3" fmla="*/ 0 w 5948241"/>
              <a:gd name="connsiteY3" fmla="*/ 3345885 h 334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8241" h="3345885">
                <a:moveTo>
                  <a:pt x="0" y="0"/>
                </a:moveTo>
                <a:lnTo>
                  <a:pt x="5948241" y="0"/>
                </a:lnTo>
                <a:lnTo>
                  <a:pt x="5948241" y="3345885"/>
                </a:lnTo>
                <a:lnTo>
                  <a:pt x="0" y="3345885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82FFEB1-3B1F-2754-9C70-E4CEAFBD3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EC1D3B6-507C-155F-89C4-6AA059AE9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43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5A354E-C1B1-DDA4-5AA4-5C8461F6AD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64307" y="878157"/>
            <a:ext cx="3598236" cy="4797651"/>
          </a:xfrm>
          <a:custGeom>
            <a:avLst/>
            <a:gdLst>
              <a:gd name="connsiteX0" fmla="*/ 62033 w 3598236"/>
              <a:gd name="connsiteY0" fmla="*/ 0 h 4797651"/>
              <a:gd name="connsiteX1" fmla="*/ 3536202 w 3598236"/>
              <a:gd name="connsiteY1" fmla="*/ 0 h 4797651"/>
              <a:gd name="connsiteX2" fmla="*/ 3598236 w 3598236"/>
              <a:gd name="connsiteY2" fmla="*/ 62034 h 4797651"/>
              <a:gd name="connsiteX3" fmla="*/ 3598236 w 3598236"/>
              <a:gd name="connsiteY3" fmla="*/ 4735618 h 4797651"/>
              <a:gd name="connsiteX4" fmla="*/ 3536202 w 3598236"/>
              <a:gd name="connsiteY4" fmla="*/ 4797651 h 4797651"/>
              <a:gd name="connsiteX5" fmla="*/ 62033 w 3598236"/>
              <a:gd name="connsiteY5" fmla="*/ 4797651 h 4797651"/>
              <a:gd name="connsiteX6" fmla="*/ 0 w 3598236"/>
              <a:gd name="connsiteY6" fmla="*/ 4735618 h 4797651"/>
              <a:gd name="connsiteX7" fmla="*/ 0 w 3598236"/>
              <a:gd name="connsiteY7" fmla="*/ 62034 h 4797651"/>
              <a:gd name="connsiteX8" fmla="*/ 62033 w 3598236"/>
              <a:gd name="connsiteY8" fmla="*/ 0 h 479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98236" h="4797651">
                <a:moveTo>
                  <a:pt x="62033" y="0"/>
                </a:moveTo>
                <a:lnTo>
                  <a:pt x="3536202" y="0"/>
                </a:lnTo>
                <a:cubicBezTo>
                  <a:pt x="3570464" y="0"/>
                  <a:pt x="3598236" y="27773"/>
                  <a:pt x="3598236" y="62034"/>
                </a:cubicBezTo>
                <a:lnTo>
                  <a:pt x="3598236" y="4735618"/>
                </a:lnTo>
                <a:cubicBezTo>
                  <a:pt x="3598236" y="4769879"/>
                  <a:pt x="3570464" y="4797651"/>
                  <a:pt x="3536202" y="4797651"/>
                </a:cubicBezTo>
                <a:lnTo>
                  <a:pt x="62033" y="4797651"/>
                </a:lnTo>
                <a:cubicBezTo>
                  <a:pt x="27773" y="4797651"/>
                  <a:pt x="0" y="4769879"/>
                  <a:pt x="0" y="4735618"/>
                </a:cubicBezTo>
                <a:lnTo>
                  <a:pt x="0" y="62034"/>
                </a:lnTo>
                <a:cubicBezTo>
                  <a:pt x="0" y="27773"/>
                  <a:pt x="27773" y="0"/>
                  <a:pt x="62033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957922E-3BBC-023C-2DCB-7B6971A206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51A506D-BC91-0AE6-77D4-63472B1B4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79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063378C-F8F0-A5A5-396A-E4EE1E3931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36528" y="804885"/>
            <a:ext cx="2261983" cy="4789657"/>
          </a:xfrm>
          <a:custGeom>
            <a:avLst/>
            <a:gdLst>
              <a:gd name="connsiteX0" fmla="*/ 466382 w 2261983"/>
              <a:gd name="connsiteY0" fmla="*/ 0 h 4789657"/>
              <a:gd name="connsiteX1" fmla="*/ 502741 w 2261983"/>
              <a:gd name="connsiteY1" fmla="*/ 33455 h 4789657"/>
              <a:gd name="connsiteX2" fmla="*/ 505537 w 2261983"/>
              <a:gd name="connsiteY2" fmla="*/ 55758 h 4789657"/>
              <a:gd name="connsiteX3" fmla="*/ 620210 w 2261983"/>
              <a:gd name="connsiteY3" fmla="*/ 167276 h 4789657"/>
              <a:gd name="connsiteX4" fmla="*/ 687335 w 2261983"/>
              <a:gd name="connsiteY4" fmla="*/ 170063 h 4789657"/>
              <a:gd name="connsiteX5" fmla="*/ 1534793 w 2261983"/>
              <a:gd name="connsiteY5" fmla="*/ 170063 h 4789657"/>
              <a:gd name="connsiteX6" fmla="*/ 1601918 w 2261983"/>
              <a:gd name="connsiteY6" fmla="*/ 167276 h 4789657"/>
              <a:gd name="connsiteX7" fmla="*/ 1716591 w 2261983"/>
              <a:gd name="connsiteY7" fmla="*/ 64123 h 4789657"/>
              <a:gd name="connsiteX8" fmla="*/ 1719387 w 2261983"/>
              <a:gd name="connsiteY8" fmla="*/ 30668 h 4789657"/>
              <a:gd name="connsiteX9" fmla="*/ 1755747 w 2261983"/>
              <a:gd name="connsiteY9" fmla="*/ 0 h 4789657"/>
              <a:gd name="connsiteX10" fmla="*/ 1775325 w 2261983"/>
              <a:gd name="connsiteY10" fmla="*/ 0 h 4789657"/>
              <a:gd name="connsiteX11" fmla="*/ 1959919 w 2261983"/>
              <a:gd name="connsiteY11" fmla="*/ 2789 h 4789657"/>
              <a:gd name="connsiteX12" fmla="*/ 2038233 w 2261983"/>
              <a:gd name="connsiteY12" fmla="*/ 11152 h 4789657"/>
              <a:gd name="connsiteX13" fmla="*/ 2203248 w 2261983"/>
              <a:gd name="connsiteY13" fmla="*/ 200731 h 4789657"/>
              <a:gd name="connsiteX14" fmla="*/ 2211640 w 2261983"/>
              <a:gd name="connsiteY14" fmla="*/ 390310 h 4789657"/>
              <a:gd name="connsiteX15" fmla="*/ 2225624 w 2261983"/>
              <a:gd name="connsiteY15" fmla="*/ 1656028 h 4789657"/>
              <a:gd name="connsiteX16" fmla="*/ 2236811 w 2261983"/>
              <a:gd name="connsiteY16" fmla="*/ 2386465 h 4789657"/>
              <a:gd name="connsiteX17" fmla="*/ 2250796 w 2261983"/>
              <a:gd name="connsiteY17" fmla="*/ 3760912 h 4789657"/>
              <a:gd name="connsiteX18" fmla="*/ 2261983 w 2261983"/>
              <a:gd name="connsiteY18" fmla="*/ 4474621 h 4789657"/>
              <a:gd name="connsiteX19" fmla="*/ 2256389 w 2261983"/>
              <a:gd name="connsiteY19" fmla="*/ 4586139 h 4789657"/>
              <a:gd name="connsiteX20" fmla="*/ 2052217 w 2261983"/>
              <a:gd name="connsiteY20" fmla="*/ 4784081 h 4789657"/>
              <a:gd name="connsiteX21" fmla="*/ 1962717 w 2261983"/>
              <a:gd name="connsiteY21" fmla="*/ 4789657 h 4789657"/>
              <a:gd name="connsiteX22" fmla="*/ 278990 w 2261983"/>
              <a:gd name="connsiteY22" fmla="*/ 4781294 h 4789657"/>
              <a:gd name="connsiteX23" fmla="*/ 183895 w 2261983"/>
              <a:gd name="connsiteY23" fmla="*/ 4772930 h 4789657"/>
              <a:gd name="connsiteX24" fmla="*/ 2097 w 2261983"/>
              <a:gd name="connsiteY24" fmla="*/ 4549896 h 4789657"/>
              <a:gd name="connsiteX25" fmla="*/ 2097 w 2261983"/>
              <a:gd name="connsiteY25" fmla="*/ 4262740 h 4789657"/>
              <a:gd name="connsiteX26" fmla="*/ 10488 w 2261983"/>
              <a:gd name="connsiteY26" fmla="*/ 2247069 h 4789657"/>
              <a:gd name="connsiteX27" fmla="*/ 18879 w 2261983"/>
              <a:gd name="connsiteY27" fmla="*/ 284368 h 4789657"/>
              <a:gd name="connsiteX28" fmla="*/ 30067 w 2261983"/>
              <a:gd name="connsiteY28" fmla="*/ 170063 h 4789657"/>
              <a:gd name="connsiteX29" fmla="*/ 211864 w 2261983"/>
              <a:gd name="connsiteY29" fmla="*/ 5576 h 4789657"/>
              <a:gd name="connsiteX30" fmla="*/ 466382 w 2261983"/>
              <a:gd name="connsiteY30" fmla="*/ 0 h 478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261983" h="4789657">
                <a:moveTo>
                  <a:pt x="466382" y="0"/>
                </a:moveTo>
                <a:cubicBezTo>
                  <a:pt x="491554" y="0"/>
                  <a:pt x="499944" y="8364"/>
                  <a:pt x="502741" y="33455"/>
                </a:cubicBezTo>
                <a:cubicBezTo>
                  <a:pt x="505537" y="39031"/>
                  <a:pt x="505537" y="47395"/>
                  <a:pt x="505537" y="55758"/>
                </a:cubicBezTo>
                <a:cubicBezTo>
                  <a:pt x="513928" y="119881"/>
                  <a:pt x="555881" y="161700"/>
                  <a:pt x="620210" y="167276"/>
                </a:cubicBezTo>
                <a:cubicBezTo>
                  <a:pt x="642586" y="167276"/>
                  <a:pt x="664960" y="170063"/>
                  <a:pt x="687335" y="170063"/>
                </a:cubicBezTo>
                <a:cubicBezTo>
                  <a:pt x="969822" y="170063"/>
                  <a:pt x="1252307" y="170063"/>
                  <a:pt x="1534793" y="170063"/>
                </a:cubicBezTo>
                <a:cubicBezTo>
                  <a:pt x="1557167" y="170063"/>
                  <a:pt x="1579543" y="167276"/>
                  <a:pt x="1601918" y="167276"/>
                </a:cubicBezTo>
                <a:cubicBezTo>
                  <a:pt x="1663449" y="161700"/>
                  <a:pt x="1705404" y="125457"/>
                  <a:pt x="1716591" y="64123"/>
                </a:cubicBezTo>
                <a:cubicBezTo>
                  <a:pt x="1716591" y="52971"/>
                  <a:pt x="1719387" y="41819"/>
                  <a:pt x="1719387" y="30668"/>
                </a:cubicBezTo>
                <a:cubicBezTo>
                  <a:pt x="1724981" y="8364"/>
                  <a:pt x="1733371" y="2789"/>
                  <a:pt x="1755747" y="0"/>
                </a:cubicBezTo>
                <a:lnTo>
                  <a:pt x="1775325" y="0"/>
                </a:lnTo>
                <a:cubicBezTo>
                  <a:pt x="1836858" y="0"/>
                  <a:pt x="1898388" y="0"/>
                  <a:pt x="1959919" y="2789"/>
                </a:cubicBezTo>
                <a:cubicBezTo>
                  <a:pt x="1985091" y="2789"/>
                  <a:pt x="2013062" y="2789"/>
                  <a:pt x="2038233" y="11152"/>
                </a:cubicBezTo>
                <a:cubicBezTo>
                  <a:pt x="2130529" y="30668"/>
                  <a:pt x="2197654" y="108729"/>
                  <a:pt x="2203248" y="200731"/>
                </a:cubicBezTo>
                <a:cubicBezTo>
                  <a:pt x="2208843" y="264854"/>
                  <a:pt x="2208843" y="328976"/>
                  <a:pt x="2211640" y="390310"/>
                </a:cubicBezTo>
                <a:cubicBezTo>
                  <a:pt x="2214436" y="814075"/>
                  <a:pt x="2220030" y="1235052"/>
                  <a:pt x="2225624" y="1656028"/>
                </a:cubicBezTo>
                <a:cubicBezTo>
                  <a:pt x="2228420" y="1901366"/>
                  <a:pt x="2231217" y="2143916"/>
                  <a:pt x="2236811" y="2386465"/>
                </a:cubicBezTo>
                <a:cubicBezTo>
                  <a:pt x="2242405" y="2843685"/>
                  <a:pt x="2247998" y="3303692"/>
                  <a:pt x="2250796" y="3760912"/>
                </a:cubicBezTo>
                <a:cubicBezTo>
                  <a:pt x="2256389" y="3997886"/>
                  <a:pt x="2259187" y="4234860"/>
                  <a:pt x="2261983" y="4474621"/>
                </a:cubicBezTo>
                <a:cubicBezTo>
                  <a:pt x="2261983" y="4510865"/>
                  <a:pt x="2259187" y="4549896"/>
                  <a:pt x="2256389" y="4586139"/>
                </a:cubicBezTo>
                <a:cubicBezTo>
                  <a:pt x="2245203" y="4697656"/>
                  <a:pt x="2161295" y="4775718"/>
                  <a:pt x="2052217" y="4784081"/>
                </a:cubicBezTo>
                <a:cubicBezTo>
                  <a:pt x="2021451" y="4786870"/>
                  <a:pt x="1993482" y="4789657"/>
                  <a:pt x="1962717" y="4789657"/>
                </a:cubicBezTo>
                <a:cubicBezTo>
                  <a:pt x="1400542" y="4786870"/>
                  <a:pt x="841164" y="4784081"/>
                  <a:pt x="278990" y="4781294"/>
                </a:cubicBezTo>
                <a:cubicBezTo>
                  <a:pt x="248224" y="4781294"/>
                  <a:pt x="214662" y="4781294"/>
                  <a:pt x="183895" y="4772930"/>
                </a:cubicBezTo>
                <a:cubicBezTo>
                  <a:pt x="74817" y="4750626"/>
                  <a:pt x="2097" y="4661413"/>
                  <a:pt x="2097" y="4549896"/>
                </a:cubicBezTo>
                <a:cubicBezTo>
                  <a:pt x="-699" y="4452318"/>
                  <a:pt x="-699" y="4357529"/>
                  <a:pt x="2097" y="4262740"/>
                </a:cubicBezTo>
                <a:cubicBezTo>
                  <a:pt x="4895" y="3590849"/>
                  <a:pt x="7691" y="2918959"/>
                  <a:pt x="10488" y="2247069"/>
                </a:cubicBezTo>
                <a:cubicBezTo>
                  <a:pt x="13286" y="1591906"/>
                  <a:pt x="16082" y="939532"/>
                  <a:pt x="18879" y="284368"/>
                </a:cubicBezTo>
                <a:cubicBezTo>
                  <a:pt x="18879" y="245338"/>
                  <a:pt x="21676" y="206307"/>
                  <a:pt x="30067" y="170063"/>
                </a:cubicBezTo>
                <a:cubicBezTo>
                  <a:pt x="46848" y="80850"/>
                  <a:pt x="119567" y="11152"/>
                  <a:pt x="211864" y="5576"/>
                </a:cubicBezTo>
                <a:cubicBezTo>
                  <a:pt x="295771" y="0"/>
                  <a:pt x="379677" y="0"/>
                  <a:pt x="466382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0DA81AC-920D-89C4-BD9C-54B8C0251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516E5F1-BCE6-EA90-CFE8-33487A9A25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9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2765449-1807-3A60-683C-2A50B05F9C9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457103" y="0"/>
            <a:ext cx="8095813" cy="6858000"/>
          </a:xfrm>
          <a:custGeom>
            <a:avLst/>
            <a:gdLst>
              <a:gd name="connsiteX0" fmla="*/ 4047904 w 8095813"/>
              <a:gd name="connsiteY0" fmla="*/ 5607617 h 6858000"/>
              <a:gd name="connsiteX1" fmla="*/ 4977607 w 8095813"/>
              <a:gd name="connsiteY1" fmla="*/ 6858000 h 6858000"/>
              <a:gd name="connsiteX2" fmla="*/ 3118200 w 8095813"/>
              <a:gd name="connsiteY2" fmla="*/ 6858000 h 6858000"/>
              <a:gd name="connsiteX3" fmla="*/ 3119784 w 8095813"/>
              <a:gd name="connsiteY3" fmla="*/ 0 h 6858000"/>
              <a:gd name="connsiteX4" fmla="*/ 4976023 w 8095813"/>
              <a:gd name="connsiteY4" fmla="*/ 0 h 6858000"/>
              <a:gd name="connsiteX5" fmla="*/ 4047904 w 8095813"/>
              <a:gd name="connsiteY5" fmla="*/ 1248253 h 6858000"/>
              <a:gd name="connsiteX6" fmla="*/ 3166 w 8095813"/>
              <a:gd name="connsiteY6" fmla="*/ 0 h 6858000"/>
              <a:gd name="connsiteX7" fmla="*/ 2966624 w 8095813"/>
              <a:gd name="connsiteY7" fmla="*/ 0 h 6858000"/>
              <a:gd name="connsiteX8" fmla="*/ 4047904 w 8095813"/>
              <a:gd name="connsiteY8" fmla="*/ 1454243 h 6858000"/>
              <a:gd name="connsiteX9" fmla="*/ 5129186 w 8095813"/>
              <a:gd name="connsiteY9" fmla="*/ 0 h 6858000"/>
              <a:gd name="connsiteX10" fmla="*/ 8092641 w 8095813"/>
              <a:gd name="connsiteY10" fmla="*/ 0 h 6858000"/>
              <a:gd name="connsiteX11" fmla="*/ 5544647 w 8095813"/>
              <a:gd name="connsiteY11" fmla="*/ 3426867 h 6858000"/>
              <a:gd name="connsiteX12" fmla="*/ 8095813 w 8095813"/>
              <a:gd name="connsiteY12" fmla="*/ 6858000 h 6858000"/>
              <a:gd name="connsiteX13" fmla="*/ 5132352 w 8095813"/>
              <a:gd name="connsiteY13" fmla="*/ 6858000 h 6858000"/>
              <a:gd name="connsiteX14" fmla="*/ 4047903 w 8095813"/>
              <a:gd name="connsiteY14" fmla="*/ 5399494 h 6858000"/>
              <a:gd name="connsiteX15" fmla="*/ 2963455 w 8095813"/>
              <a:gd name="connsiteY15" fmla="*/ 6858000 h 6858000"/>
              <a:gd name="connsiteX16" fmla="*/ 0 w 8095813"/>
              <a:gd name="connsiteY16" fmla="*/ 6858000 h 6858000"/>
              <a:gd name="connsiteX17" fmla="*/ 2551163 w 8095813"/>
              <a:gd name="connsiteY17" fmla="*/ 34268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095813" h="6858000">
                <a:moveTo>
                  <a:pt x="4047904" y="5607617"/>
                </a:moveTo>
                <a:lnTo>
                  <a:pt x="4977607" y="6858000"/>
                </a:lnTo>
                <a:lnTo>
                  <a:pt x="3118200" y="6858000"/>
                </a:lnTo>
                <a:close/>
                <a:moveTo>
                  <a:pt x="3119784" y="0"/>
                </a:moveTo>
                <a:lnTo>
                  <a:pt x="4976023" y="0"/>
                </a:lnTo>
                <a:lnTo>
                  <a:pt x="4047904" y="1248253"/>
                </a:lnTo>
                <a:close/>
                <a:moveTo>
                  <a:pt x="3166" y="0"/>
                </a:moveTo>
                <a:lnTo>
                  <a:pt x="2966624" y="0"/>
                </a:lnTo>
                <a:lnTo>
                  <a:pt x="4047904" y="1454243"/>
                </a:lnTo>
                <a:lnTo>
                  <a:pt x="5129186" y="0"/>
                </a:lnTo>
                <a:lnTo>
                  <a:pt x="8092641" y="0"/>
                </a:lnTo>
                <a:lnTo>
                  <a:pt x="5544647" y="3426867"/>
                </a:lnTo>
                <a:lnTo>
                  <a:pt x="8095813" y="6858000"/>
                </a:lnTo>
                <a:lnTo>
                  <a:pt x="5132352" y="6858000"/>
                </a:lnTo>
                <a:lnTo>
                  <a:pt x="4047903" y="5399494"/>
                </a:lnTo>
                <a:lnTo>
                  <a:pt x="2963455" y="6858000"/>
                </a:lnTo>
                <a:lnTo>
                  <a:pt x="0" y="6858000"/>
                </a:lnTo>
                <a:lnTo>
                  <a:pt x="2551163" y="342687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algn="ctr"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CCA998D-2B50-B095-2905-15A011972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21443649-6B0F-36B1-0A36-E412ED138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75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CA3DEA-737B-5999-403B-28A24F838B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43598" y="0"/>
            <a:ext cx="6248401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49479F4-F50B-A720-01CC-E683499EF1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8DDDA95-6516-80E5-0F69-6B9E7EEF4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60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E36F4AC-9E19-ED24-D08F-5ABD1147BC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3842657"/>
          </a:xfrm>
          <a:custGeom>
            <a:avLst/>
            <a:gdLst>
              <a:gd name="connsiteX0" fmla="*/ 0 w 12192000"/>
              <a:gd name="connsiteY0" fmla="*/ 0 h 3842657"/>
              <a:gd name="connsiteX1" fmla="*/ 12192000 w 12192000"/>
              <a:gd name="connsiteY1" fmla="*/ 0 h 3842657"/>
              <a:gd name="connsiteX2" fmla="*/ 12192000 w 12192000"/>
              <a:gd name="connsiteY2" fmla="*/ 3842657 h 3842657"/>
              <a:gd name="connsiteX3" fmla="*/ 1723969 w 12192000"/>
              <a:gd name="connsiteY3" fmla="*/ 3842657 h 3842657"/>
              <a:gd name="connsiteX4" fmla="*/ 0 w 12192000"/>
              <a:gd name="connsiteY4" fmla="*/ 1197396 h 384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842657">
                <a:moveTo>
                  <a:pt x="0" y="0"/>
                </a:moveTo>
                <a:lnTo>
                  <a:pt x="12192000" y="0"/>
                </a:lnTo>
                <a:lnTo>
                  <a:pt x="12192000" y="3842657"/>
                </a:lnTo>
                <a:lnTo>
                  <a:pt x="1723969" y="3842657"/>
                </a:lnTo>
                <a:lnTo>
                  <a:pt x="0" y="119739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EA9E1E1-2BCB-CAFF-CA40-6C65CCD9D1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278BBE9-85A4-C91E-6D5F-2A8C1A6913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52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CA3DEA-737B-5999-403B-28A24F838B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162799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1520DEC-96EA-9EC1-6098-D7ABEBD3D6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E088D43-98F2-CC04-BA3B-7ECDC8F11E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5"/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749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2665E-580B-1349-8094-89352B043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7658-DBA2-E342-939F-0D4C28E36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3F702-11E4-4E4E-AA6D-3FB12FBD8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D55D3-1651-43E2-8EA4-2B622E558F67}" type="datetime1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AE57C-AA44-464D-A95E-B3F41DCE3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8C984-FA59-FD49-8066-45EE0A261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44D65-7C04-F24D-95C4-A54325A15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62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2" y="301193"/>
            <a:ext cx="4979831" cy="77946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>
            <a:off x="9584267" y="6174379"/>
            <a:ext cx="1371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10955868" y="6174379"/>
            <a:ext cx="75917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872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6"/>
          <p:cNvSpPr txBox="1">
            <a:spLocks noGrp="1"/>
          </p:cNvSpPr>
          <p:nvPr>
            <p:ph type="title"/>
          </p:nvPr>
        </p:nvSpPr>
        <p:spPr>
          <a:xfrm>
            <a:off x="609600" y="340502"/>
            <a:ext cx="109728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body" idx="1"/>
          </p:nvPr>
        </p:nvSpPr>
        <p:spPr>
          <a:xfrm>
            <a:off x="609600" y="1371600"/>
            <a:ext cx="109728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297173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1080"/>
              <a:buChar char="◻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377" lvl="1" indent="-295267" algn="l">
              <a:lnSpc>
                <a:spcPct val="100000"/>
              </a:lnSpc>
              <a:spcBef>
                <a:spcPts val="413"/>
              </a:spcBef>
              <a:spcAft>
                <a:spcPts val="0"/>
              </a:spcAft>
              <a:buSzPts val="1050"/>
              <a:buChar char="?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566" lvl="2" indent="-292918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013"/>
              <a:buChar char="■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754" lvl="3" indent="-292918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13"/>
              <a:buChar char="■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5943" lvl="4" indent="-28428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877"/>
              <a:buChar char="■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131" lvl="5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320" lvl="6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509" lvl="7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697" lvl="8" indent="-34289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 dirty="0"/>
          </a:p>
        </p:txBody>
      </p:sp>
      <p:sp>
        <p:nvSpPr>
          <p:cNvPr id="34" name="Google Shape;34;p16"/>
          <p:cNvSpPr txBox="1">
            <a:spLocks noGrp="1"/>
          </p:cNvSpPr>
          <p:nvPr>
            <p:ph type="sldNum" idx="12"/>
          </p:nvPr>
        </p:nvSpPr>
        <p:spPr>
          <a:xfrm>
            <a:off x="11176000" y="6303284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109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748C08-1600-83B8-2939-7240ABEDE0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67432" y="685802"/>
            <a:ext cx="5486479" cy="5486398"/>
          </a:xfrm>
          <a:custGeom>
            <a:avLst/>
            <a:gdLst>
              <a:gd name="connsiteX0" fmla="*/ 4425616 w 5486479"/>
              <a:gd name="connsiteY0" fmla="*/ 584435 h 5486398"/>
              <a:gd name="connsiteX1" fmla="*/ 5486479 w 5486479"/>
              <a:gd name="connsiteY1" fmla="*/ 584435 h 5486398"/>
              <a:gd name="connsiteX2" fmla="*/ 5486479 w 5486479"/>
              <a:gd name="connsiteY2" fmla="*/ 5486398 h 5486398"/>
              <a:gd name="connsiteX3" fmla="*/ 4425616 w 5486479"/>
              <a:gd name="connsiteY3" fmla="*/ 5486398 h 5486398"/>
              <a:gd name="connsiteX4" fmla="*/ 2212808 w 5486479"/>
              <a:gd name="connsiteY4" fmla="*/ 432766 h 5486398"/>
              <a:gd name="connsiteX5" fmla="*/ 3273671 w 5486479"/>
              <a:gd name="connsiteY5" fmla="*/ 432766 h 5486398"/>
              <a:gd name="connsiteX6" fmla="*/ 3273671 w 5486479"/>
              <a:gd name="connsiteY6" fmla="*/ 5452021 h 5486398"/>
              <a:gd name="connsiteX7" fmla="*/ 2212808 w 5486479"/>
              <a:gd name="connsiteY7" fmla="*/ 5452021 h 5486398"/>
              <a:gd name="connsiteX8" fmla="*/ 0 w 5486479"/>
              <a:gd name="connsiteY8" fmla="*/ 266433 h 5486398"/>
              <a:gd name="connsiteX9" fmla="*/ 1060863 w 5486479"/>
              <a:gd name="connsiteY9" fmla="*/ 266433 h 5486398"/>
              <a:gd name="connsiteX10" fmla="*/ 1060863 w 5486479"/>
              <a:gd name="connsiteY10" fmla="*/ 5105034 h 5486398"/>
              <a:gd name="connsiteX11" fmla="*/ 0 w 5486479"/>
              <a:gd name="connsiteY11" fmla="*/ 5105034 h 5486398"/>
              <a:gd name="connsiteX12" fmla="*/ 3319212 w 5486479"/>
              <a:gd name="connsiteY12" fmla="*/ 140548 h 5486398"/>
              <a:gd name="connsiteX13" fmla="*/ 4380075 w 5486479"/>
              <a:gd name="connsiteY13" fmla="*/ 140548 h 5486398"/>
              <a:gd name="connsiteX14" fmla="*/ 4380075 w 5486479"/>
              <a:gd name="connsiteY14" fmla="*/ 5070654 h 5486398"/>
              <a:gd name="connsiteX15" fmla="*/ 3319212 w 5486479"/>
              <a:gd name="connsiteY15" fmla="*/ 5070654 h 5486398"/>
              <a:gd name="connsiteX16" fmla="*/ 1106404 w 5486479"/>
              <a:gd name="connsiteY16" fmla="*/ 0 h 5486398"/>
              <a:gd name="connsiteX17" fmla="*/ 2167267 w 5486479"/>
              <a:gd name="connsiteY17" fmla="*/ 0 h 5486398"/>
              <a:gd name="connsiteX18" fmla="*/ 2167267 w 5486479"/>
              <a:gd name="connsiteY18" fmla="*/ 5357479 h 5486398"/>
              <a:gd name="connsiteX19" fmla="*/ 1106404 w 5486479"/>
              <a:gd name="connsiteY19" fmla="*/ 5357479 h 5486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486479" h="5486398">
                <a:moveTo>
                  <a:pt x="4425616" y="584435"/>
                </a:moveTo>
                <a:lnTo>
                  <a:pt x="5486479" y="584435"/>
                </a:lnTo>
                <a:lnTo>
                  <a:pt x="5486479" y="5486398"/>
                </a:lnTo>
                <a:lnTo>
                  <a:pt x="4425616" y="5486398"/>
                </a:lnTo>
                <a:close/>
                <a:moveTo>
                  <a:pt x="2212808" y="432766"/>
                </a:moveTo>
                <a:lnTo>
                  <a:pt x="3273671" y="432766"/>
                </a:lnTo>
                <a:lnTo>
                  <a:pt x="3273671" y="5452021"/>
                </a:lnTo>
                <a:lnTo>
                  <a:pt x="2212808" y="5452021"/>
                </a:lnTo>
                <a:close/>
                <a:moveTo>
                  <a:pt x="0" y="266433"/>
                </a:moveTo>
                <a:lnTo>
                  <a:pt x="1060863" y="266433"/>
                </a:lnTo>
                <a:lnTo>
                  <a:pt x="1060863" y="5105034"/>
                </a:lnTo>
                <a:lnTo>
                  <a:pt x="0" y="5105034"/>
                </a:lnTo>
                <a:close/>
                <a:moveTo>
                  <a:pt x="3319212" y="140548"/>
                </a:moveTo>
                <a:lnTo>
                  <a:pt x="4380075" y="140548"/>
                </a:lnTo>
                <a:lnTo>
                  <a:pt x="4380075" y="5070654"/>
                </a:lnTo>
                <a:lnTo>
                  <a:pt x="3319212" y="5070654"/>
                </a:lnTo>
                <a:close/>
                <a:moveTo>
                  <a:pt x="1106404" y="0"/>
                </a:moveTo>
                <a:lnTo>
                  <a:pt x="2167267" y="0"/>
                </a:lnTo>
                <a:lnTo>
                  <a:pt x="2167267" y="5357479"/>
                </a:lnTo>
                <a:lnTo>
                  <a:pt x="1106404" y="535747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13AD0-7137-A2D7-D3D8-92FAA1F6AF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B913C5B3-388F-0DDE-7DA3-3EF6E410B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0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94351A5-E183-0D82-6AAE-5C6AB9490F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805541" y="0"/>
            <a:ext cx="8877580" cy="6858000"/>
          </a:xfrm>
          <a:custGeom>
            <a:avLst/>
            <a:gdLst>
              <a:gd name="connsiteX0" fmla="*/ 0 w 8877580"/>
              <a:gd name="connsiteY0" fmla="*/ 0 h 6858000"/>
              <a:gd name="connsiteX1" fmla="*/ 3236756 w 8877580"/>
              <a:gd name="connsiteY1" fmla="*/ 0 h 6858000"/>
              <a:gd name="connsiteX2" fmla="*/ 4438790 w 8877580"/>
              <a:gd name="connsiteY2" fmla="*/ 1469955 h 6858000"/>
              <a:gd name="connsiteX3" fmla="*/ 5640825 w 8877580"/>
              <a:gd name="connsiteY3" fmla="*/ 0 h 6858000"/>
              <a:gd name="connsiteX4" fmla="*/ 8877577 w 8877580"/>
              <a:gd name="connsiteY4" fmla="*/ 0 h 6858000"/>
              <a:gd name="connsiteX5" fmla="*/ 6073565 w 8877580"/>
              <a:gd name="connsiteY5" fmla="*/ 3428998 h 6858000"/>
              <a:gd name="connsiteX6" fmla="*/ 8877580 w 8877580"/>
              <a:gd name="connsiteY6" fmla="*/ 6858000 h 6858000"/>
              <a:gd name="connsiteX7" fmla="*/ 5640822 w 8877580"/>
              <a:gd name="connsiteY7" fmla="*/ 6858000 h 6858000"/>
              <a:gd name="connsiteX8" fmla="*/ 4438788 w 8877580"/>
              <a:gd name="connsiteY8" fmla="*/ 5388044 h 6858000"/>
              <a:gd name="connsiteX9" fmla="*/ 3236756 w 8877580"/>
              <a:gd name="connsiteY9" fmla="*/ 6858000 h 6858000"/>
              <a:gd name="connsiteX10" fmla="*/ 3 w 8877580"/>
              <a:gd name="connsiteY10" fmla="*/ 6858000 h 6858000"/>
              <a:gd name="connsiteX11" fmla="*/ 2804015 w 8877580"/>
              <a:gd name="connsiteY11" fmla="*/ 34290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77580" h="6858000">
                <a:moveTo>
                  <a:pt x="0" y="0"/>
                </a:moveTo>
                <a:lnTo>
                  <a:pt x="3236756" y="0"/>
                </a:lnTo>
                <a:lnTo>
                  <a:pt x="4438790" y="1469955"/>
                </a:lnTo>
                <a:lnTo>
                  <a:pt x="5640825" y="0"/>
                </a:lnTo>
                <a:lnTo>
                  <a:pt x="8877577" y="0"/>
                </a:lnTo>
                <a:lnTo>
                  <a:pt x="6073565" y="3428998"/>
                </a:lnTo>
                <a:lnTo>
                  <a:pt x="8877580" y="6858000"/>
                </a:lnTo>
                <a:lnTo>
                  <a:pt x="5640822" y="6858000"/>
                </a:lnTo>
                <a:lnTo>
                  <a:pt x="4438788" y="5388044"/>
                </a:lnTo>
                <a:lnTo>
                  <a:pt x="3236756" y="6858000"/>
                </a:lnTo>
                <a:lnTo>
                  <a:pt x="3" y="6858000"/>
                </a:lnTo>
                <a:lnTo>
                  <a:pt x="2804015" y="342900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E1223-8B34-D4E9-0C87-1764BACDBF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FC67F1E-5681-B612-554C-560CD6805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50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A5E48B4-CC39-9894-AEBD-6C6C78B04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270223" y="6356350"/>
            <a:ext cx="112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7659920E-8F8C-F3E4-90BC-D21FD8799E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7650" y="6356350"/>
            <a:ext cx="505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99A10D28-CB20-274F-8F4A-85F58CF320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569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813" r:id="rId20"/>
    <p:sldLayoutId id="2147483668" r:id="rId21"/>
    <p:sldLayoutId id="2147483669" r:id="rId22"/>
    <p:sldLayoutId id="2147483670" r:id="rId23"/>
    <p:sldLayoutId id="2147483671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814" r:id="rId30"/>
    <p:sldLayoutId id="2147483815" r:id="rId31"/>
    <p:sldLayoutId id="2147483816" r:id="rId32"/>
    <p:sldLayoutId id="2147483817" r:id="rId33"/>
    <p:sldLayoutId id="2147483818" r:id="rId34"/>
    <p:sldLayoutId id="2147483819" r:id="rId35"/>
    <p:sldLayoutId id="2147483820" r:id="rId36"/>
    <p:sldLayoutId id="2147483821" r:id="rId37"/>
    <p:sldLayoutId id="2147483822" r:id="rId38"/>
    <p:sldLayoutId id="2147483823" r:id="rId39"/>
    <p:sldLayoutId id="2147483824" r:id="rId40"/>
    <p:sldLayoutId id="2147483825" r:id="rId41"/>
    <p:sldLayoutId id="2147483826" r:id="rId42"/>
    <p:sldLayoutId id="2147483827" r:id="rId43"/>
    <p:sldLayoutId id="2147483828" r:id="rId44"/>
    <p:sldLayoutId id="2147483959" r:id="rId45"/>
    <p:sldLayoutId id="2147483829" r:id="rId46"/>
    <p:sldLayoutId id="2147483830" r:id="rId47"/>
    <p:sldLayoutId id="2147483831" r:id="rId48"/>
    <p:sldLayoutId id="2147483832" r:id="rId49"/>
    <p:sldLayoutId id="2147483833" r:id="rId50"/>
    <p:sldLayoutId id="2147483834" r:id="rId51"/>
    <p:sldLayoutId id="2147483835" r:id="rId52"/>
    <p:sldLayoutId id="2147483836" r:id="rId53"/>
    <p:sldLayoutId id="2147483837" r:id="rId54"/>
    <p:sldLayoutId id="2147483838" r:id="rId55"/>
    <p:sldLayoutId id="2147483839" r:id="rId56"/>
    <p:sldLayoutId id="2147483840" r:id="rId57"/>
    <p:sldLayoutId id="2147483841" r:id="rId58"/>
    <p:sldLayoutId id="2147483842" r:id="rId59"/>
    <p:sldLayoutId id="2147483843" r:id="rId60"/>
    <p:sldLayoutId id="2147483846" r:id="rId61"/>
    <p:sldLayoutId id="2147483847" r:id="rId62"/>
    <p:sldLayoutId id="2147483848" r:id="rId63"/>
    <p:sldLayoutId id="2147483849" r:id="rId64"/>
    <p:sldLayoutId id="2147483850" r:id="rId65"/>
    <p:sldLayoutId id="2147483851" r:id="rId66"/>
    <p:sldLayoutId id="2147483852" r:id="rId67"/>
    <p:sldLayoutId id="2147483853" r:id="rId68"/>
    <p:sldLayoutId id="2147483854" r:id="rId69"/>
    <p:sldLayoutId id="2147483855" r:id="rId70"/>
    <p:sldLayoutId id="2147483856" r:id="rId71"/>
    <p:sldLayoutId id="2147483857" r:id="rId72"/>
    <p:sldLayoutId id="2147483858" r:id="rId73"/>
    <p:sldLayoutId id="2147483859" r:id="rId74"/>
    <p:sldLayoutId id="2147483860" r:id="rId75"/>
    <p:sldLayoutId id="2147483861" r:id="rId76"/>
    <p:sldLayoutId id="2147483961" r:id="rId77"/>
    <p:sldLayoutId id="2147483962" r:id="rId78"/>
    <p:sldLayoutId id="2147483963" r:id="rId7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BA1843-13E0-9BC7-F29F-E783F4C84748}"/>
              </a:ext>
            </a:extLst>
          </p:cNvPr>
          <p:cNvSpPr/>
          <p:nvPr/>
        </p:nvSpPr>
        <p:spPr>
          <a:xfrm>
            <a:off x="9235341" y="-45155"/>
            <a:ext cx="5917859" cy="693702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Picture Placeholder 16" descr="A road with palm trees and mountains in the background with Zion National Park in the background&#10;&#10;Description automatically generated">
            <a:extLst>
              <a:ext uri="{FF2B5EF4-FFF2-40B4-BE49-F238E27FC236}">
                <a16:creationId xmlns:a16="http://schemas.microsoft.com/office/drawing/2014/main" id="{3B8DAB87-5084-639A-C565-B22FC66DA87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5" r="25635"/>
          <a:stretch>
            <a:fillRect/>
          </a:stretch>
        </p:blipFill>
        <p:spPr>
          <a:xfrm>
            <a:off x="7824618" y="218960"/>
            <a:ext cx="4693186" cy="6420080"/>
          </a:xfr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59D3DF4-3B93-1BC7-0F6B-0772FBF9C444}"/>
              </a:ext>
            </a:extLst>
          </p:cNvPr>
          <p:cNvSpPr/>
          <p:nvPr/>
        </p:nvSpPr>
        <p:spPr>
          <a:xfrm rot="18900000" flipH="1">
            <a:off x="7667970" y="2817882"/>
            <a:ext cx="1227390" cy="1227388"/>
          </a:xfrm>
          <a:prstGeom prst="roundRect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9A080B8-775C-B881-9A99-BF2F4664D87E}"/>
              </a:ext>
            </a:extLst>
          </p:cNvPr>
          <p:cNvSpPr txBox="1"/>
          <p:nvPr/>
        </p:nvSpPr>
        <p:spPr>
          <a:xfrm>
            <a:off x="2296190" y="2085622"/>
            <a:ext cx="4940399" cy="63094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500" dirty="0">
                <a:solidFill>
                  <a:srgbClr val="002665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Iain Walker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FD5E249-504B-C1A3-22A4-AB8C5986DC3D}"/>
              </a:ext>
            </a:extLst>
          </p:cNvPr>
          <p:cNvSpPr txBox="1"/>
          <p:nvPr/>
        </p:nvSpPr>
        <p:spPr>
          <a:xfrm>
            <a:off x="2284900" y="2701512"/>
            <a:ext cx="4940399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000" i="1" dirty="0">
                <a:solidFill>
                  <a:srgbClr val="002665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LBNL</a:t>
            </a:r>
          </a:p>
        </p:txBody>
      </p:sp>
      <p:pic>
        <p:nvPicPr>
          <p:cNvPr id="55" name="Picture 54" descr="A close up of a logo&#10;&#10;Description automatically generated">
            <a:extLst>
              <a:ext uri="{FF2B5EF4-FFF2-40B4-BE49-F238E27FC236}">
                <a16:creationId xmlns:a16="http://schemas.microsoft.com/office/drawing/2014/main" id="{E18E157F-4F1D-B9AC-967D-B9BFE4BBB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5594056"/>
            <a:ext cx="3759200" cy="107405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93824675-8A1E-B136-71DE-42947139A73F}"/>
              </a:ext>
            </a:extLst>
          </p:cNvPr>
          <p:cNvSpPr txBox="1"/>
          <p:nvPr/>
        </p:nvSpPr>
        <p:spPr>
          <a:xfrm>
            <a:off x="338667" y="4058082"/>
            <a:ext cx="459369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AVOIDING ELECTRIC PANEL AND SERVICE COSTS WHILE SAVING THE GRID</a:t>
            </a:r>
          </a:p>
        </p:txBody>
      </p:sp>
      <p:pic>
        <p:nvPicPr>
          <p:cNvPr id="2" name="Picture Placeholder 13">
            <a:extLst>
              <a:ext uri="{FF2B5EF4-FFF2-40B4-BE49-F238E27FC236}">
                <a16:creationId xmlns:a16="http://schemas.microsoft.com/office/drawing/2014/main" id="{2586BA78-BE74-9F8F-5B6F-D5148E0EA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3" b="17553"/>
          <a:stretch>
            <a:fillRect/>
          </a:stretch>
        </p:blipFill>
        <p:spPr>
          <a:xfrm>
            <a:off x="212746" y="2085622"/>
            <a:ext cx="1894974" cy="175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3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09;p11">
            <a:extLst>
              <a:ext uri="{FF2B5EF4-FFF2-40B4-BE49-F238E27FC236}">
                <a16:creationId xmlns:a16="http://schemas.microsoft.com/office/drawing/2014/main" id="{DCF1C49D-E726-F2CD-D6FA-95278739D71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40" r="840"/>
          <a:stretch/>
        </p:blipFill>
        <p:spPr>
          <a:xfrm>
            <a:off x="6228316" y="1828045"/>
            <a:ext cx="5963685" cy="45479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08CA21-1E92-5394-A2BF-D3F33775C852}"/>
              </a:ext>
            </a:extLst>
          </p:cNvPr>
          <p:cNvSpPr txBox="1"/>
          <p:nvPr/>
        </p:nvSpPr>
        <p:spPr>
          <a:xfrm>
            <a:off x="7806662" y="1417676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"/>
              </a:rPr>
              <a:t>By Income</a:t>
            </a:r>
          </a:p>
        </p:txBody>
      </p:sp>
      <p:pic>
        <p:nvPicPr>
          <p:cNvPr id="6" name="Google Shape;199;p10">
            <a:extLst>
              <a:ext uri="{FF2B5EF4-FFF2-40B4-BE49-F238E27FC236}">
                <a16:creationId xmlns:a16="http://schemas.microsoft.com/office/drawing/2014/main" id="{DB4B4A5D-43FB-3E33-9E70-DBF3915364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699" b="700"/>
          <a:stretch/>
        </p:blipFill>
        <p:spPr>
          <a:xfrm>
            <a:off x="463108" y="1828045"/>
            <a:ext cx="6190512" cy="43707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A4E078-EEE6-21C3-76F2-FA33FD7D6BB8}"/>
              </a:ext>
            </a:extLst>
          </p:cNvPr>
          <p:cNvSpPr txBox="1"/>
          <p:nvPr/>
        </p:nvSpPr>
        <p:spPr>
          <a:xfrm>
            <a:off x="2244652" y="1412950"/>
            <a:ext cx="1159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"/>
              </a:rPr>
              <a:t>By 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4C4190-7F96-3C96-39BE-4671AC708A86}"/>
              </a:ext>
            </a:extLst>
          </p:cNvPr>
          <p:cNvSpPr txBox="1"/>
          <p:nvPr/>
        </p:nvSpPr>
        <p:spPr>
          <a:xfrm>
            <a:off x="11572064" y="6176683"/>
            <a:ext cx="503395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33" dirty="0"/>
              <a:t>20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6E10FEB-DAF2-3906-5125-798F9BBBF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301193"/>
            <a:ext cx="9516531" cy="779463"/>
          </a:xfrm>
        </p:spPr>
        <p:txBody>
          <a:bodyPr/>
          <a:lstStyle/>
          <a:p>
            <a:r>
              <a:rPr lang="en-US" sz="5000" b="1" dirty="0">
                <a:solidFill>
                  <a:schemeClr val="accent6"/>
                </a:solidFill>
                <a:latin typeface=""/>
              </a:rPr>
              <a:t>What’s Installed in Homes?</a:t>
            </a:r>
            <a:endParaRPr lang="en-US" sz="5000" b="1" dirty="0"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001607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FE49A-31F0-7974-A28F-96DCFD2EC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688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t>11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D21FBD-24EA-1692-9F3E-B34956C58F5C}"/>
              </a:ext>
            </a:extLst>
          </p:cNvPr>
          <p:cNvSpPr txBox="1"/>
          <p:nvPr/>
        </p:nvSpPr>
        <p:spPr>
          <a:xfrm>
            <a:off x="733200" y="385584"/>
            <a:ext cx="9551231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Can We Add new Loads?</a:t>
            </a:r>
          </a:p>
        </p:txBody>
      </p:sp>
      <p:pic>
        <p:nvPicPr>
          <p:cNvPr id="2" name="Google Shape;262;p34">
            <a:extLst>
              <a:ext uri="{FF2B5EF4-FFF2-40B4-BE49-F238E27FC236}">
                <a16:creationId xmlns:a16="http://schemas.microsoft.com/office/drawing/2014/main" id="{941E16E6-6DCC-8FAC-CE11-75450E5C4B1B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370" y="1324963"/>
            <a:ext cx="10879268" cy="51474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67;p34">
            <a:extLst>
              <a:ext uri="{FF2B5EF4-FFF2-40B4-BE49-F238E27FC236}">
                <a16:creationId xmlns:a16="http://schemas.microsoft.com/office/drawing/2014/main" id="{9F9D55AC-5FB4-4273-A108-4D102002FB05}"/>
              </a:ext>
            </a:extLst>
          </p:cNvPr>
          <p:cNvSpPr txBox="1"/>
          <p:nvPr/>
        </p:nvSpPr>
        <p:spPr>
          <a:xfrm>
            <a:off x="8535575" y="368026"/>
            <a:ext cx="3568309" cy="1700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10570" tIns="110570" rIns="110570" bIns="110570" anchor="t" anchorCtr="0">
            <a:spAutoFit/>
          </a:bodyPr>
          <a:lstStyle/>
          <a:p>
            <a:r>
              <a:rPr lang="en" sz="1600" dirty="0">
                <a:solidFill>
                  <a:schemeClr val="dk2"/>
                </a:solidFill>
                <a:highlight>
                  <a:schemeClr val="lt1"/>
                </a:highlight>
                <a:latin typeface=""/>
                <a:ea typeface="Lato"/>
                <a:cs typeface="Lato"/>
                <a:sym typeface="Lato"/>
              </a:rPr>
              <a:t>An analysis from HEA of smart meter data across 22,000 homes in PG&amp;E territory to identify peak power usage (the single greatest point use power draw from their electrical panel) over a year-long period.</a:t>
            </a:r>
            <a:r>
              <a:rPr lang="en" sz="1600" dirty="0">
                <a:highlight>
                  <a:schemeClr val="lt1"/>
                </a:highlight>
                <a:latin typeface=""/>
              </a:rPr>
              <a:t> </a:t>
            </a:r>
            <a:endParaRPr sz="1600" dirty="0">
              <a:highlight>
                <a:schemeClr val="lt1"/>
              </a:highlight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28355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FE49A-31F0-7974-A28F-96DCFD2EC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688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t>12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D21FBD-24EA-1692-9F3E-B34956C58F5C}"/>
              </a:ext>
            </a:extLst>
          </p:cNvPr>
          <p:cNvSpPr txBox="1"/>
          <p:nvPr/>
        </p:nvSpPr>
        <p:spPr>
          <a:xfrm>
            <a:off x="285788" y="175501"/>
            <a:ext cx="9551231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Can We Add new Loads?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5AA051-4EBD-FF42-F4F6-77B5D5284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756" y="1364554"/>
            <a:ext cx="7324593" cy="54934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551822-22F2-06D3-E689-DD02AD0979CB}"/>
              </a:ext>
            </a:extLst>
          </p:cNvPr>
          <p:cNvSpPr txBox="1"/>
          <p:nvPr/>
        </p:nvSpPr>
        <p:spPr>
          <a:xfrm>
            <a:off x="7817870" y="533445"/>
            <a:ext cx="3499818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"/>
              </a:rPr>
              <a:t>The median home with a 100A panel uses &lt;50% of its capacity</a:t>
            </a:r>
          </a:p>
          <a:p>
            <a:endParaRPr lang="en-US" sz="2000" dirty="0">
              <a:solidFill>
                <a:schemeClr val="accent6"/>
              </a:solidFill>
              <a:latin typeface=""/>
            </a:endParaRPr>
          </a:p>
          <a:p>
            <a:r>
              <a:rPr lang="en-US" sz="2000" dirty="0">
                <a:solidFill>
                  <a:schemeClr val="accent6"/>
                </a:solidFill>
                <a:latin typeface=""/>
              </a:rPr>
              <a:t>Vast majority never exceed 100A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4EF2C4-EFB8-8544-5606-1A63264F6D96}"/>
              </a:ext>
            </a:extLst>
          </p:cNvPr>
          <p:cNvSpPr txBox="1">
            <a:spLocks/>
          </p:cNvSpPr>
          <p:nvPr/>
        </p:nvSpPr>
        <p:spPr>
          <a:xfrm>
            <a:off x="285788" y="1713451"/>
            <a:ext cx="3433870" cy="399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528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B3E51"/>
              </a:buClr>
              <a:buSzPts val="1680"/>
              <a:buFont typeface="Arial"/>
              <a:buChar char="•"/>
              <a:defRPr sz="1400" b="0" i="0" u="none" strike="noStrike" cap="none">
                <a:solidFill>
                  <a:srgbClr val="0B3E5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B3E51"/>
              </a:buClr>
              <a:buSzPts val="1400"/>
              <a:buFont typeface="NTR"/>
              <a:buChar char="–"/>
              <a:defRPr sz="1400" b="0" i="0" u="none" strike="noStrike" cap="none">
                <a:solidFill>
                  <a:srgbClr val="0B3E5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B3E5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B3E5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B3E51"/>
              </a:buClr>
              <a:buSzPts val="1400"/>
              <a:buFont typeface="NTR"/>
              <a:buChar char="–"/>
              <a:defRPr sz="1400" b="0" i="0" u="none" strike="noStrike" cap="none">
                <a:solidFill>
                  <a:srgbClr val="0B3E5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B3E5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B3E5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1920" indent="0">
              <a:buNone/>
            </a:pPr>
            <a:r>
              <a:rPr lang="en-US" sz="8000" b="1" dirty="0">
                <a:solidFill>
                  <a:schemeClr val="accent6"/>
                </a:solidFill>
                <a:latin typeface=""/>
              </a:rPr>
              <a:t>Whole dwelling 15- and 60-minute demand data</a:t>
            </a:r>
          </a:p>
          <a:p>
            <a:r>
              <a:rPr lang="en-US" sz="8000" dirty="0">
                <a:solidFill>
                  <a:schemeClr val="accent6"/>
                </a:solidFill>
                <a:latin typeface=""/>
              </a:rPr>
              <a:t>11,750 existing US dwellings </a:t>
            </a:r>
          </a:p>
          <a:p>
            <a:r>
              <a:rPr lang="en-US" sz="8000" dirty="0">
                <a:solidFill>
                  <a:schemeClr val="accent6"/>
                </a:solidFill>
                <a:latin typeface=""/>
              </a:rPr>
              <a:t>2.7 years per dwelling</a:t>
            </a:r>
          </a:p>
          <a:p>
            <a:pPr marL="0" indent="0">
              <a:buFont typeface="Arial"/>
              <a:buNone/>
            </a:pPr>
            <a:endParaRPr lang="en-US" sz="8000" b="1" dirty="0">
              <a:solidFill>
                <a:schemeClr val="accent6"/>
              </a:solidFill>
              <a:latin typeface=""/>
            </a:endParaRPr>
          </a:p>
          <a:p>
            <a:pPr marL="121920" indent="0">
              <a:buNone/>
            </a:pPr>
            <a:r>
              <a:rPr lang="en-US" sz="8000" b="1" dirty="0">
                <a:solidFill>
                  <a:schemeClr val="accent6"/>
                </a:solidFill>
                <a:latin typeface=""/>
              </a:rPr>
              <a:t>End-use sub-metering 15-minute data</a:t>
            </a:r>
          </a:p>
          <a:p>
            <a:r>
              <a:rPr lang="en-US" sz="8000" dirty="0">
                <a:solidFill>
                  <a:schemeClr val="accent6"/>
                </a:solidFill>
                <a:latin typeface=""/>
              </a:rPr>
              <a:t>957 existing US dwellings</a:t>
            </a:r>
          </a:p>
          <a:p>
            <a:r>
              <a:rPr lang="en-US" sz="8000" dirty="0">
                <a:solidFill>
                  <a:schemeClr val="accent6"/>
                </a:solidFill>
                <a:latin typeface=""/>
              </a:rPr>
              <a:t>9,490 branch circuits </a:t>
            </a:r>
          </a:p>
          <a:p>
            <a:r>
              <a:rPr lang="en-US" sz="8000" dirty="0">
                <a:solidFill>
                  <a:schemeClr val="accent6"/>
                </a:solidFill>
                <a:latin typeface=""/>
              </a:rPr>
              <a:t>3.5 years per dwelling</a:t>
            </a:r>
          </a:p>
          <a:p>
            <a:pPr marL="342900" lvl="1" indent="0">
              <a:buFont typeface="NTR"/>
              <a:buNone/>
            </a:pP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3BE4782-E7EA-3A90-D8AD-1373AA5A0A76}"/>
              </a:ext>
            </a:extLst>
          </p:cNvPr>
          <p:cNvCxnSpPr>
            <a:cxnSpLocks/>
          </p:cNvCxnSpPr>
          <p:nvPr/>
        </p:nvCxnSpPr>
        <p:spPr>
          <a:xfrm>
            <a:off x="6942869" y="2956926"/>
            <a:ext cx="1501220" cy="0"/>
          </a:xfrm>
          <a:prstGeom prst="straightConnector1">
            <a:avLst/>
          </a:prstGeom>
          <a:ln w="28575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740698F-31DA-8B83-3D56-C3274540FEF8}"/>
              </a:ext>
            </a:extLst>
          </p:cNvPr>
          <p:cNvCxnSpPr>
            <a:cxnSpLocks/>
          </p:cNvCxnSpPr>
          <p:nvPr/>
        </p:nvCxnSpPr>
        <p:spPr>
          <a:xfrm>
            <a:off x="6942869" y="3422593"/>
            <a:ext cx="4515353" cy="6407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3AE3D8E-8C22-727A-7E06-72CA593B2444}"/>
              </a:ext>
            </a:extLst>
          </p:cNvPr>
          <p:cNvSpPr txBox="1"/>
          <p:nvPr/>
        </p:nvSpPr>
        <p:spPr>
          <a:xfrm>
            <a:off x="7262209" y="2454994"/>
            <a:ext cx="1181880" cy="5019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"/>
              </a:rPr>
              <a:t>12.7 kW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432466-03A7-B2BE-34FC-6CD5A713611E}"/>
              </a:ext>
            </a:extLst>
          </p:cNvPr>
          <p:cNvSpPr txBox="1"/>
          <p:nvPr/>
        </p:nvSpPr>
        <p:spPr>
          <a:xfrm>
            <a:off x="9567779" y="2844348"/>
            <a:ext cx="1181880" cy="5019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36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"/>
              </a:rPr>
              <a:t>.7 kW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E76236-42ED-A31C-745F-45DDE4ECFA3F}"/>
              </a:ext>
            </a:extLst>
          </p:cNvPr>
          <p:cNvSpPr/>
          <p:nvPr/>
        </p:nvSpPr>
        <p:spPr>
          <a:xfrm>
            <a:off x="6575461" y="6356350"/>
            <a:ext cx="595901" cy="3651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53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FE49A-31F0-7974-A28F-96DCFD2EC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688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t>13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D21FBD-24EA-1692-9F3E-B34956C58F5C}"/>
              </a:ext>
            </a:extLst>
          </p:cNvPr>
          <p:cNvSpPr txBox="1"/>
          <p:nvPr/>
        </p:nvSpPr>
        <p:spPr>
          <a:xfrm>
            <a:off x="285788" y="175501"/>
            <a:ext cx="9551231" cy="132343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4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homes are more likely to need a new panel/service?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838BBB-F74E-5644-323C-85B4F87DA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87" y="1544108"/>
            <a:ext cx="11672771" cy="481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18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581D8-62A1-F414-7AF9-B5DDCE3D9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94355"/>
            <a:ext cx="5329287" cy="779463"/>
          </a:xfrm>
        </p:spPr>
        <p:txBody>
          <a:bodyPr/>
          <a:lstStyle/>
          <a:p>
            <a:r>
              <a:rPr lang="en-US" sz="4000" b="1" dirty="0">
                <a:solidFill>
                  <a:schemeClr val="accent6"/>
                </a:solidFill>
                <a:latin typeface=""/>
              </a:rPr>
              <a:t>Beyond Amps – Space for breakers?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D257E-DB34-79D4-73F8-B8210F0A43EB}"/>
              </a:ext>
            </a:extLst>
          </p:cNvPr>
          <p:cNvSpPr txBox="1">
            <a:spLocks/>
          </p:cNvSpPr>
          <p:nvPr/>
        </p:nvSpPr>
        <p:spPr>
          <a:xfrm>
            <a:off x="-162216" y="1544920"/>
            <a:ext cx="6148775" cy="50082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4304" indent="0">
              <a:buNone/>
            </a:pPr>
            <a:r>
              <a:rPr lang="en-US" sz="2000" dirty="0" err="1">
                <a:solidFill>
                  <a:schemeClr val="accent6"/>
                </a:solidFill>
                <a:latin typeface=""/>
              </a:rPr>
              <a:t>BayRen</a:t>
            </a:r>
            <a:r>
              <a:rPr lang="en-US" sz="2000" dirty="0">
                <a:solidFill>
                  <a:schemeClr val="accent6"/>
                </a:solidFill>
                <a:latin typeface=""/>
              </a:rPr>
              <a:t> Home Electrification Checklist (over 6,000 homes)</a:t>
            </a:r>
          </a:p>
          <a:p>
            <a:pPr marL="1359266" lvl="1" indent="-622039"/>
            <a:r>
              <a:rPr lang="en-US" sz="2000" dirty="0">
                <a:solidFill>
                  <a:schemeClr val="accent6"/>
                </a:solidFill>
                <a:latin typeface=""/>
              </a:rPr>
              <a:t>100A: 31% have free space</a:t>
            </a:r>
          </a:p>
          <a:p>
            <a:pPr marL="1359266" lvl="1" indent="-622039"/>
            <a:r>
              <a:rPr lang="en-US" sz="2000" dirty="0">
                <a:solidFill>
                  <a:schemeClr val="accent6"/>
                </a:solidFill>
                <a:latin typeface=""/>
              </a:rPr>
              <a:t>200A: 48% have free space</a:t>
            </a:r>
          </a:p>
          <a:p>
            <a:pPr marL="806343" indent="-622039"/>
            <a:endParaRPr lang="en-US" sz="2000" dirty="0">
              <a:solidFill>
                <a:schemeClr val="accent6"/>
              </a:solidFill>
              <a:latin typeface=""/>
            </a:endParaRPr>
          </a:p>
          <a:p>
            <a:pPr marL="806343" indent="-622039"/>
            <a:endParaRPr lang="en-US" sz="2000" dirty="0">
              <a:solidFill>
                <a:schemeClr val="accent6"/>
              </a:solidFill>
              <a:latin typeface=""/>
            </a:endParaRPr>
          </a:p>
          <a:p>
            <a:pPr marL="806343" indent="-622039"/>
            <a:endParaRPr lang="en-US" sz="2000" dirty="0">
              <a:solidFill>
                <a:schemeClr val="accent6"/>
              </a:solidFill>
              <a:latin typeface=""/>
            </a:endParaRPr>
          </a:p>
          <a:p>
            <a:pPr marL="806343" indent="-622039"/>
            <a:endParaRPr lang="en-US" sz="2000" dirty="0">
              <a:solidFill>
                <a:schemeClr val="accent6"/>
              </a:solidFill>
              <a:latin typeface=""/>
            </a:endParaRPr>
          </a:p>
          <a:p>
            <a:pPr marL="806343" indent="-622039"/>
            <a:endParaRPr lang="en-US" sz="2000" dirty="0">
              <a:solidFill>
                <a:schemeClr val="accent6"/>
              </a:solidFill>
              <a:latin typeface=""/>
            </a:endParaRPr>
          </a:p>
          <a:p>
            <a:pPr marL="184304" indent="0">
              <a:buNone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National Citizen Science approach – 300 homes</a:t>
            </a:r>
          </a:p>
          <a:p>
            <a:pPr marL="1359266" lvl="1" indent="-622039"/>
            <a:r>
              <a:rPr lang="en-US" sz="2000" dirty="0">
                <a:solidFill>
                  <a:schemeClr val="accent6"/>
                </a:solidFill>
                <a:latin typeface=""/>
              </a:rPr>
              <a:t>100A: 75% have free space</a:t>
            </a:r>
          </a:p>
          <a:p>
            <a:pPr marL="1359266" lvl="1" indent="-622039"/>
            <a:r>
              <a:rPr lang="en-US" sz="2000" dirty="0">
                <a:solidFill>
                  <a:schemeClr val="accent6"/>
                </a:solidFill>
                <a:latin typeface=""/>
              </a:rPr>
              <a:t>200A: 80% have free space</a:t>
            </a:r>
          </a:p>
          <a:p>
            <a:pPr marL="1359266" lvl="1" indent="-622039"/>
            <a:endParaRPr lang="en-US" sz="2903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BD8BA8-ED2C-D496-B427-05F7FDF8AD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559" y="458160"/>
            <a:ext cx="2910992" cy="3881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72BE6C-31D5-7B4F-7A47-9656858AA8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6183" y="471056"/>
            <a:ext cx="2910992" cy="3868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000069-9460-5571-CB98-FF7BEFB2902C}"/>
              </a:ext>
            </a:extLst>
          </p:cNvPr>
          <p:cNvSpPr txBox="1"/>
          <p:nvPr/>
        </p:nvSpPr>
        <p:spPr>
          <a:xfrm>
            <a:off x="5689295" y="0"/>
            <a:ext cx="6416512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dirty="0"/>
              <a:t>          </a:t>
            </a:r>
            <a:r>
              <a:rPr lang="en-US" sz="2177" b="1" dirty="0">
                <a:solidFill>
                  <a:srgbClr val="FF0000"/>
                </a:solidFill>
              </a:rPr>
              <a:t>NO SPACE</a:t>
            </a:r>
            <a:r>
              <a:rPr lang="en-US" sz="2177" dirty="0"/>
              <a:t>		</a:t>
            </a:r>
            <a:r>
              <a:rPr lang="en-US" sz="2177" b="1" dirty="0">
                <a:solidFill>
                  <a:schemeClr val="accent1">
                    <a:lumMod val="75000"/>
                  </a:schemeClr>
                </a:solidFill>
              </a:rPr>
              <a:t>LOTS OF SPACE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BFD234-1AFD-AED0-1C67-AC05CAF61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2513" y="4383178"/>
            <a:ext cx="4247339" cy="232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22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FAC1-222D-4A73-B129-10138109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7795"/>
            <a:ext cx="11518717" cy="779463"/>
          </a:xfrm>
        </p:spPr>
        <p:txBody>
          <a:bodyPr/>
          <a:lstStyle/>
          <a:p>
            <a:r>
              <a:rPr lang="en-US" sz="5000" b="1" dirty="0">
                <a:solidFill>
                  <a:schemeClr val="accent6"/>
                </a:solidFill>
                <a:latin typeface=""/>
              </a:rPr>
              <a:t>Beyond Amps – Space for breakers?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FFF65B-C1EB-E2C0-622F-4975286F3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27" y="1003281"/>
            <a:ext cx="10020116" cy="5438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6598CB-A8D8-6121-95F3-375667C3D67B}"/>
              </a:ext>
            </a:extLst>
          </p:cNvPr>
          <p:cNvSpPr txBox="1"/>
          <p:nvPr/>
        </p:nvSpPr>
        <p:spPr>
          <a:xfrm>
            <a:off x="217908" y="2464287"/>
            <a:ext cx="3090371" cy="1535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"/>
              </a:rPr>
              <a:t>EPRI Study of Electrical Panels in 2,950 US Homes</a:t>
            </a:r>
          </a:p>
          <a:p>
            <a:endParaRPr lang="en-US" sz="2177" dirty="0"/>
          </a:p>
        </p:txBody>
      </p:sp>
    </p:spTree>
    <p:extLst>
      <p:ext uri="{BB962C8B-B14F-4D97-AF65-F5344CB8AC3E}">
        <p14:creationId xmlns:p14="http://schemas.microsoft.com/office/powerpoint/2010/main" val="2329069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FE49A-31F0-7974-A28F-96DCFD2EC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688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t>16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D21FBD-24EA-1692-9F3E-B34956C58F5C}"/>
              </a:ext>
            </a:extLst>
          </p:cNvPr>
          <p:cNvSpPr txBox="1"/>
          <p:nvPr/>
        </p:nvSpPr>
        <p:spPr>
          <a:xfrm>
            <a:off x="414701" y="136525"/>
            <a:ext cx="11458648" cy="16312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Prevalence of Electrification Constraints –</a:t>
            </a:r>
            <a:b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Physical Space or Electrical Capacity</a:t>
            </a:r>
          </a:p>
        </p:txBody>
      </p:sp>
      <p:pic>
        <p:nvPicPr>
          <p:cNvPr id="4" name="Google Shape;148;g274b2e93a5e_6_31">
            <a:extLst>
              <a:ext uri="{FF2B5EF4-FFF2-40B4-BE49-F238E27FC236}">
                <a16:creationId xmlns:a16="http://schemas.microsoft.com/office/drawing/2014/main" id="{B9CEDB1A-BC6F-F3CF-0631-1A92F6B1D5D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5836" y="1612181"/>
            <a:ext cx="10736164" cy="46139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71E6B1-A077-3426-254B-593643B839AC}"/>
              </a:ext>
            </a:extLst>
          </p:cNvPr>
          <p:cNvSpPr txBox="1"/>
          <p:nvPr/>
        </p:nvSpPr>
        <p:spPr>
          <a:xfrm>
            <a:off x="719308" y="6159513"/>
            <a:ext cx="7739298" cy="75879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"/>
              </a:rPr>
              <a:t>Business-as-usual electrification, L2 EV charging, 2023 NEC 220.83</a:t>
            </a:r>
          </a:p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6" name="Google Shape;35;p16">
            <a:extLst>
              <a:ext uri="{FF2B5EF4-FFF2-40B4-BE49-F238E27FC236}">
                <a16:creationId xmlns:a16="http://schemas.microsoft.com/office/drawing/2014/main" id="{588251EC-CCFA-7552-71FC-C9F391F1466F}"/>
              </a:ext>
            </a:extLst>
          </p:cNvPr>
          <p:cNvSpPr txBox="1"/>
          <p:nvPr/>
        </p:nvSpPr>
        <p:spPr>
          <a:xfrm rot="-273">
            <a:off x="7892497" y="6048047"/>
            <a:ext cx="4299471" cy="798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Preliminary - do not cite</a:t>
            </a:r>
            <a:endParaRPr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93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FE49A-31F0-7974-A28F-96DCFD2EC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688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t>17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D21FBD-24EA-1692-9F3E-B34956C58F5C}"/>
              </a:ext>
            </a:extLst>
          </p:cNvPr>
          <p:cNvSpPr txBox="1"/>
          <p:nvPr/>
        </p:nvSpPr>
        <p:spPr>
          <a:xfrm>
            <a:off x="320763" y="59723"/>
            <a:ext cx="11761618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 HVAC a driver of panel changes?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0E25A9-95A5-DAFC-27D5-BAC9250CBF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0859" y="1296954"/>
            <a:ext cx="6786733" cy="475151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07B501-052C-8D03-53CE-C471B3F74887}"/>
              </a:ext>
            </a:extLst>
          </p:cNvPr>
          <p:cNvSpPr txBox="1">
            <a:spLocks/>
          </p:cNvSpPr>
          <p:nvPr/>
        </p:nvSpPr>
        <p:spPr>
          <a:xfrm>
            <a:off x="0" y="931518"/>
            <a:ext cx="5264157" cy="52419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4308" indent="0">
              <a:buNone/>
            </a:pPr>
            <a:r>
              <a:rPr lang="en-US" sz="2903" b="1" dirty="0">
                <a:solidFill>
                  <a:schemeClr val="tx2"/>
                </a:solidFill>
                <a:latin typeface=""/>
              </a:rPr>
              <a:t>TECH Clean California</a:t>
            </a:r>
          </a:p>
          <a:p>
            <a:r>
              <a:rPr lang="en-US" sz="2400" dirty="0">
                <a:solidFill>
                  <a:schemeClr val="tx2"/>
                </a:solidFill>
                <a:latin typeface=""/>
              </a:rPr>
              <a:t>6% of 21,146 heat pump projects replaced panels</a:t>
            </a: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  <a:latin typeface="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tx2"/>
                </a:solidFill>
                <a:latin typeface=""/>
              </a:rPr>
              <a:t>Vermont HP program</a:t>
            </a:r>
          </a:p>
          <a:p>
            <a:r>
              <a:rPr lang="en-US" sz="2400" dirty="0">
                <a:solidFill>
                  <a:schemeClr val="tx2"/>
                </a:solidFill>
                <a:latin typeface=""/>
              </a:rPr>
              <a:t>10,000 heat pumps – on average added only ~200 W (Nameplate was 3600 W)</a:t>
            </a:r>
          </a:p>
          <a:p>
            <a:r>
              <a:rPr lang="en-US" sz="2400" dirty="0">
                <a:solidFill>
                  <a:schemeClr val="tx2"/>
                </a:solidFill>
                <a:latin typeface=""/>
              </a:rPr>
              <a:t>Cadmus </a:t>
            </a:r>
            <a:r>
              <a:rPr lang="en-US" sz="2400" dirty="0" err="1">
                <a:solidFill>
                  <a:schemeClr val="tx2"/>
                </a:solidFill>
                <a:latin typeface=""/>
              </a:rPr>
              <a:t>ccASHP</a:t>
            </a:r>
            <a:r>
              <a:rPr lang="en-US" sz="2400" dirty="0">
                <a:solidFill>
                  <a:schemeClr val="tx2"/>
                </a:solidFill>
                <a:latin typeface=""/>
              </a:rPr>
              <a:t> study </a:t>
            </a:r>
          </a:p>
          <a:p>
            <a:pPr lvl="1"/>
            <a:r>
              <a:rPr lang="en-US" sz="2000" dirty="0">
                <a:solidFill>
                  <a:schemeClr val="tx2"/>
                </a:solidFill>
                <a:latin typeface=""/>
              </a:rPr>
              <a:t>8% service panel replacement</a:t>
            </a:r>
          </a:p>
          <a:p>
            <a:pPr lvl="1"/>
            <a:r>
              <a:rPr lang="en-US" sz="2000" dirty="0">
                <a:solidFill>
                  <a:schemeClr val="tx2"/>
                </a:solidFill>
                <a:latin typeface=""/>
              </a:rPr>
              <a:t>10% subpanel installs</a:t>
            </a:r>
          </a:p>
          <a:p>
            <a:pPr lvl="1"/>
            <a:r>
              <a:rPr lang="en-US" sz="2000" dirty="0">
                <a:solidFill>
                  <a:schemeClr val="tx2"/>
                </a:solidFill>
                <a:latin typeface=""/>
              </a:rPr>
              <a:t>1% utility transformer replacement</a:t>
            </a:r>
          </a:p>
          <a:p>
            <a:endParaRPr lang="en-US" dirty="0">
              <a:solidFill>
                <a:schemeClr val="tx2"/>
              </a:solidFill>
              <a:latin typeface=""/>
            </a:endParaRPr>
          </a:p>
          <a:p>
            <a:endParaRPr lang="en-US" dirty="0">
              <a:solidFill>
                <a:schemeClr val="tx2"/>
              </a:solidFill>
              <a:latin typeface=""/>
            </a:endParaRPr>
          </a:p>
          <a:p>
            <a:pPr lvl="1"/>
            <a:endParaRPr lang="en-US" sz="2903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4D42900-EAE3-7DC2-4C2E-B4BFE0664B1F}"/>
              </a:ext>
            </a:extLst>
          </p:cNvPr>
          <p:cNvSpPr txBox="1">
            <a:spLocks/>
          </p:cNvSpPr>
          <p:nvPr/>
        </p:nvSpPr>
        <p:spPr>
          <a:xfrm>
            <a:off x="7034926" y="817549"/>
            <a:ext cx="5264157" cy="52419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4308" indent="0">
              <a:buNone/>
            </a:pPr>
            <a:r>
              <a:rPr lang="en-US" sz="2400" dirty="0">
                <a:solidFill>
                  <a:schemeClr val="tx2"/>
                </a:solidFill>
                <a:latin typeface=""/>
              </a:rPr>
              <a:t>Most panel changes were from 200A to 300A  - </a:t>
            </a:r>
            <a:r>
              <a:rPr lang="en-US" sz="2400" i="1" dirty="0">
                <a:solidFill>
                  <a:schemeClr val="tx2"/>
                </a:solidFill>
                <a:latin typeface=""/>
              </a:rPr>
              <a:t>for other reasons?</a:t>
            </a:r>
          </a:p>
          <a:p>
            <a:pPr marL="184308" indent="0">
              <a:buNone/>
            </a:pPr>
            <a:r>
              <a:rPr lang="en-US" sz="2400" dirty="0">
                <a:solidFill>
                  <a:schemeClr val="tx2"/>
                </a:solidFill>
                <a:latin typeface=""/>
              </a:rPr>
              <a:t>More replacements with heat pump water heaters, in part due to incentive structure</a:t>
            </a:r>
          </a:p>
        </p:txBody>
      </p:sp>
    </p:spTree>
    <p:extLst>
      <p:ext uri="{BB962C8B-B14F-4D97-AF65-F5344CB8AC3E}">
        <p14:creationId xmlns:p14="http://schemas.microsoft.com/office/powerpoint/2010/main" val="2698417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DC592-EE2F-5843-A1C7-8B4C3E066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/>
                </a:solidFill>
                <a:latin typeface=""/>
              </a:rPr>
              <a:t>What is driving panel replacement and service</a:t>
            </a:r>
            <a:br>
              <a:rPr lang="en-US" dirty="0">
                <a:solidFill>
                  <a:schemeClr val="accent6"/>
                </a:solidFill>
                <a:latin typeface=""/>
              </a:rPr>
            </a:br>
            <a:r>
              <a:rPr lang="en-US" dirty="0">
                <a:solidFill>
                  <a:schemeClr val="accent6"/>
                </a:solidFill>
                <a:latin typeface=""/>
              </a:rPr>
              <a:t>changes?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C29B97-1CEC-5342-B87A-0BB4A2C17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9C2331-052F-3643-9FC6-AD3AFCB24FCE}"/>
              </a:ext>
            </a:extLst>
          </p:cNvPr>
          <p:cNvSpPr txBox="1"/>
          <p:nvPr/>
        </p:nvSpPr>
        <p:spPr>
          <a:xfrm>
            <a:off x="500940" y="1328134"/>
            <a:ext cx="68577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87" indent="-342887">
              <a:buAutoNum type="arabicPeriod"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Reports from utilities: Current main drivers are adding Solar PV and EV Charging</a:t>
            </a:r>
          </a:p>
          <a:p>
            <a:pPr marL="342887" indent="-342887">
              <a:buAutoNum type="arabicPeriod"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Simplified approaches by electricians</a:t>
            </a:r>
          </a:p>
          <a:p>
            <a:pPr marL="800071" lvl="1" indent="-342887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Not using existing paths in the National Electric Code, e.g., using metered data</a:t>
            </a:r>
          </a:p>
          <a:p>
            <a:pPr marL="800071" lvl="1" indent="-342887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Profitable upsell</a:t>
            </a:r>
          </a:p>
          <a:p>
            <a:pPr marL="800071" lvl="1" indent="-342887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Habit/comfort/risk aversion</a:t>
            </a:r>
          </a:p>
          <a:p>
            <a:pPr marL="342887" indent="-342887">
              <a:buFont typeface="+mj-lt"/>
              <a:buAutoNum type="arabicPeriod"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NEC unclear about options/exemptions</a:t>
            </a:r>
          </a:p>
          <a:p>
            <a:pPr marL="342887" indent="-342887">
              <a:buFont typeface="+mj-lt"/>
              <a:buAutoNum type="arabicPeriod"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NEC may not be using reasonable peak power and load diversity assumptions</a:t>
            </a:r>
          </a:p>
          <a:p>
            <a:pPr marL="342887" indent="-342887">
              <a:buFont typeface="+mj-lt"/>
              <a:buAutoNum type="arabicPeriod"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Local code authorities unprepared</a:t>
            </a:r>
          </a:p>
          <a:p>
            <a:pPr marL="800071" lvl="1" indent="-342887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Some will not allow circuit sharing or smart panel controls</a:t>
            </a:r>
          </a:p>
          <a:p>
            <a:r>
              <a:rPr lang="en-US" sz="2000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8E2BEEB-1B87-69FE-E035-B0CCF87F5B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4838" y="1335390"/>
            <a:ext cx="3338169" cy="44427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DCB163-858F-78B4-C5BE-6D1EAC9CC6E2}"/>
              </a:ext>
            </a:extLst>
          </p:cNvPr>
          <p:cNvSpPr txBox="1"/>
          <p:nvPr/>
        </p:nvSpPr>
        <p:spPr>
          <a:xfrm>
            <a:off x="11572064" y="6176683"/>
            <a:ext cx="503395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33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862105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A27CD-16CC-1703-FC31-77A9FEE84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301193"/>
            <a:ext cx="6558842" cy="779463"/>
          </a:xfrm>
        </p:spPr>
        <p:txBody>
          <a:bodyPr/>
          <a:lstStyle/>
          <a:p>
            <a:r>
              <a:rPr lang="en-US" sz="5000" dirty="0">
                <a:solidFill>
                  <a:schemeClr val="accent6"/>
                </a:solidFill>
                <a:latin typeface=""/>
              </a:rPr>
              <a:t>What drives capacity?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20E81B-7AC0-8BF4-E33C-CB2EA8E81F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952" y="467089"/>
            <a:ext cx="4451048" cy="59238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0A7098-2B3E-AD53-9744-A4D6EAB9B8A7}"/>
              </a:ext>
            </a:extLst>
          </p:cNvPr>
          <p:cNvSpPr txBox="1"/>
          <p:nvPr/>
        </p:nvSpPr>
        <p:spPr>
          <a:xfrm>
            <a:off x="235088" y="998777"/>
            <a:ext cx="7505864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chemeClr val="accent6"/>
              </a:solidFill>
              <a:latin typeface=""/>
            </a:endParaRPr>
          </a:p>
          <a:p>
            <a:r>
              <a:rPr lang="en-US" sz="2400" dirty="0">
                <a:solidFill>
                  <a:schemeClr val="accent6"/>
                </a:solidFill>
                <a:latin typeface=""/>
              </a:rPr>
              <a:t>NEC 220.87 – Metered Data (very rarely used)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"/>
              </a:rPr>
              <a:t>Existing loads based on metering data (15 minute*)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"/>
              </a:rPr>
              <a:t>Total load = (Metered Load) x 1.25 + New Load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6"/>
              </a:solidFill>
              <a:latin typeface=""/>
            </a:endParaRPr>
          </a:p>
          <a:p>
            <a:r>
              <a:rPr lang="en-US" sz="2400" dirty="0">
                <a:solidFill>
                  <a:schemeClr val="accent6"/>
                </a:solidFill>
                <a:latin typeface=""/>
              </a:rPr>
              <a:t>NEC 220.83 – Sum Connected Loads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"/>
              </a:rPr>
              <a:t>Existing loads = sum of connected loads with  different treatment when adding HVAC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"/>
              </a:rPr>
              <a:t>No New HVAC: 100% of first 8,000 watts + 40% of remaining loads (including heating and cooling)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/>
                </a:solidFill>
                <a:latin typeface=""/>
              </a:rPr>
              <a:t>New HVAC: 100% of first 8,000 watts + 40% of remaining loads + max(heating, cooling)</a:t>
            </a:r>
            <a:endParaRPr lang="en-US" sz="2000" dirty="0">
              <a:solidFill>
                <a:schemeClr val="accent6"/>
              </a:solidFill>
              <a:latin typeface=""/>
            </a:endParaRPr>
          </a:p>
          <a:p>
            <a:pPr marL="0" lvl="8"/>
            <a:endParaRPr lang="en-US" sz="2000" dirty="0">
              <a:solidFill>
                <a:schemeClr val="accent6"/>
              </a:solidFill>
              <a:latin typeface=""/>
            </a:endParaRPr>
          </a:p>
          <a:p>
            <a:pPr marL="380990" lvl="8" indent="-38099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  <a:latin typeface=""/>
            </a:endParaRPr>
          </a:p>
          <a:p>
            <a:r>
              <a:rPr lang="en-US" dirty="0">
                <a:solidFill>
                  <a:schemeClr val="accent6"/>
                </a:solidFill>
                <a:latin typeface=""/>
              </a:rPr>
              <a:t>* Not the 60 minute data you get from your utility smart meter </a:t>
            </a:r>
            <a:r>
              <a:rPr lang="en-US" dirty="0">
                <a:solidFill>
                  <a:schemeClr val="accent6"/>
                </a:solidFill>
                <a:latin typeface=""/>
                <a:sym typeface="Wingdings" pitchFamily="2" charset="2"/>
              </a:rPr>
              <a:t></a:t>
            </a:r>
            <a:endParaRPr lang="en-US" dirty="0">
              <a:solidFill>
                <a:schemeClr val="accent6"/>
              </a:solidFill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033681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road with palm trees and mountains in the background with Zion National Park in the background&#10;&#10;Description automatically generated">
            <a:extLst>
              <a:ext uri="{FF2B5EF4-FFF2-40B4-BE49-F238E27FC236}">
                <a16:creationId xmlns:a16="http://schemas.microsoft.com/office/drawing/2014/main" id="{64854062-0EA3-F5B0-3C41-FCC89351ECF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8" t="3757" r="-5533" b="-3757"/>
          <a:stretch/>
        </p:blipFill>
        <p:spPr>
          <a:xfrm>
            <a:off x="5964551" y="-123602"/>
            <a:ext cx="6858781" cy="7301017"/>
          </a:xfr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D01AEAFD-F8BE-2D9A-B6FD-246463F04D1C}"/>
              </a:ext>
            </a:extLst>
          </p:cNvPr>
          <p:cNvSpPr txBox="1"/>
          <p:nvPr/>
        </p:nvSpPr>
        <p:spPr>
          <a:xfrm>
            <a:off x="893076" y="170757"/>
            <a:ext cx="4940399" cy="31700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Avoiding Electric Panel and Service Costs while Saving the Grid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CF1F221-B0DB-4810-C7A8-D3CF25E99A2D}"/>
              </a:ext>
            </a:extLst>
          </p:cNvPr>
          <p:cNvSpPr txBox="1"/>
          <p:nvPr/>
        </p:nvSpPr>
        <p:spPr>
          <a:xfrm>
            <a:off x="762000" y="4226096"/>
            <a:ext cx="5334000" cy="74834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Iain Walker</a:t>
            </a:r>
            <a:b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en-US" sz="1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LBNL, Scientist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A7A1D2C-44E8-04CF-4903-70F08B62EFC6}"/>
              </a:ext>
            </a:extLst>
          </p:cNvPr>
          <p:cNvCxnSpPr>
            <a:cxnSpLocks/>
          </p:cNvCxnSpPr>
          <p:nvPr/>
        </p:nvCxnSpPr>
        <p:spPr>
          <a:xfrm>
            <a:off x="762000" y="4141800"/>
            <a:ext cx="761999" cy="0"/>
          </a:xfrm>
          <a:prstGeom prst="line">
            <a:avLst/>
          </a:prstGeom>
          <a:ln w="53975">
            <a:solidFill>
              <a:srgbClr val="0026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iamond 14">
            <a:extLst>
              <a:ext uri="{FF2B5EF4-FFF2-40B4-BE49-F238E27FC236}">
                <a16:creationId xmlns:a16="http://schemas.microsoft.com/office/drawing/2014/main" id="{38072F95-0316-556D-759C-69B0B6343DB5}"/>
              </a:ext>
            </a:extLst>
          </p:cNvPr>
          <p:cNvSpPr/>
          <p:nvPr/>
        </p:nvSpPr>
        <p:spPr>
          <a:xfrm>
            <a:off x="-1061088" y="0"/>
            <a:ext cx="1690176" cy="1656000"/>
          </a:xfrm>
          <a:prstGeom prst="diamond">
            <a:avLst/>
          </a:prstGeom>
          <a:gradFill>
            <a:gsLst>
              <a:gs pos="0">
                <a:srgbClr val="5EB3E4"/>
              </a:gs>
              <a:gs pos="83000">
                <a:srgbClr val="002665"/>
              </a:gs>
            </a:gsLst>
            <a:lin ang="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600">
              <a:latin typeface="+mj-lt"/>
            </a:endParaRP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F6570A91-4997-9CD5-0E23-23AAB195C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0" y="5245343"/>
            <a:ext cx="4202599" cy="120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5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A27CD-16CC-1703-FC31-77A9FEE84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301193"/>
            <a:ext cx="6558842" cy="779463"/>
          </a:xfrm>
        </p:spPr>
        <p:txBody>
          <a:bodyPr/>
          <a:lstStyle/>
          <a:p>
            <a:r>
              <a:rPr lang="en-US" sz="5000" dirty="0">
                <a:solidFill>
                  <a:schemeClr val="accent6"/>
                </a:solidFill>
                <a:latin typeface=""/>
              </a:rPr>
              <a:t>What drives capacity?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20E81B-7AC0-8BF4-E33C-CB2EA8E81F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0556" y="397959"/>
            <a:ext cx="4451048" cy="59238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0A7098-2B3E-AD53-9744-A4D6EAB9B8A7}"/>
              </a:ext>
            </a:extLst>
          </p:cNvPr>
          <p:cNvSpPr txBox="1"/>
          <p:nvPr/>
        </p:nvSpPr>
        <p:spPr>
          <a:xfrm>
            <a:off x="235088" y="998777"/>
            <a:ext cx="728377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lvl="1"/>
            <a:endParaRPr lang="en-US" sz="2000" dirty="0">
              <a:solidFill>
                <a:schemeClr val="accent6"/>
              </a:solidFill>
              <a:latin typeface=""/>
            </a:endParaRPr>
          </a:p>
          <a:p>
            <a:r>
              <a:rPr lang="en-US" sz="2400" b="1" dirty="0">
                <a:solidFill>
                  <a:schemeClr val="accent6"/>
                </a:solidFill>
                <a:latin typeface=""/>
              </a:rPr>
              <a:t>New homes: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Don’t have “metered” option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Typically 200A for single family.. .but … heading towards 400A to accommodate solar PV, EV charging, batteries, etc. 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  <a:latin typeface="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Local code authorities unprepared</a:t>
            </a:r>
          </a:p>
          <a:p>
            <a:pPr marL="1066773" lvl="1" indent="-457189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Some will not allow circuit sharing or smart panel controls – even though they are covered by the NEC</a:t>
            </a:r>
          </a:p>
          <a:p>
            <a:pPr marL="1066773" indent="-457189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  <a:latin typeface=""/>
            </a:endParaRPr>
          </a:p>
          <a:p>
            <a:pPr marL="609585" lvl="1"/>
            <a:endParaRPr lang="en-US" sz="2000" dirty="0">
              <a:solidFill>
                <a:schemeClr val="accent6"/>
              </a:solidFill>
              <a:latin typeface=""/>
            </a:endParaRPr>
          </a:p>
          <a:p>
            <a:pPr marL="1066773" lvl="1" indent="-457189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  <a:latin typeface=""/>
            </a:endParaRPr>
          </a:p>
          <a:p>
            <a:pPr marL="1066773" lvl="1" indent="-457189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  <a:latin typeface=""/>
            </a:endParaRPr>
          </a:p>
          <a:p>
            <a:pPr marL="380990" lvl="8" indent="-38099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  <a:latin typeface=""/>
            </a:endParaRPr>
          </a:p>
          <a:p>
            <a:pPr marL="380990" lvl="8" indent="-38099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/>
              </a:solidFill>
              <a:latin typeface="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5146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C45CC-6646-4D2B-160A-5BF6E5AB7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231"/>
            <a:ext cx="8534398" cy="779463"/>
          </a:xfrm>
        </p:spPr>
        <p:txBody>
          <a:bodyPr/>
          <a:lstStyle/>
          <a:p>
            <a:r>
              <a:rPr lang="en-US" sz="5000" dirty="0">
                <a:solidFill>
                  <a:schemeClr val="accent6"/>
                </a:solidFill>
                <a:latin typeface=""/>
              </a:rPr>
              <a:t>Other Regulation Challenges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F51F7-FB6E-3884-0FA2-FFAF941E8123}"/>
              </a:ext>
            </a:extLst>
          </p:cNvPr>
          <p:cNvSpPr txBox="1"/>
          <p:nvPr/>
        </p:nvSpPr>
        <p:spPr>
          <a:xfrm>
            <a:off x="-16377" y="1080655"/>
            <a:ext cx="99924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"/>
              </a:rPr>
              <a:t>Utility service “PG&amp;E Green book” – leads to expensive work – moving panels, rewiring, new service drop, potential service denial</a:t>
            </a:r>
          </a:p>
          <a:p>
            <a:pPr lvl="1"/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1C850D-83A1-87C3-E3D5-B1E649F4D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915" y="1937165"/>
            <a:ext cx="7456699" cy="48486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A38A70-FD9D-A92F-CCD0-62F41A524B11}"/>
              </a:ext>
            </a:extLst>
          </p:cNvPr>
          <p:cNvSpPr txBox="1"/>
          <p:nvPr/>
        </p:nvSpPr>
        <p:spPr>
          <a:xfrm>
            <a:off x="11572064" y="6176683"/>
            <a:ext cx="503395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33" dirty="0"/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2417534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9CE9E-8E71-ACAD-9BA1-4C029DA76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dirty="0">
                <a:solidFill>
                  <a:schemeClr val="accent6"/>
                </a:solidFill>
                <a:latin typeface=""/>
              </a:rPr>
              <a:t>How Do We Address This?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E61664-54F5-3AAD-C847-1B20C5521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529" y="1261975"/>
            <a:ext cx="3694303" cy="4916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76891E-EE6F-29B0-8076-E242EC07B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347" y="2347875"/>
            <a:ext cx="1894935" cy="18949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EC8813-48BB-386F-B5EC-B5F486CFA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7603" y="2602989"/>
            <a:ext cx="1581215" cy="15812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E2AC4A-F3B8-C4C9-9505-D2982D6BA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2285" y="2426871"/>
            <a:ext cx="2018856" cy="2018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F673D2-5822-9FC1-9625-908B30219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0811" y="895555"/>
            <a:ext cx="2156863" cy="21568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C4B9A2-2C71-C88D-A5BA-54AF4FF4A9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9485" y="1113933"/>
            <a:ext cx="1720111" cy="172011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E5C6F05-E62C-9A32-861D-4CFFAFA5D082}"/>
              </a:ext>
            </a:extLst>
          </p:cNvPr>
          <p:cNvSpPr/>
          <p:nvPr/>
        </p:nvSpPr>
        <p:spPr>
          <a:xfrm>
            <a:off x="2187915" y="1281193"/>
            <a:ext cx="3699583" cy="489746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7A7ACC-A407-3363-AD49-A14893CC38F3}"/>
              </a:ext>
            </a:extLst>
          </p:cNvPr>
          <p:cNvSpPr txBox="1"/>
          <p:nvPr/>
        </p:nvSpPr>
        <p:spPr>
          <a:xfrm>
            <a:off x="1989484" y="825007"/>
            <a:ext cx="4119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  <a:latin typeface=""/>
              </a:rPr>
              <a:t>Advances in Technology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465EDB-6485-BB48-FEB5-C00444E6E0CE}"/>
              </a:ext>
            </a:extLst>
          </p:cNvPr>
          <p:cNvSpPr txBox="1"/>
          <p:nvPr/>
        </p:nvSpPr>
        <p:spPr>
          <a:xfrm>
            <a:off x="6362036" y="838413"/>
            <a:ext cx="3397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/>
                </a:solidFill>
                <a:latin typeface=""/>
              </a:rPr>
              <a:t>Code Innovations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C5FC6DD-81B2-0C8F-9B54-A161F21E2F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9663" y="4124020"/>
            <a:ext cx="2761120" cy="203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80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62B96-5385-9AB9-92B3-4229A780D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1" y="231701"/>
            <a:ext cx="5626734" cy="779463"/>
          </a:xfrm>
        </p:spPr>
        <p:txBody>
          <a:bodyPr/>
          <a:lstStyle/>
          <a:p>
            <a:r>
              <a:rPr lang="en-US" sz="3600" dirty="0">
                <a:solidFill>
                  <a:schemeClr val="accent6"/>
                </a:solidFill>
                <a:latin typeface=""/>
              </a:rPr>
              <a:t>Advances in Technology – Meter Socket Adapter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2BA30B-84EF-27BA-91D7-E5E2D44E2C31}"/>
              </a:ext>
            </a:extLst>
          </p:cNvPr>
          <p:cNvSpPr txBox="1"/>
          <p:nvPr/>
        </p:nvSpPr>
        <p:spPr>
          <a:xfrm>
            <a:off x="109344" y="1210657"/>
            <a:ext cx="451530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000" dirty="0">
                <a:solidFill>
                  <a:schemeClr val="accent6"/>
                </a:solidFill>
                <a:latin typeface=""/>
              </a:rPr>
              <a:t>Interconnection outside of the panel/busbar</a:t>
            </a:r>
          </a:p>
          <a:p>
            <a:endParaRPr lang="en-US" sz="2000" dirty="0">
              <a:solidFill>
                <a:schemeClr val="accent6"/>
              </a:solidFill>
              <a:latin typeface=""/>
            </a:endParaRPr>
          </a:p>
          <a:p>
            <a:r>
              <a:rPr lang="en-US" sz="2000" dirty="0">
                <a:solidFill>
                  <a:schemeClr val="accent6"/>
                </a:solidFill>
                <a:latin typeface=""/>
              </a:rPr>
              <a:t>Address space constraints and sizing limitations imposed by solar 120% rule </a:t>
            </a:r>
          </a:p>
          <a:p>
            <a:endParaRPr lang="en-US" sz="2000" dirty="0">
              <a:solidFill>
                <a:schemeClr val="accent6"/>
              </a:solidFill>
              <a:latin typeface=""/>
            </a:endParaRPr>
          </a:p>
          <a:p>
            <a:r>
              <a:rPr lang="en-US" sz="2000" dirty="0">
                <a:solidFill>
                  <a:schemeClr val="accent6"/>
                </a:solidFill>
                <a:latin typeface=""/>
              </a:rPr>
              <a:t>Islanding capability coming soon – disconnect from utility allows house to remain powered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43EE3F-6712-B639-FAF3-E5EEB1E45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433" y="621433"/>
            <a:ext cx="4757672" cy="27460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FE1E0B-C317-FE1E-9552-7ADD7941E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367" y="3369348"/>
            <a:ext cx="2219068" cy="2958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29E142-37CA-A583-FFF7-155F807AA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275" y="421137"/>
            <a:ext cx="2211159" cy="29482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194FE8-0B76-9C79-FF47-55505B4F6414}"/>
              </a:ext>
            </a:extLst>
          </p:cNvPr>
          <p:cNvSpPr txBox="1"/>
          <p:nvPr/>
        </p:nvSpPr>
        <p:spPr>
          <a:xfrm>
            <a:off x="9452297" y="6389063"/>
            <a:ext cx="3028393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67" dirty="0"/>
              <a:t>Images credit: Connect DER and Enphase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5B1925-A9BF-DC17-1DEF-BCFE086BA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3398" y="4442311"/>
            <a:ext cx="2558529" cy="2321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D543BD-6629-0FE2-418B-942D15E18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6433" y="3367527"/>
            <a:ext cx="4757672" cy="284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50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62B96-5385-9AB9-92B3-4229A780D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1311848" cy="779463"/>
          </a:xfrm>
        </p:spPr>
        <p:txBody>
          <a:bodyPr/>
          <a:lstStyle/>
          <a:p>
            <a:r>
              <a:rPr lang="en-US" sz="4000" dirty="0">
                <a:solidFill>
                  <a:schemeClr val="accent6"/>
                </a:solidFill>
              </a:rPr>
              <a:t>Advances in Technology – “Balcony” Solar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2BA30B-84EF-27BA-91D7-E5E2D44E2C31}"/>
              </a:ext>
            </a:extLst>
          </p:cNvPr>
          <p:cNvSpPr txBox="1"/>
          <p:nvPr/>
        </p:nvSpPr>
        <p:spPr>
          <a:xfrm>
            <a:off x="52248" y="948968"/>
            <a:ext cx="426918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6"/>
                </a:solidFill>
                <a:latin typeface=""/>
              </a:rPr>
              <a:t>Backfeed</a:t>
            </a:r>
            <a:r>
              <a:rPr lang="en-US" sz="2000" dirty="0">
                <a:solidFill>
                  <a:schemeClr val="accent6"/>
                </a:solidFill>
                <a:latin typeface=""/>
              </a:rPr>
              <a:t> solar power into household wiring instead of into panel</a:t>
            </a:r>
          </a:p>
          <a:p>
            <a:endParaRPr lang="en-US" sz="2000" dirty="0">
              <a:solidFill>
                <a:schemeClr val="accent6"/>
              </a:solidFill>
              <a:latin typeface=""/>
            </a:endParaRPr>
          </a:p>
          <a:p>
            <a:r>
              <a:rPr lang="en-US" sz="2000" dirty="0">
                <a:solidFill>
                  <a:schemeClr val="accent6"/>
                </a:solidFill>
                <a:latin typeface=""/>
              </a:rPr>
              <a:t>Power limited for safety (&lt;800W) – no utility isolation</a:t>
            </a:r>
          </a:p>
          <a:p>
            <a:endParaRPr lang="en-US" sz="2000" dirty="0">
              <a:solidFill>
                <a:schemeClr val="accent6"/>
              </a:solidFill>
              <a:latin typeface=""/>
            </a:endParaRPr>
          </a:p>
          <a:p>
            <a:r>
              <a:rPr lang="en-US" sz="2000" dirty="0">
                <a:solidFill>
                  <a:schemeClr val="accent6"/>
                </a:solidFill>
                <a:latin typeface=""/>
              </a:rPr>
              <a:t>Currently not allowed in the US, but ~500k in Germany </a:t>
            </a:r>
          </a:p>
          <a:p>
            <a:endParaRPr lang="en-US" sz="2000" dirty="0">
              <a:solidFill>
                <a:schemeClr val="accent6"/>
              </a:solidFill>
              <a:latin typeface=""/>
            </a:endParaRPr>
          </a:p>
          <a:p>
            <a:r>
              <a:rPr lang="en-US" sz="2000" dirty="0">
                <a:solidFill>
                  <a:schemeClr val="accent6"/>
                </a:solidFill>
                <a:latin typeface=""/>
              </a:rPr>
              <a:t>Relatively low cost: ~$500</a:t>
            </a:r>
          </a:p>
          <a:p>
            <a:endParaRPr lang="en-US" sz="2000" dirty="0">
              <a:solidFill>
                <a:schemeClr val="accent6"/>
              </a:solidFill>
              <a:latin typeface=""/>
            </a:endParaRPr>
          </a:p>
          <a:p>
            <a:r>
              <a:rPr lang="en-US" sz="2000" dirty="0">
                <a:solidFill>
                  <a:schemeClr val="accent6"/>
                </a:solidFill>
                <a:latin typeface=""/>
              </a:rPr>
              <a:t>Can have integrated battery</a:t>
            </a:r>
          </a:p>
          <a:p>
            <a:endParaRPr lang="en-US" sz="2000" dirty="0">
              <a:solidFill>
                <a:schemeClr val="accent6"/>
              </a:solidFill>
              <a:latin typeface=""/>
            </a:endParaRPr>
          </a:p>
          <a:p>
            <a:r>
              <a:rPr lang="en-US" sz="2000" dirty="0">
                <a:solidFill>
                  <a:schemeClr val="accent6"/>
                </a:solidFill>
                <a:latin typeface=""/>
              </a:rPr>
              <a:t>Portable – ideal for renters</a:t>
            </a:r>
          </a:p>
          <a:p>
            <a:endParaRPr lang="en-US" sz="2000" dirty="0">
              <a:solidFill>
                <a:schemeClr val="accent6"/>
              </a:solidFill>
              <a:latin typeface=""/>
            </a:endParaRPr>
          </a:p>
          <a:p>
            <a:r>
              <a:rPr lang="en-US" sz="2000" dirty="0">
                <a:solidFill>
                  <a:schemeClr val="accent6"/>
                </a:solidFill>
                <a:latin typeface=""/>
              </a:rPr>
              <a:t>Non-”balcony” applications</a:t>
            </a:r>
          </a:p>
        </p:txBody>
      </p:sp>
      <p:pic>
        <p:nvPicPr>
          <p:cNvPr id="1028" name="Picture 4" descr="Balcony solar photovoltaic system ...">
            <a:extLst>
              <a:ext uri="{FF2B5EF4-FFF2-40B4-BE49-F238E27FC236}">
                <a16:creationId xmlns:a16="http://schemas.microsoft.com/office/drawing/2014/main" id="{EB31610A-154C-9B13-4055-15AFE9E51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029" y="1236613"/>
            <a:ext cx="3890555" cy="236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27E66F-8C7F-B348-B089-ACCAC9C0C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428" y="3611236"/>
            <a:ext cx="7847915" cy="2571101"/>
          </a:xfrm>
          <a:prstGeom prst="rect">
            <a:avLst/>
          </a:prstGeom>
        </p:spPr>
      </p:pic>
      <p:pic>
        <p:nvPicPr>
          <p:cNvPr id="15" name="Picture 4" descr="solar balcony solar systems in Germany ...">
            <a:extLst>
              <a:ext uri="{FF2B5EF4-FFF2-40B4-BE49-F238E27FC236}">
                <a16:creationId xmlns:a16="http://schemas.microsoft.com/office/drawing/2014/main" id="{908CB753-FE9C-7C54-C595-449916562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756" y="1236611"/>
            <a:ext cx="3555275" cy="236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428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62B96-5385-9AB9-92B3-4229A780D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87677"/>
            <a:ext cx="8177347" cy="779463"/>
          </a:xfrm>
        </p:spPr>
        <p:txBody>
          <a:bodyPr/>
          <a:lstStyle/>
          <a:p>
            <a:r>
              <a:rPr lang="en-US" sz="4000" dirty="0">
                <a:solidFill>
                  <a:schemeClr val="accent6"/>
                </a:solidFill>
              </a:rPr>
              <a:t>Advances in Technology – Battery-Integrated Appliances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2BA30B-84EF-27BA-91D7-E5E2D44E2C31}"/>
              </a:ext>
            </a:extLst>
          </p:cNvPr>
          <p:cNvSpPr txBox="1"/>
          <p:nvPr/>
        </p:nvSpPr>
        <p:spPr>
          <a:xfrm>
            <a:off x="174164" y="1658689"/>
            <a:ext cx="800318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"/>
              </a:rPr>
              <a:t>Re-use existing range/cooktop 120V receptacle for cooker interconnection</a:t>
            </a:r>
          </a:p>
          <a:p>
            <a:endParaRPr lang="en-US" sz="2000" dirty="0">
              <a:solidFill>
                <a:schemeClr val="accent6"/>
              </a:solidFill>
              <a:latin typeface=""/>
            </a:endParaRPr>
          </a:p>
          <a:p>
            <a:r>
              <a:rPr lang="en-US" sz="2000" dirty="0">
                <a:solidFill>
                  <a:schemeClr val="accent6"/>
                </a:solidFill>
                <a:latin typeface=""/>
              </a:rPr>
              <a:t>Saves space and reduces electrical load</a:t>
            </a:r>
          </a:p>
          <a:p>
            <a:endParaRPr lang="en-US" sz="2000" dirty="0">
              <a:solidFill>
                <a:schemeClr val="accent6"/>
              </a:solidFill>
              <a:latin typeface=""/>
            </a:endParaRPr>
          </a:p>
          <a:p>
            <a:r>
              <a:rPr lang="en-US" sz="2000" dirty="0">
                <a:solidFill>
                  <a:schemeClr val="accent6"/>
                </a:solidFill>
                <a:latin typeface=""/>
              </a:rPr>
              <a:t>Electric cooking is largest nameplate load in most homes (~12kW)</a:t>
            </a:r>
          </a:p>
          <a:p>
            <a:endParaRPr lang="en-US" sz="2000" dirty="0">
              <a:solidFill>
                <a:schemeClr val="accent6"/>
              </a:solidFill>
              <a:latin typeface=""/>
            </a:endParaRPr>
          </a:p>
          <a:p>
            <a:pPr marL="380990" indent="-38099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Reduce to ~1.5 kW at 120V using battery to serve short-term loads</a:t>
            </a:r>
          </a:p>
          <a:p>
            <a:pPr marL="380990" indent="-38099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Impulse cooktop 3 kWh battery</a:t>
            </a:r>
          </a:p>
          <a:p>
            <a:pPr marL="380990" indent="-38099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Copper range 5 kWh battery</a:t>
            </a:r>
          </a:p>
          <a:p>
            <a:pPr marL="380990" indent="-380990">
              <a:buFontTx/>
              <a:buChar char="-"/>
            </a:pPr>
            <a:endParaRPr lang="en-US" sz="2000" dirty="0">
              <a:solidFill>
                <a:schemeClr val="accent6"/>
              </a:solidFill>
              <a:latin typeface=""/>
            </a:endParaRPr>
          </a:p>
          <a:p>
            <a:r>
              <a:rPr lang="en-US" sz="2000" dirty="0">
                <a:solidFill>
                  <a:schemeClr val="accent6"/>
                </a:solidFill>
                <a:latin typeface=""/>
              </a:rPr>
              <a:t>Future integrations likely include water heating, HVAC and others</a:t>
            </a:r>
          </a:p>
          <a:p>
            <a:pPr marL="380990" indent="-380990">
              <a:buFontTx/>
              <a:buChar char="-"/>
            </a:pPr>
            <a:endParaRPr lang="en-US" sz="2000" dirty="0">
              <a:solidFill>
                <a:schemeClr val="accent6"/>
              </a:solidFill>
              <a:latin typeface=""/>
            </a:endParaRPr>
          </a:p>
          <a:p>
            <a:endParaRPr lang="en-US" sz="2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213642B-E1DC-2A0F-7176-95A2DD409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76" y="178870"/>
            <a:ext cx="2859557" cy="285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harlie">
            <a:extLst>
              <a:ext uri="{FF2B5EF4-FFF2-40B4-BE49-F238E27FC236}">
                <a16:creationId xmlns:a16="http://schemas.microsoft.com/office/drawing/2014/main" id="{D8302DD5-C98E-3F54-7CB5-2D58FA13B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889" y="2986829"/>
            <a:ext cx="3744551" cy="374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847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62B96-5385-9AB9-92B3-4229A780D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87677"/>
            <a:ext cx="8177347" cy="779463"/>
          </a:xfrm>
        </p:spPr>
        <p:txBody>
          <a:bodyPr/>
          <a:lstStyle/>
          <a:p>
            <a:r>
              <a:rPr lang="en-US" sz="4000" dirty="0">
                <a:solidFill>
                  <a:schemeClr val="accent6"/>
                </a:solidFill>
              </a:rPr>
              <a:t>Advances in Technology – 120V Appliances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2BA30B-84EF-27BA-91D7-E5E2D44E2C31}"/>
              </a:ext>
            </a:extLst>
          </p:cNvPr>
          <p:cNvSpPr txBox="1"/>
          <p:nvPr/>
        </p:nvSpPr>
        <p:spPr>
          <a:xfrm>
            <a:off x="174164" y="1658689"/>
            <a:ext cx="80031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"/>
              </a:rPr>
              <a:t>120v HPWH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Can plug into regular 120V outlet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Typical operation only 400W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Strip heat &lt;&lt;&lt; 240V  water heaters</a:t>
            </a:r>
          </a:p>
          <a:p>
            <a:endParaRPr lang="en-US" sz="2000" dirty="0">
              <a:solidFill>
                <a:schemeClr val="accent6"/>
              </a:solidFill>
              <a:latin typeface=""/>
            </a:endParaRPr>
          </a:p>
          <a:p>
            <a:r>
              <a:rPr lang="en-US" sz="2000" dirty="0">
                <a:solidFill>
                  <a:schemeClr val="accent6"/>
                </a:solidFill>
                <a:latin typeface=""/>
              </a:rPr>
              <a:t>120V Plug in heat pump</a:t>
            </a:r>
          </a:p>
        </p:txBody>
      </p:sp>
      <p:pic>
        <p:nvPicPr>
          <p:cNvPr id="4" name="Picture 2" descr="Product image">
            <a:extLst>
              <a:ext uri="{FF2B5EF4-FFF2-40B4-BE49-F238E27FC236}">
                <a16:creationId xmlns:a16="http://schemas.microsoft.com/office/drawing/2014/main" id="{614A8E02-2C25-9542-4C73-5BC1325EA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3022" y="0"/>
            <a:ext cx="3330223" cy="628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9DA3A4-91B3-216E-53EE-066B70B5D3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211" y="2437232"/>
            <a:ext cx="4474322" cy="408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53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62B96-5385-9AB9-92B3-4229A780D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87677"/>
            <a:ext cx="8804952" cy="779463"/>
          </a:xfrm>
        </p:spPr>
        <p:txBody>
          <a:bodyPr/>
          <a:lstStyle/>
          <a:p>
            <a:r>
              <a:rPr lang="en-US" sz="4000" b="1" dirty="0">
                <a:solidFill>
                  <a:schemeClr val="accent6"/>
                </a:solidFill>
                <a:latin typeface=""/>
              </a:rPr>
              <a:t>Advances in Technology – Controls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69EB6E-A7FC-1851-9A13-2083C77BE886}"/>
              </a:ext>
            </a:extLst>
          </p:cNvPr>
          <p:cNvSpPr txBox="1"/>
          <p:nvPr/>
        </p:nvSpPr>
        <p:spPr>
          <a:xfrm>
            <a:off x="1637855" y="1796822"/>
            <a:ext cx="1963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"/>
              </a:rPr>
              <a:t>Smart Breakers</a:t>
            </a:r>
          </a:p>
        </p:txBody>
      </p:sp>
      <p:pic>
        <p:nvPicPr>
          <p:cNvPr id="6" name="Picture 2" descr="Atom Switch">
            <a:extLst>
              <a:ext uri="{FF2B5EF4-FFF2-40B4-BE49-F238E27FC236}">
                <a16:creationId xmlns:a16="http://schemas.microsoft.com/office/drawing/2014/main" id="{D8E2BFF1-55EC-0F3E-0353-BDD542086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94" y="1945997"/>
            <a:ext cx="2740449" cy="274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C7C247-B860-DFF1-2D1A-23F8A05DCE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755" y="2186502"/>
            <a:ext cx="2865755" cy="2560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7B6197-6C23-1FE3-77F1-F12410DDE0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277" y="4726543"/>
            <a:ext cx="2192963" cy="2043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03CDFB-9953-0606-8BCE-1B35AC93A3A4}"/>
              </a:ext>
            </a:extLst>
          </p:cNvPr>
          <p:cNvSpPr txBox="1"/>
          <p:nvPr/>
        </p:nvSpPr>
        <p:spPr>
          <a:xfrm>
            <a:off x="8804953" y="1826333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"/>
              </a:rPr>
              <a:t>Smart Panels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515B66-A6D5-458F-070C-29A09BB18CD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959" y="2378897"/>
            <a:ext cx="3363404" cy="3649653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8501A1A7-780C-01B4-697B-6B5F21840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7759" y="2317643"/>
            <a:ext cx="2192962" cy="387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5ADD38-B5B0-F21B-0055-B24FF21E1F81}"/>
              </a:ext>
            </a:extLst>
          </p:cNvPr>
          <p:cNvSpPr txBox="1"/>
          <p:nvPr/>
        </p:nvSpPr>
        <p:spPr>
          <a:xfrm>
            <a:off x="244102" y="890036"/>
            <a:ext cx="11746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"/>
              </a:rPr>
              <a:t>Whole house power limits – great for avoiding new utility service drop or as a “service’ to limit peak load on the grid</a:t>
            </a:r>
          </a:p>
        </p:txBody>
      </p:sp>
    </p:spTree>
    <p:extLst>
      <p:ext uri="{BB962C8B-B14F-4D97-AF65-F5344CB8AC3E}">
        <p14:creationId xmlns:p14="http://schemas.microsoft.com/office/powerpoint/2010/main" val="1174211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62B96-5385-9AB9-92B3-4229A780D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87677"/>
            <a:ext cx="8177347" cy="779463"/>
          </a:xfrm>
        </p:spPr>
        <p:txBody>
          <a:bodyPr/>
          <a:lstStyle/>
          <a:p>
            <a:r>
              <a:rPr lang="en-US" sz="4000" b="1" dirty="0">
                <a:solidFill>
                  <a:schemeClr val="accent6"/>
                </a:solidFill>
                <a:latin typeface=""/>
              </a:rPr>
              <a:t>Advances in Technology – Circuit Sharing and Pausing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B65AA6-74CA-CBF4-9973-37AEA5B05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07" y="2144887"/>
            <a:ext cx="5878750" cy="3759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396830-3E17-51E5-E63F-1A5C906E45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1811" y="2144888"/>
            <a:ext cx="5529256" cy="394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12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2131F-2961-0141-AB34-9A0F10E4A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/>
                </a:solidFill>
                <a:latin typeface=""/>
              </a:rPr>
              <a:t>Circuit Sharing </a:t>
            </a:r>
            <a:br>
              <a:rPr lang="en-US" b="1" dirty="0">
                <a:solidFill>
                  <a:schemeClr val="accent6"/>
                </a:solidFill>
                <a:latin typeface=""/>
              </a:rPr>
            </a:br>
            <a:r>
              <a:rPr lang="en-US" b="1" dirty="0">
                <a:solidFill>
                  <a:schemeClr val="accent6"/>
                </a:solidFill>
                <a:latin typeface=""/>
              </a:rPr>
              <a:t>Inconvenience?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485D59-E290-8442-A84F-8898B33D1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AA8373-F950-2348-8CAD-548A410BC092}"/>
              </a:ext>
            </a:extLst>
          </p:cNvPr>
          <p:cNvSpPr txBox="1"/>
          <p:nvPr/>
        </p:nvSpPr>
        <p:spPr>
          <a:xfrm>
            <a:off x="67439" y="1575370"/>
            <a:ext cx="51894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"/>
              </a:rPr>
              <a:t>15 minute data from 1300 homes from NEEA study</a:t>
            </a:r>
          </a:p>
          <a:p>
            <a:endParaRPr lang="en-US" sz="2400" dirty="0">
              <a:solidFill>
                <a:schemeClr val="accent6"/>
              </a:solidFill>
              <a:latin typeface=""/>
            </a:endParaRPr>
          </a:p>
          <a:p>
            <a:r>
              <a:rPr lang="en-US" sz="2400" dirty="0">
                <a:solidFill>
                  <a:schemeClr val="accent6"/>
                </a:solidFill>
                <a:latin typeface=""/>
              </a:rPr>
              <a:t>If high power devices share a circuit how often would one have to be switched off?</a:t>
            </a:r>
          </a:p>
          <a:p>
            <a:endParaRPr lang="en-US" sz="2400" dirty="0">
              <a:solidFill>
                <a:schemeClr val="accent6"/>
              </a:solidFill>
              <a:latin typeface=""/>
            </a:endParaRPr>
          </a:p>
          <a:p>
            <a:r>
              <a:rPr lang="en-US" sz="2400" dirty="0">
                <a:solidFill>
                  <a:schemeClr val="accent6"/>
                </a:solidFill>
                <a:latin typeface=""/>
              </a:rPr>
              <a:t>40 minutes/week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E51B59-F7FF-6944-A3A6-909810EF9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144" y="65093"/>
            <a:ext cx="6787096" cy="678709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C722901-43F1-C6E7-9674-D10A672D4E60}"/>
              </a:ext>
            </a:extLst>
          </p:cNvPr>
          <p:cNvCxnSpPr>
            <a:cxnSpLocks/>
          </p:cNvCxnSpPr>
          <p:nvPr/>
        </p:nvCxnSpPr>
        <p:spPr>
          <a:xfrm>
            <a:off x="2675467" y="4391378"/>
            <a:ext cx="3653772" cy="31579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282D6C75-C6BF-3CA6-BFCC-1BAF108E8BFF}"/>
              </a:ext>
            </a:extLst>
          </p:cNvPr>
          <p:cNvSpPr/>
          <p:nvPr/>
        </p:nvSpPr>
        <p:spPr>
          <a:xfrm>
            <a:off x="6329239" y="4081670"/>
            <a:ext cx="2608028" cy="108137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8AABE9-B3EA-C766-913F-D997B05F5FB6}"/>
              </a:ext>
            </a:extLst>
          </p:cNvPr>
          <p:cNvSpPr txBox="1"/>
          <p:nvPr/>
        </p:nvSpPr>
        <p:spPr>
          <a:xfrm>
            <a:off x="11572064" y="6176683"/>
            <a:ext cx="503395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33" dirty="0"/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1202079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FE49A-31F0-7974-A28F-96DCFD2EC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688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t>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D21FBD-24EA-1692-9F3E-B34956C58F5C}"/>
              </a:ext>
            </a:extLst>
          </p:cNvPr>
          <p:cNvSpPr txBox="1"/>
          <p:nvPr/>
        </p:nvSpPr>
        <p:spPr>
          <a:xfrm>
            <a:off x="733200" y="385584"/>
            <a:ext cx="9551231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Homes are adding electric loads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DC6488-BDB2-74E3-3491-5E501BCC8B82}"/>
              </a:ext>
            </a:extLst>
          </p:cNvPr>
          <p:cNvSpPr/>
          <p:nvPr/>
        </p:nvSpPr>
        <p:spPr>
          <a:xfrm>
            <a:off x="136544" y="1362023"/>
            <a:ext cx="11400699" cy="2772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b="1" dirty="0">
                <a:solidFill>
                  <a:schemeClr val="tx2"/>
                </a:solidFill>
                <a:latin typeface=""/>
              </a:rPr>
              <a:t>New construction &amp; existing homes:</a:t>
            </a:r>
          </a:p>
          <a:p>
            <a:pPr lvl="1"/>
            <a:r>
              <a:rPr lang="en-US" sz="2177" b="1" dirty="0">
                <a:solidFill>
                  <a:schemeClr val="tx2"/>
                </a:solidFill>
                <a:latin typeface=""/>
              </a:rPr>
              <a:t>“New”:</a:t>
            </a:r>
            <a:r>
              <a:rPr lang="en-US" sz="2177" dirty="0">
                <a:solidFill>
                  <a:schemeClr val="tx2"/>
                </a:solidFill>
                <a:latin typeface=""/>
              </a:rPr>
              <a:t> Solar PV, Home charging of EVs, Batteries, backup power systems</a:t>
            </a:r>
          </a:p>
          <a:p>
            <a:pPr lvl="1"/>
            <a:r>
              <a:rPr lang="en-US" sz="2177" b="1" dirty="0">
                <a:solidFill>
                  <a:schemeClr val="tx2"/>
                </a:solidFill>
                <a:latin typeface=""/>
              </a:rPr>
              <a:t>“Traditional”: </a:t>
            </a:r>
            <a:r>
              <a:rPr lang="en-US" sz="2177" dirty="0">
                <a:solidFill>
                  <a:schemeClr val="tx2"/>
                </a:solidFill>
                <a:latin typeface=""/>
              </a:rPr>
              <a:t>Heat pumps for heating/cooling/hot water + other appliances: cooking, clothes drying</a:t>
            </a:r>
          </a:p>
          <a:p>
            <a:pPr lvl="1"/>
            <a:endParaRPr lang="en-US" sz="2177" dirty="0">
              <a:solidFill>
                <a:schemeClr val="tx2"/>
              </a:solidFill>
              <a:latin typeface=""/>
            </a:endParaRPr>
          </a:p>
          <a:p>
            <a:r>
              <a:rPr lang="en-US" sz="2177" b="1" dirty="0">
                <a:solidFill>
                  <a:schemeClr val="tx2"/>
                </a:solidFill>
                <a:latin typeface=""/>
              </a:rPr>
              <a:t>What are the issues? </a:t>
            </a:r>
          </a:p>
          <a:p>
            <a:endParaRPr lang="en-US" sz="2177" b="1" dirty="0">
              <a:solidFill>
                <a:schemeClr val="tx2"/>
              </a:solidFill>
              <a:latin typeface=""/>
            </a:endParaRPr>
          </a:p>
          <a:p>
            <a:endParaRPr lang="en-US" sz="2177" b="1" dirty="0">
              <a:solidFill>
                <a:schemeClr val="tx2"/>
              </a:solidFill>
              <a:latin typeface="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A3FD48-B4B1-59B9-B29C-5F50778E57D0}"/>
              </a:ext>
            </a:extLst>
          </p:cNvPr>
          <p:cNvSpPr txBox="1"/>
          <p:nvPr/>
        </p:nvSpPr>
        <p:spPr>
          <a:xfrm>
            <a:off x="6799209" y="3540825"/>
            <a:ext cx="4794582" cy="1972271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2177" b="1" dirty="0">
                <a:solidFill>
                  <a:schemeClr val="tx2"/>
                </a:solidFill>
                <a:latin typeface=""/>
              </a:rPr>
              <a:t>Retrofit</a:t>
            </a:r>
          </a:p>
          <a:p>
            <a:r>
              <a:rPr lang="en-US" sz="2177" dirty="0">
                <a:solidFill>
                  <a:schemeClr val="tx2"/>
                </a:solidFill>
                <a:latin typeface=""/>
              </a:rPr>
              <a:t>Do we have enough amps?</a:t>
            </a:r>
          </a:p>
          <a:p>
            <a:r>
              <a:rPr lang="en-US" sz="2177" dirty="0">
                <a:solidFill>
                  <a:schemeClr val="tx2"/>
                </a:solidFill>
                <a:latin typeface=""/>
              </a:rPr>
              <a:t>Do we have enough breaker slots?</a:t>
            </a:r>
          </a:p>
          <a:p>
            <a:r>
              <a:rPr lang="en-US" sz="2177" dirty="0">
                <a:solidFill>
                  <a:schemeClr val="tx2"/>
                </a:solidFill>
                <a:latin typeface=""/>
              </a:rPr>
              <a:t>Do we need to add 240V circuits?</a:t>
            </a:r>
          </a:p>
          <a:p>
            <a:r>
              <a:rPr lang="en-US" sz="2177" dirty="0">
                <a:solidFill>
                  <a:schemeClr val="tx2"/>
                </a:solidFill>
                <a:latin typeface=""/>
              </a:rPr>
              <a:t>Utility might reject your interconnection</a:t>
            </a:r>
          </a:p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5FEE7F-3AC4-83E2-2062-73FA5CDB8EA1}"/>
              </a:ext>
            </a:extLst>
          </p:cNvPr>
          <p:cNvSpPr txBox="1"/>
          <p:nvPr/>
        </p:nvSpPr>
        <p:spPr>
          <a:xfrm>
            <a:off x="268947" y="3598134"/>
            <a:ext cx="6177009" cy="16372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177" b="1" dirty="0">
                <a:solidFill>
                  <a:schemeClr val="tx2"/>
                </a:solidFill>
                <a:latin typeface=""/>
              </a:rPr>
              <a:t>New construction</a:t>
            </a:r>
          </a:p>
          <a:p>
            <a:r>
              <a:rPr lang="en-US" sz="2177" dirty="0">
                <a:solidFill>
                  <a:schemeClr val="tx2"/>
                </a:solidFill>
                <a:latin typeface=""/>
              </a:rPr>
              <a:t>Lots of expensive infrastructure – mostly transformers</a:t>
            </a:r>
          </a:p>
          <a:p>
            <a:r>
              <a:rPr lang="en-US" sz="2177" dirty="0">
                <a:solidFill>
                  <a:schemeClr val="tx2"/>
                </a:solidFill>
                <a:latin typeface=""/>
              </a:rPr>
              <a:t>Utility might reject your interconnection</a:t>
            </a:r>
          </a:p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988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9CE9E-8E71-ACAD-9BA1-4C029DA76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dirty="0">
                <a:solidFill>
                  <a:schemeClr val="accent6"/>
                </a:solidFill>
                <a:latin typeface=""/>
              </a:rPr>
              <a:t>Code Innovations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E61664-54F5-3AAD-C847-1B20C5521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747" y="801385"/>
            <a:ext cx="4148460" cy="552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281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 txBox="1">
            <a:spLocks noGrp="1"/>
          </p:cNvSpPr>
          <p:nvPr>
            <p:ph type="title"/>
          </p:nvPr>
        </p:nvSpPr>
        <p:spPr>
          <a:xfrm>
            <a:off x="290555" y="365125"/>
            <a:ext cx="1161943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chemeClr val="accent6"/>
                </a:solidFill>
                <a:latin typeface=""/>
              </a:rPr>
              <a:t>Current Treatment of HVAC Heat Pumps in the NEC</a:t>
            </a:r>
            <a:endParaRPr b="1" dirty="0">
              <a:solidFill>
                <a:schemeClr val="accent6"/>
              </a:solidFill>
              <a:latin typeface=""/>
            </a:endParaRPr>
          </a:p>
        </p:txBody>
      </p:sp>
      <p:pic>
        <p:nvPicPr>
          <p:cNvPr id="112" name="Google Shape;112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882403" y="1526519"/>
            <a:ext cx="4351338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4"/>
          <p:cNvSpPr/>
          <p:nvPr/>
        </p:nvSpPr>
        <p:spPr>
          <a:xfrm>
            <a:off x="2178393" y="3266353"/>
            <a:ext cx="974220" cy="871671"/>
          </a:xfrm>
          <a:prstGeom prst="mathPlus">
            <a:avLst>
              <a:gd name="adj1" fmla="val 23520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4" name="Google Shape;114;p4"/>
          <p:cNvGrpSpPr/>
          <p:nvPr/>
        </p:nvGrpSpPr>
        <p:grpSpPr>
          <a:xfrm>
            <a:off x="2955939" y="2272518"/>
            <a:ext cx="2459920" cy="2859341"/>
            <a:chOff x="4502733" y="1966801"/>
            <a:chExt cx="2459920" cy="2859341"/>
          </a:xfrm>
        </p:grpSpPr>
        <p:pic>
          <p:nvPicPr>
            <p:cNvPr id="115" name="Google Shape;115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02733" y="1966801"/>
              <a:ext cx="2459920" cy="2459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4" descr="Paulding Putnam Electric Cooperativ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121780" y="3959859"/>
              <a:ext cx="1156533" cy="86628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7" name="Google Shape;117;p4"/>
          <p:cNvSpPr txBox="1"/>
          <p:nvPr/>
        </p:nvSpPr>
        <p:spPr>
          <a:xfrm>
            <a:off x="-139129" y="5231526"/>
            <a:ext cx="285909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Existing Load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kVA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(50A, 240V)</a:t>
            </a:r>
            <a:endParaRPr/>
          </a:p>
        </p:txBody>
      </p:sp>
      <p:sp>
        <p:nvSpPr>
          <p:cNvPr id="118" name="Google Shape;118;p4"/>
          <p:cNvSpPr txBox="1"/>
          <p:nvPr/>
        </p:nvSpPr>
        <p:spPr>
          <a:xfrm>
            <a:off x="2635155" y="5245368"/>
            <a:ext cx="303619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Heat Pump Load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5.5 kVA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(23A, 240V)</a:t>
            </a:r>
            <a:endParaRPr/>
          </a:p>
        </p:txBody>
      </p:sp>
      <p:sp>
        <p:nvSpPr>
          <p:cNvPr id="119" name="Google Shape;119;p4"/>
          <p:cNvSpPr/>
          <p:nvPr/>
        </p:nvSpPr>
        <p:spPr>
          <a:xfrm>
            <a:off x="5484106" y="3198896"/>
            <a:ext cx="905854" cy="939128"/>
          </a:xfrm>
          <a:prstGeom prst="mathMultiply">
            <a:avLst>
              <a:gd name="adj1" fmla="val 23520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6475292" y="2468131"/>
            <a:ext cx="1863108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0" b="1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/>
          </a:p>
        </p:txBody>
      </p:sp>
      <p:sp>
        <p:nvSpPr>
          <p:cNvPr id="121" name="Google Shape;121;p4"/>
          <p:cNvSpPr txBox="1"/>
          <p:nvPr/>
        </p:nvSpPr>
        <p:spPr>
          <a:xfrm>
            <a:off x="5906849" y="5245368"/>
            <a:ext cx="303619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NEC Demand Factor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100%</a:t>
            </a:r>
            <a:endParaRPr/>
          </a:p>
        </p:txBody>
      </p:sp>
      <p:pic>
        <p:nvPicPr>
          <p:cNvPr id="122" name="Google Shape;12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3067" y="1494195"/>
            <a:ext cx="4351338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4"/>
          <p:cNvSpPr txBox="1"/>
          <p:nvPr/>
        </p:nvSpPr>
        <p:spPr>
          <a:xfrm>
            <a:off x="9469190" y="5245368"/>
            <a:ext cx="285909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Load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17.5 kVA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(73A, 240V)</a:t>
            </a:r>
            <a:endParaRPr/>
          </a:p>
        </p:txBody>
      </p:sp>
      <p:sp>
        <p:nvSpPr>
          <p:cNvPr id="124" name="Google Shape;124;p4"/>
          <p:cNvSpPr/>
          <p:nvPr/>
        </p:nvSpPr>
        <p:spPr>
          <a:xfrm>
            <a:off x="8479391" y="3250171"/>
            <a:ext cx="1102408" cy="836576"/>
          </a:xfrm>
          <a:prstGeom prst="mathEqual">
            <a:avLst>
              <a:gd name="adj1" fmla="val 23520"/>
              <a:gd name="adj2" fmla="val 11760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>
            <a:spLocks noGrp="1"/>
          </p:cNvSpPr>
          <p:nvPr>
            <p:ph type="title"/>
          </p:nvPr>
        </p:nvSpPr>
        <p:spPr>
          <a:xfrm>
            <a:off x="290555" y="365125"/>
            <a:ext cx="1161943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chemeClr val="accent6"/>
                </a:solidFill>
                <a:latin typeface=""/>
              </a:rPr>
              <a:t>Current Treatment of HVAC Heat Pumps in the NEC</a:t>
            </a:r>
            <a:endParaRPr b="1" dirty="0">
              <a:solidFill>
                <a:schemeClr val="accent6"/>
              </a:solidFill>
              <a:latin typeface=""/>
            </a:endParaRPr>
          </a:p>
        </p:txBody>
      </p:sp>
      <p:sp>
        <p:nvSpPr>
          <p:cNvPr id="130" name="Google Shape;130;p5"/>
          <p:cNvSpPr/>
          <p:nvPr/>
        </p:nvSpPr>
        <p:spPr>
          <a:xfrm>
            <a:off x="6475292" y="2468131"/>
            <a:ext cx="1863108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0" b="1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31" name="Google Shape;131;p5"/>
          <p:cNvSpPr txBox="1"/>
          <p:nvPr/>
        </p:nvSpPr>
        <p:spPr>
          <a:xfrm>
            <a:off x="5906849" y="5245368"/>
            <a:ext cx="303619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NEC Demand Factor </a:t>
            </a:r>
            <a:endParaRPr dirty="0">
              <a:solidFill>
                <a:schemeClr val="accent6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100%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32" name="Google Shape;132;p5"/>
          <p:cNvSpPr txBox="1"/>
          <p:nvPr/>
        </p:nvSpPr>
        <p:spPr>
          <a:xfrm>
            <a:off x="290555" y="1921381"/>
            <a:ext cx="4392538" cy="4154984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Is this value appropriate?</a:t>
            </a:r>
            <a:endParaRPr dirty="0">
              <a:solidFill>
                <a:schemeClr val="accent6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Do HVAC heat pumps behave this way in reality?</a:t>
            </a:r>
            <a:endParaRPr dirty="0">
              <a:solidFill>
                <a:schemeClr val="accent6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Is this conservative approach necessary for safety?</a:t>
            </a:r>
            <a:endParaRPr dirty="0">
              <a:solidFill>
                <a:schemeClr val="accent6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Is there an alternative that reduces unnecessary panel replacements while being safe?</a:t>
            </a:r>
            <a:endParaRPr dirty="0">
              <a:solidFill>
                <a:schemeClr val="accent6"/>
              </a:solidFill>
            </a:endParaRPr>
          </a:p>
        </p:txBody>
      </p:sp>
      <p:cxnSp>
        <p:nvCxnSpPr>
          <p:cNvPr id="133" name="Google Shape;133;p5"/>
          <p:cNvCxnSpPr>
            <a:stCxn id="132" idx="3"/>
            <a:endCxn id="131" idx="1"/>
          </p:cNvCxnSpPr>
          <p:nvPr/>
        </p:nvCxnSpPr>
        <p:spPr>
          <a:xfrm>
            <a:off x="4683093" y="3998873"/>
            <a:ext cx="1223700" cy="1662000"/>
          </a:xfrm>
          <a:prstGeom prst="bentConnector3">
            <a:avLst>
              <a:gd name="adj1" fmla="val 50000"/>
            </a:avLst>
          </a:prstGeom>
          <a:noFill/>
          <a:ln w="762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5000" b="1" dirty="0">
                <a:solidFill>
                  <a:schemeClr val="accent6"/>
                </a:solidFill>
                <a:latin typeface=""/>
              </a:rPr>
              <a:t>Data Sources</a:t>
            </a:r>
            <a:endParaRPr sz="5000" b="1" dirty="0">
              <a:solidFill>
                <a:schemeClr val="accent6"/>
              </a:solidFill>
              <a:latin typeface=""/>
            </a:endParaRPr>
          </a:p>
        </p:txBody>
      </p:sp>
      <p:grpSp>
        <p:nvGrpSpPr>
          <p:cNvPr id="139" name="Google Shape;139;p6"/>
          <p:cNvGrpSpPr/>
          <p:nvPr/>
        </p:nvGrpSpPr>
        <p:grpSpPr>
          <a:xfrm>
            <a:off x="838200" y="1827749"/>
            <a:ext cx="10791825" cy="4349726"/>
            <a:chOff x="0" y="2124"/>
            <a:chExt cx="10791825" cy="4349726"/>
          </a:xfrm>
        </p:grpSpPr>
        <p:sp>
          <p:nvSpPr>
            <p:cNvPr id="140" name="Google Shape;140;p6"/>
            <p:cNvSpPr/>
            <p:nvPr/>
          </p:nvSpPr>
          <p:spPr>
            <a:xfrm rot="5400000">
              <a:off x="6542275" y="-2742850"/>
              <a:ext cx="1372800" cy="68862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CD3EA">
                <a:alpha val="89803"/>
              </a:srgbClr>
            </a:solid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6"/>
            <p:cNvSpPr txBox="1"/>
            <p:nvPr/>
          </p:nvSpPr>
          <p:spPr>
            <a:xfrm>
              <a:off x="3785625" y="38812"/>
              <a:ext cx="7006200" cy="14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114300" marR="0" lvl="1" indent="-1651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Char char="•"/>
              </a:pPr>
              <a:r>
                <a:rPr lang="en-US" sz="2000" b="0" i="0" u="none" strike="noStrike" cap="none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Detailed sub-metering data</a:t>
              </a:r>
              <a:endParaRPr sz="2200" dirty="0">
                <a:solidFill>
                  <a:schemeClr val="accent6"/>
                </a:solidFill>
              </a:endParaRPr>
            </a:p>
            <a:p>
              <a:pPr marL="114300" marR="0" lvl="1" indent="-1651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Char char="•"/>
              </a:pPr>
              <a:r>
                <a:rPr lang="en-US" sz="2000" b="0" i="0" u="none" strike="noStrike" cap="none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No actual retrofits</a:t>
              </a:r>
              <a:endParaRPr sz="2200" dirty="0">
                <a:solidFill>
                  <a:schemeClr val="accent6"/>
                </a:solidFill>
              </a:endParaRPr>
            </a:p>
            <a:p>
              <a:pPr marL="114300" marR="0" lvl="1" indent="-1651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Char char="•"/>
              </a:pPr>
              <a:r>
                <a:rPr lang="en-US" sz="2000" b="0" i="0" u="none" strike="noStrike" cap="none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181 highly-electrified dwellings in Pacific Northwest (OR, WA, ID, MT)</a:t>
              </a:r>
              <a:endParaRPr sz="2200" dirty="0">
                <a:solidFill>
                  <a:schemeClr val="accent6"/>
                </a:solidFill>
              </a:endParaRPr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0" y="2124"/>
              <a:ext cx="3785616" cy="1402286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6"/>
            <p:cNvSpPr txBox="1"/>
            <p:nvPr/>
          </p:nvSpPr>
          <p:spPr>
            <a:xfrm>
              <a:off x="68454" y="70578"/>
              <a:ext cx="3648708" cy="12653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5725" tIns="62850" rIns="125725" bIns="6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300"/>
                <a:buFont typeface="Calibri"/>
                <a:buNone/>
              </a:pPr>
              <a:r>
                <a:rPr lang="en-US" sz="3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NEEA End-Use Load Research (EULR)</a:t>
              </a: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 rot="5400000">
              <a:off x="6548975" y="-1256575"/>
              <a:ext cx="1339500" cy="68661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CCD3EA">
                <a:alpha val="89803"/>
              </a:srgbClr>
            </a:solid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6"/>
            <p:cNvSpPr txBox="1"/>
            <p:nvPr/>
          </p:nvSpPr>
          <p:spPr>
            <a:xfrm>
              <a:off x="3832275" y="1465687"/>
              <a:ext cx="6912900" cy="140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114300" marR="0" lvl="1" indent="-158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lang="en-US" sz="1900" b="0" i="0" u="none" strike="noStrike" cap="none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Detailed sub-metering data</a:t>
              </a:r>
              <a:endParaRPr sz="2100" dirty="0">
                <a:solidFill>
                  <a:schemeClr val="accent6"/>
                </a:solidFill>
              </a:endParaRPr>
            </a:p>
            <a:p>
              <a:pPr marL="114300" marR="0" lvl="1" indent="-15875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lang="en-US" sz="1900" b="0" i="0" u="none" strike="noStrike" cap="none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No actual retrofits</a:t>
              </a:r>
              <a:endParaRPr sz="2100" dirty="0">
                <a:solidFill>
                  <a:schemeClr val="accent6"/>
                </a:solidFill>
              </a:endParaRPr>
            </a:p>
            <a:p>
              <a:pPr marL="114300" marR="0" lvl="1" indent="-15875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Char char="•"/>
              </a:pPr>
              <a:r>
                <a:rPr lang="en-US" sz="1900" b="0" i="0" u="none" strike="noStrike" cap="none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776 conventional dwellings across US (mostly TX, smaller numbers in CA, NY, CO)</a:t>
              </a:r>
              <a:endParaRPr sz="2100" dirty="0">
                <a:solidFill>
                  <a:schemeClr val="accent6"/>
                </a:solidFill>
              </a:endParaRPr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0" y="1474525"/>
              <a:ext cx="3785616" cy="1402286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6"/>
            <p:cNvSpPr txBox="1"/>
            <p:nvPr/>
          </p:nvSpPr>
          <p:spPr>
            <a:xfrm>
              <a:off x="68454" y="1542979"/>
              <a:ext cx="3648708" cy="12653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5725" tIns="62850" rIns="125725" bIns="6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300"/>
                <a:buFont typeface="Calibri"/>
                <a:buNone/>
              </a:pPr>
              <a:r>
                <a:rPr lang="en-US" sz="3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Pecan Street Dataport</a:t>
              </a:r>
              <a:endParaRPr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6"/>
            <p:cNvSpPr/>
            <p:nvPr/>
          </p:nvSpPr>
          <p:spPr>
            <a:xfrm rot="5400000">
              <a:off x="6498725" y="266300"/>
              <a:ext cx="1346400" cy="67731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D0CECE">
                <a:alpha val="89803"/>
              </a:srgbClr>
            </a:solidFill>
            <a:ln w="12700" cap="flat" cmpd="sng">
              <a:solidFill>
                <a:srgbClr val="CCD3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6"/>
            <p:cNvSpPr txBox="1"/>
            <p:nvPr/>
          </p:nvSpPr>
          <p:spPr>
            <a:xfrm>
              <a:off x="3762287" y="2979650"/>
              <a:ext cx="6912900" cy="1372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50" rIns="45700" bIns="22850" anchor="ctr" anchorCtr="0">
              <a:noAutofit/>
            </a:bodyPr>
            <a:lstStyle/>
            <a:p>
              <a:pPr marL="114300" marR="0" lvl="1" indent="-1524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en-US" sz="1800" b="0" i="0" u="none" strike="noStrike" cap="none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Smart meter 15-minute interval data</a:t>
              </a:r>
              <a:endParaRPr sz="2000" dirty="0">
                <a:solidFill>
                  <a:schemeClr val="accent6"/>
                </a:solidFill>
              </a:endParaRPr>
            </a:p>
            <a:p>
              <a:pPr marL="114300" marR="0" lvl="1" indent="-1524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en-US" sz="1800" b="0" i="0" u="none" strike="noStrike" cap="none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Actual cold climate heat pump upgrades</a:t>
              </a:r>
              <a:endParaRPr sz="2000" dirty="0">
                <a:solidFill>
                  <a:schemeClr val="accent6"/>
                </a:solidFill>
              </a:endParaRPr>
            </a:p>
            <a:p>
              <a:pPr marL="114300" marR="0" lvl="1" indent="-1524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en-US" sz="1800" b="0" i="0" u="none" strike="noStrike" cap="none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9,093 Vermont dwellings (includes some multi-family)</a:t>
              </a:r>
              <a:endParaRPr sz="2000" dirty="0">
                <a:solidFill>
                  <a:schemeClr val="accent6"/>
                </a:solidFill>
              </a:endParaRPr>
            </a:p>
            <a:p>
              <a:pPr marL="114300" marR="0" lvl="1" indent="-1524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lang="en-US" sz="1800" b="0" i="0" u="none" strike="noStrike" cap="none" dirty="0">
                  <a:solidFill>
                    <a:schemeClr val="accent6"/>
                  </a:solidFill>
                  <a:latin typeface="Calibri"/>
                  <a:ea typeface="Calibri"/>
                  <a:cs typeface="Calibri"/>
                  <a:sym typeface="Calibri"/>
                </a:rPr>
                <a:t>Dwelling maximum demand values derived from smart meter data before and after incentivized installation of cold climate heat pumps</a:t>
              </a:r>
              <a:endParaRPr sz="2000" dirty="0">
                <a:solidFill>
                  <a:schemeClr val="accent6"/>
                </a:solidFill>
              </a:endParaRPr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0" y="2946926"/>
              <a:ext cx="3785616" cy="1402286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6"/>
            <p:cNvSpPr txBox="1"/>
            <p:nvPr/>
          </p:nvSpPr>
          <p:spPr>
            <a:xfrm>
              <a:off x="68454" y="3015380"/>
              <a:ext cx="3648708" cy="12653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5725" tIns="62850" rIns="125725" bIns="6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300"/>
                <a:buFont typeface="Calibri"/>
                <a:buNone/>
              </a:pPr>
              <a:r>
                <a:rPr lang="en-US" sz="3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VEIC ccASHP</a:t>
              </a:r>
              <a:endParaRPr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5000" b="1" dirty="0">
                <a:solidFill>
                  <a:schemeClr val="accent6"/>
                </a:solidFill>
                <a:latin typeface=""/>
              </a:rPr>
              <a:t>Calculating HVAC Heat Pump Demand Factor</a:t>
            </a:r>
            <a:endParaRPr sz="5000" b="1" dirty="0">
              <a:solidFill>
                <a:schemeClr val="accent6"/>
              </a:solidFill>
              <a:latin typeface=""/>
            </a:endParaRPr>
          </a:p>
        </p:txBody>
      </p:sp>
      <p:sp>
        <p:nvSpPr>
          <p:cNvPr id="157" name="Google Shape;157;p7"/>
          <p:cNvSpPr txBox="1"/>
          <p:nvPr/>
        </p:nvSpPr>
        <p:spPr>
          <a:xfrm>
            <a:off x="721659" y="2249029"/>
            <a:ext cx="10748682" cy="235994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698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"/>
          <p:cNvSpPr txBox="1">
            <a:spLocks noGrp="1"/>
          </p:cNvSpPr>
          <p:nvPr>
            <p:ph type="body" idx="1"/>
          </p:nvPr>
        </p:nvSpPr>
        <p:spPr>
          <a:xfrm>
            <a:off x="728176" y="904011"/>
            <a:ext cx="5257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solidFill>
                  <a:schemeClr val="accent6"/>
                </a:solidFill>
                <a:latin typeface=""/>
              </a:rPr>
              <a:t>HVAC heat pump demand factors are widely varying (40-60%)</a:t>
            </a:r>
            <a:endParaRPr dirty="0">
              <a:solidFill>
                <a:schemeClr val="accent6"/>
              </a:solidFill>
              <a:latin typeface="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>
                <a:solidFill>
                  <a:schemeClr val="accent6"/>
                </a:solidFill>
                <a:latin typeface=""/>
              </a:rPr>
              <a:t>Ductless heat pumps show lower demand factors (25%)</a:t>
            </a:r>
            <a:endParaRPr dirty="0">
              <a:solidFill>
                <a:schemeClr val="accent6"/>
              </a:solidFill>
              <a:latin typeface="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48135"/>
              </a:buClr>
              <a:buSzPts val="2800"/>
              <a:buChar char="•"/>
            </a:pPr>
            <a:r>
              <a:rPr lang="en-US" b="1" dirty="0">
                <a:solidFill>
                  <a:srgbClr val="548135"/>
                </a:solidFill>
                <a:latin typeface=""/>
              </a:rPr>
              <a:t>Proposed value of 50% for all new loads</a:t>
            </a:r>
            <a:r>
              <a:rPr lang="en-US" dirty="0">
                <a:solidFill>
                  <a:schemeClr val="accent6"/>
                </a:solidFill>
                <a:latin typeface=""/>
              </a:rPr>
              <a:t>, based on this and other end-uses</a:t>
            </a:r>
            <a:endParaRPr dirty="0">
              <a:solidFill>
                <a:schemeClr val="accent6"/>
              </a:solidFill>
              <a:latin typeface=""/>
            </a:endParaRPr>
          </a:p>
        </p:txBody>
      </p:sp>
      <p:pic>
        <p:nvPicPr>
          <p:cNvPr id="163" name="Google Shape;16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6025" y="71919"/>
            <a:ext cx="5943600" cy="44577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4" name="Google Shape;164;p11"/>
          <p:cNvGraphicFramePr/>
          <p:nvPr>
            <p:extLst>
              <p:ext uri="{D42A27DB-BD31-4B8C-83A1-F6EECF244321}">
                <p14:modId xmlns:p14="http://schemas.microsoft.com/office/powerpoint/2010/main" val="3711253014"/>
              </p:ext>
            </p:extLst>
          </p:nvPr>
        </p:nvGraphicFramePr>
        <p:xfrm>
          <a:off x="728176" y="4510573"/>
          <a:ext cx="10997625" cy="2194560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3637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6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02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8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1" u="none" strike="noStrike" cap="none" dirty="0">
                          <a:solidFill>
                            <a:schemeClr val="accent6"/>
                          </a:solidFill>
                          <a:latin typeface=""/>
                        </a:rPr>
                        <a:t>Load Names</a:t>
                      </a:r>
                      <a:endParaRPr sz="1600" b="1" i="1" u="none" strike="noStrike" cap="none" dirty="0">
                        <a:solidFill>
                          <a:schemeClr val="accent6"/>
                        </a:solidFill>
                        <a:latin typeface="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1" u="none" strike="noStrike" cap="none">
                          <a:solidFill>
                            <a:schemeClr val="accent6"/>
                          </a:solidFill>
                          <a:latin typeface=""/>
                        </a:rPr>
                        <a:t>Number of Systems</a:t>
                      </a:r>
                      <a:endParaRPr sz="1600" b="1" i="1" u="none" strike="noStrike" cap="none">
                        <a:solidFill>
                          <a:schemeClr val="accent6"/>
                        </a:solidFill>
                        <a:latin typeface="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1" u="none" strike="noStrike" cap="none">
                          <a:solidFill>
                            <a:schemeClr val="accent6"/>
                          </a:solidFill>
                          <a:latin typeface=""/>
                        </a:rPr>
                        <a:t>Load Maximum Demand (kW)</a:t>
                      </a:r>
                      <a:endParaRPr sz="1600" b="1" i="1" u="none" strike="noStrike" cap="none">
                        <a:solidFill>
                          <a:schemeClr val="accent6"/>
                        </a:solidFill>
                        <a:latin typeface="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1" u="none" strike="noStrike" cap="none">
                          <a:solidFill>
                            <a:schemeClr val="accent6"/>
                          </a:solidFill>
                          <a:latin typeface=""/>
                        </a:rPr>
                        <a:t>Change in Whole Dwelling Maximum Demand When New Load is Added (kW)</a:t>
                      </a:r>
                      <a:endParaRPr sz="1600" b="1" i="1" u="none" strike="noStrike" cap="none">
                        <a:solidFill>
                          <a:schemeClr val="accent6"/>
                        </a:solidFill>
                        <a:latin typeface="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1" u="none" strike="noStrike" cap="none">
                          <a:solidFill>
                            <a:schemeClr val="accent6"/>
                          </a:solidFill>
                          <a:latin typeface=""/>
                        </a:rPr>
                        <a:t>Demand Factor for New Load Being Added</a:t>
                      </a:r>
                      <a:endParaRPr sz="1600" b="1" i="1" u="none" strike="noStrike" cap="none">
                        <a:solidFill>
                          <a:schemeClr val="accent6"/>
                        </a:solidFill>
                        <a:latin typeface="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accent6"/>
                          </a:solidFill>
                          <a:latin typeface=""/>
                        </a:rPr>
                        <a:t>Air Handler</a:t>
                      </a:r>
                      <a:endParaRPr sz="1600" u="none" strike="noStrike" cap="none" dirty="0">
                        <a:solidFill>
                          <a:schemeClr val="accent6"/>
                        </a:solidFill>
                        <a:latin typeface="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solidFill>
                            <a:schemeClr val="accent6"/>
                          </a:solidFill>
                          <a:latin typeface=""/>
                        </a:rPr>
                        <a:t>681</a:t>
                      </a:r>
                      <a:endParaRPr sz="1600" u="none" strike="noStrike" cap="none">
                        <a:solidFill>
                          <a:schemeClr val="accent6"/>
                        </a:solidFill>
                        <a:latin typeface="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solidFill>
                            <a:schemeClr val="accent6"/>
                          </a:solidFill>
                          <a:latin typeface=""/>
                        </a:rPr>
                        <a:t>0.70</a:t>
                      </a:r>
                      <a:endParaRPr sz="1600" u="none" strike="noStrike" cap="none">
                        <a:solidFill>
                          <a:schemeClr val="accent6"/>
                        </a:solidFill>
                        <a:latin typeface="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solidFill>
                            <a:schemeClr val="accent6"/>
                          </a:solidFill>
                          <a:latin typeface=""/>
                        </a:rPr>
                        <a:t>0.46</a:t>
                      </a:r>
                      <a:endParaRPr sz="1600" u="none" strike="noStrike" cap="none">
                        <a:solidFill>
                          <a:schemeClr val="accent6"/>
                        </a:solidFill>
                        <a:latin typeface="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solidFill>
                            <a:schemeClr val="accent6"/>
                          </a:solidFill>
                          <a:latin typeface=""/>
                        </a:rPr>
                        <a:t>62%</a:t>
                      </a:r>
                      <a:endParaRPr sz="1600" u="none" strike="noStrike" cap="none">
                        <a:solidFill>
                          <a:schemeClr val="accent6"/>
                        </a:solidFill>
                        <a:latin typeface="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accent6"/>
                          </a:solidFill>
                          <a:latin typeface=""/>
                        </a:rPr>
                        <a:t>Central Heat Pump</a:t>
                      </a:r>
                      <a:endParaRPr sz="1600" u="none" strike="noStrike" cap="none" dirty="0">
                        <a:solidFill>
                          <a:schemeClr val="accent6"/>
                        </a:solidFill>
                        <a:latin typeface="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accent6"/>
                          </a:solidFill>
                          <a:latin typeface=""/>
                        </a:rPr>
                        <a:t>456</a:t>
                      </a:r>
                      <a:endParaRPr sz="1600" u="none" strike="noStrike" cap="none" dirty="0">
                        <a:solidFill>
                          <a:schemeClr val="accent6"/>
                        </a:solidFill>
                        <a:latin typeface="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solidFill>
                            <a:schemeClr val="accent6"/>
                          </a:solidFill>
                          <a:latin typeface=""/>
                        </a:rPr>
                        <a:t>2.99</a:t>
                      </a:r>
                      <a:endParaRPr sz="1600" u="none" strike="noStrike" cap="none">
                        <a:solidFill>
                          <a:schemeClr val="accent6"/>
                        </a:solidFill>
                        <a:latin typeface="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accent6"/>
                          </a:solidFill>
                          <a:latin typeface=""/>
                        </a:rPr>
                        <a:t>1.52</a:t>
                      </a:r>
                      <a:endParaRPr sz="1600" u="none" strike="noStrike" cap="none" dirty="0">
                        <a:solidFill>
                          <a:schemeClr val="accent6"/>
                        </a:solidFill>
                        <a:latin typeface="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solidFill>
                            <a:schemeClr val="accent6"/>
                          </a:solidFill>
                          <a:latin typeface=""/>
                        </a:rPr>
                        <a:t>59%</a:t>
                      </a:r>
                      <a:endParaRPr sz="1600" u="none" strike="noStrike" cap="none">
                        <a:solidFill>
                          <a:schemeClr val="accent6"/>
                        </a:solidFill>
                        <a:latin typeface="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accent6"/>
                          </a:solidFill>
                          <a:latin typeface=""/>
                        </a:rPr>
                        <a:t>Central Cooling</a:t>
                      </a:r>
                      <a:endParaRPr sz="1600" u="none" strike="noStrike" cap="none" dirty="0">
                        <a:solidFill>
                          <a:schemeClr val="accent6"/>
                        </a:solidFill>
                        <a:latin typeface="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accent6"/>
                          </a:solidFill>
                          <a:latin typeface=""/>
                        </a:rPr>
                        <a:t>374</a:t>
                      </a:r>
                      <a:endParaRPr sz="1600" u="none" strike="noStrike" cap="none" dirty="0">
                        <a:solidFill>
                          <a:schemeClr val="accent6"/>
                        </a:solidFill>
                        <a:latin typeface="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accent6"/>
                          </a:solidFill>
                          <a:latin typeface=""/>
                        </a:rPr>
                        <a:t>2.80</a:t>
                      </a:r>
                      <a:endParaRPr sz="1600" u="none" strike="noStrike" cap="none" dirty="0">
                        <a:solidFill>
                          <a:schemeClr val="accent6"/>
                        </a:solidFill>
                        <a:latin typeface="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accent6"/>
                          </a:solidFill>
                          <a:latin typeface=""/>
                        </a:rPr>
                        <a:t>1.13</a:t>
                      </a:r>
                      <a:endParaRPr sz="1600" u="none" strike="noStrike" cap="none" dirty="0">
                        <a:solidFill>
                          <a:schemeClr val="accent6"/>
                        </a:solidFill>
                        <a:latin typeface="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solidFill>
                            <a:schemeClr val="accent6"/>
                          </a:solidFill>
                          <a:latin typeface=""/>
                        </a:rPr>
                        <a:t>44%</a:t>
                      </a:r>
                      <a:endParaRPr sz="1600" u="none" strike="noStrike" cap="none">
                        <a:solidFill>
                          <a:schemeClr val="accent6"/>
                        </a:solidFill>
                        <a:latin typeface="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solidFill>
                            <a:schemeClr val="accent6"/>
                          </a:solidFill>
                          <a:latin typeface=""/>
                        </a:rPr>
                        <a:t>Central Heat Pump (Ducted)</a:t>
                      </a:r>
                      <a:endParaRPr sz="1600" u="none" strike="noStrike" cap="none">
                        <a:solidFill>
                          <a:schemeClr val="accent6"/>
                        </a:solidFill>
                        <a:latin typeface="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solidFill>
                            <a:schemeClr val="accent6"/>
                          </a:solidFill>
                          <a:latin typeface=""/>
                        </a:rPr>
                        <a:t>54</a:t>
                      </a:r>
                      <a:endParaRPr sz="1600" u="none" strike="noStrike" cap="none">
                        <a:solidFill>
                          <a:schemeClr val="accent6"/>
                        </a:solidFill>
                        <a:latin typeface="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solidFill>
                            <a:schemeClr val="accent6"/>
                          </a:solidFill>
                          <a:latin typeface=""/>
                        </a:rPr>
                        <a:t>2.88</a:t>
                      </a:r>
                      <a:endParaRPr sz="1600" u="none" strike="noStrike" cap="none">
                        <a:solidFill>
                          <a:schemeClr val="accent6"/>
                        </a:solidFill>
                        <a:latin typeface="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accent6"/>
                          </a:solidFill>
                          <a:latin typeface=""/>
                        </a:rPr>
                        <a:t>1.50</a:t>
                      </a:r>
                      <a:endParaRPr sz="1600" u="none" strike="noStrike" cap="none" dirty="0">
                        <a:solidFill>
                          <a:schemeClr val="accent6"/>
                        </a:solidFill>
                        <a:latin typeface="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accent6"/>
                          </a:solidFill>
                          <a:latin typeface=""/>
                        </a:rPr>
                        <a:t>59%</a:t>
                      </a:r>
                      <a:endParaRPr sz="1600" u="none" strike="noStrike" cap="none" dirty="0">
                        <a:solidFill>
                          <a:schemeClr val="accent6"/>
                        </a:solidFill>
                        <a:latin typeface="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solidFill>
                            <a:schemeClr val="accent6"/>
                          </a:solidFill>
                          <a:latin typeface=""/>
                        </a:rPr>
                        <a:t>Central Heat Pump (Ductless)</a:t>
                      </a:r>
                      <a:endParaRPr sz="1600" u="none" strike="noStrike" cap="none">
                        <a:solidFill>
                          <a:schemeClr val="accent6"/>
                        </a:solidFill>
                        <a:latin typeface="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solidFill>
                            <a:schemeClr val="accent6"/>
                          </a:solidFill>
                          <a:latin typeface=""/>
                        </a:rPr>
                        <a:t>42</a:t>
                      </a:r>
                      <a:endParaRPr sz="1600" u="none" strike="noStrike" cap="none">
                        <a:solidFill>
                          <a:schemeClr val="accent6"/>
                        </a:solidFill>
                        <a:latin typeface="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solidFill>
                            <a:schemeClr val="accent6"/>
                          </a:solidFill>
                          <a:latin typeface=""/>
                        </a:rPr>
                        <a:t>1.85</a:t>
                      </a:r>
                      <a:endParaRPr sz="1600" u="none" strike="noStrike" cap="none">
                        <a:solidFill>
                          <a:schemeClr val="accent6"/>
                        </a:solidFill>
                        <a:latin typeface="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solidFill>
                            <a:schemeClr val="accent6"/>
                          </a:solidFill>
                          <a:latin typeface=""/>
                        </a:rPr>
                        <a:t>0.40</a:t>
                      </a:r>
                      <a:endParaRPr sz="1600" u="none" strike="noStrike" cap="none">
                        <a:solidFill>
                          <a:schemeClr val="accent6"/>
                        </a:solidFill>
                        <a:latin typeface="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accent6"/>
                          </a:solidFill>
                          <a:latin typeface=""/>
                        </a:rPr>
                        <a:t>24%</a:t>
                      </a:r>
                      <a:endParaRPr sz="1600" u="none" strike="noStrike" cap="none" dirty="0">
                        <a:solidFill>
                          <a:schemeClr val="accent6"/>
                        </a:solidFill>
                        <a:latin typeface="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5" name="Google Shape;165;p11"/>
          <p:cNvSpPr txBox="1">
            <a:spLocks noGrp="1"/>
          </p:cNvSpPr>
          <p:nvPr>
            <p:ph type="title"/>
          </p:nvPr>
        </p:nvSpPr>
        <p:spPr>
          <a:xfrm>
            <a:off x="179950" y="-1466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chemeClr val="accent6"/>
                </a:solidFill>
                <a:latin typeface=""/>
              </a:rPr>
              <a:t>End-Use Sub-Metered Homes</a:t>
            </a:r>
            <a:endParaRPr b="1" dirty="0">
              <a:solidFill>
                <a:schemeClr val="accent6"/>
              </a:solidFill>
              <a:latin typeface="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3"/>
          <p:cNvSpPr txBox="1">
            <a:spLocks noGrp="1"/>
          </p:cNvSpPr>
          <p:nvPr>
            <p:ph type="title"/>
          </p:nvPr>
        </p:nvSpPr>
        <p:spPr>
          <a:xfrm>
            <a:off x="791550" y="652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chemeClr val="accent6"/>
                </a:solidFill>
                <a:latin typeface=""/>
              </a:rPr>
              <a:t>VEIC </a:t>
            </a:r>
            <a:r>
              <a:rPr lang="en-US" b="1" dirty="0" err="1">
                <a:solidFill>
                  <a:schemeClr val="accent6"/>
                </a:solidFill>
                <a:latin typeface=""/>
              </a:rPr>
              <a:t>ccASHP</a:t>
            </a:r>
            <a:r>
              <a:rPr lang="en-US" b="1" dirty="0">
                <a:solidFill>
                  <a:schemeClr val="accent6"/>
                </a:solidFill>
                <a:latin typeface=""/>
              </a:rPr>
              <a:t> Heat Pump Rated Demand vs. Change in Dwelling Demand</a:t>
            </a:r>
            <a:endParaRPr b="1" dirty="0">
              <a:solidFill>
                <a:schemeClr val="accent6"/>
              </a:solidFill>
              <a:latin typeface=""/>
            </a:endParaRPr>
          </a:p>
        </p:txBody>
      </p:sp>
      <p:sp>
        <p:nvSpPr>
          <p:cNvPr id="171" name="Google Shape;171;p13"/>
          <p:cNvSpPr txBox="1">
            <a:spLocks noGrp="1"/>
          </p:cNvSpPr>
          <p:nvPr>
            <p:ph type="body" idx="1"/>
          </p:nvPr>
        </p:nvSpPr>
        <p:spPr>
          <a:xfrm>
            <a:off x="139950" y="1825625"/>
            <a:ext cx="5104500" cy="48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solidFill>
                  <a:schemeClr val="accent6"/>
                </a:solidFill>
                <a:latin typeface=""/>
              </a:rPr>
              <a:t>Change in dwelling maximum demand (0.2 kW) is MUCH less than the HVAC heat pump name-plate rating (3.6 kW) </a:t>
            </a:r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solidFill>
                  <a:schemeClr val="accent6"/>
                </a:solidFill>
                <a:latin typeface=""/>
              </a:rPr>
              <a:t>~5% demand factor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solidFill>
                  <a:schemeClr val="accent6"/>
                </a:solidFill>
                <a:latin typeface=""/>
              </a:rPr>
              <a:t>Roughly half of homes reduce demand after installing HVAC heat pump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solidFill>
                  <a:schemeClr val="accent6"/>
                </a:solidFill>
                <a:latin typeface=""/>
              </a:rPr>
              <a:t>Small minority of homes increase demand by more than the HVAC heat pump rating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solidFill>
                  <a:schemeClr val="accent6"/>
                </a:solidFill>
                <a:latin typeface=""/>
              </a:rPr>
              <a:t>Why?</a:t>
            </a:r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solidFill>
                  <a:schemeClr val="accent6"/>
                </a:solidFill>
                <a:latin typeface=""/>
              </a:rPr>
              <a:t>Adding/removal of equipment we do not track (e.g., AC)</a:t>
            </a:r>
          </a:p>
          <a:p>
            <a:pPr marL="6858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>
                <a:solidFill>
                  <a:schemeClr val="accent6"/>
                </a:solidFill>
                <a:latin typeface=""/>
              </a:rPr>
              <a:t>Year-on-year variability in max demand</a:t>
            </a:r>
          </a:p>
          <a:p>
            <a:pPr marL="685800" lvl="1" indent="-20288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75000"/>
              <a:buChar char="•"/>
            </a:pPr>
            <a:r>
              <a:rPr lang="en-US" dirty="0">
                <a:solidFill>
                  <a:schemeClr val="accent6"/>
                </a:solidFill>
                <a:latin typeface=""/>
              </a:rPr>
              <a:t>Do other end-uses drive peak (electric clothes dryers, electric cooking, resistance heaters, etc.)?</a:t>
            </a:r>
          </a:p>
        </p:txBody>
      </p:sp>
      <p:pic>
        <p:nvPicPr>
          <p:cNvPr id="172" name="Google Shape;17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59600" y="1452824"/>
            <a:ext cx="6690227" cy="502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AA242-2409-34D5-5625-483CF0568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9" y="468033"/>
            <a:ext cx="9291205" cy="779463"/>
          </a:xfrm>
        </p:spPr>
        <p:txBody>
          <a:bodyPr/>
          <a:lstStyle/>
          <a:p>
            <a:r>
              <a:rPr lang="en-US" sz="4000" b="1" dirty="0">
                <a:solidFill>
                  <a:schemeClr val="accent6"/>
                </a:solidFill>
                <a:latin typeface=""/>
              </a:rPr>
              <a:t>Code Innovations – </a:t>
            </a:r>
            <a:br>
              <a:rPr lang="en-US" sz="4000" b="1" dirty="0">
                <a:solidFill>
                  <a:schemeClr val="accent6"/>
                </a:solidFill>
                <a:latin typeface=""/>
              </a:rPr>
            </a:br>
            <a:r>
              <a:rPr lang="en-US" sz="4000" b="1" dirty="0">
                <a:solidFill>
                  <a:schemeClr val="accent6"/>
                </a:solidFill>
                <a:latin typeface=""/>
              </a:rPr>
              <a:t>Determining Existing Loads (NEC 120.87)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D27679-4F64-B81F-0FE9-1303A22EC07F}"/>
              </a:ext>
            </a:extLst>
          </p:cNvPr>
          <p:cNvSpPr txBox="1"/>
          <p:nvPr/>
        </p:nvSpPr>
        <p:spPr>
          <a:xfrm>
            <a:off x="-495946" y="1894948"/>
            <a:ext cx="5806697" cy="2185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>
              <a:lnSpc>
                <a:spcPct val="115000"/>
              </a:lnSpc>
            </a:pPr>
            <a:r>
              <a:rPr lang="en-US" sz="2000" b="1" dirty="0">
                <a:solidFill>
                  <a:schemeClr val="accent6"/>
                </a:solidFill>
                <a:latin typeface=""/>
                <a:ea typeface="Arial" panose="020B0604020202020204" pitchFamily="34" charset="0"/>
              </a:rPr>
              <a:t>When using metered demand to determine existing loads, new ability to:</a:t>
            </a:r>
          </a:p>
          <a:p>
            <a:pPr marL="609585">
              <a:lnSpc>
                <a:spcPct val="115000"/>
              </a:lnSpc>
            </a:pPr>
            <a:endParaRPr lang="en-US" sz="2000" dirty="0">
              <a:solidFill>
                <a:schemeClr val="accent6"/>
              </a:solidFill>
              <a:latin typeface=""/>
              <a:ea typeface="Arial" panose="020B0604020202020204" pitchFamily="34" charset="0"/>
            </a:endParaRPr>
          </a:p>
          <a:p>
            <a:pPr marL="1066773" lvl="8" indent="-457189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6"/>
                </a:solidFill>
                <a:latin typeface=""/>
                <a:ea typeface="Arial" panose="020B0604020202020204" pitchFamily="34" charset="0"/>
              </a:rPr>
              <a:t>Deduct loads removed from dwelling </a:t>
            </a:r>
          </a:p>
          <a:p>
            <a:pPr marL="1066773" lvl="8" indent="-457189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6"/>
                </a:solidFill>
                <a:latin typeface=""/>
                <a:ea typeface="Arial" panose="020B0604020202020204" pitchFamily="34" charset="0"/>
              </a:rPr>
              <a:t>Treat loads added or removed using values and use different demand factors</a:t>
            </a:r>
            <a:endParaRPr lang="en-US" sz="1867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5" name="image3.jpg">
            <a:extLst>
              <a:ext uri="{FF2B5EF4-FFF2-40B4-BE49-F238E27FC236}">
                <a16:creationId xmlns:a16="http://schemas.microsoft.com/office/drawing/2014/main" id="{22D1426B-C3C9-FA66-6D6A-F9EF4B41E2CE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310751" y="1124550"/>
            <a:ext cx="6867620" cy="5831099"/>
          </a:xfrm>
          <a:prstGeom prst="rect">
            <a:avLst/>
          </a:prstGeom>
          <a:ln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4EA55F2-EADB-F2D1-730A-BC8FCA9BC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206" y="0"/>
            <a:ext cx="962963" cy="8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8620BB-A176-26C7-51F9-73DE44D33DEF}"/>
              </a:ext>
            </a:extLst>
          </p:cNvPr>
          <p:cNvSpPr/>
          <p:nvPr/>
        </p:nvSpPr>
        <p:spPr>
          <a:xfrm>
            <a:off x="6096000" y="4380413"/>
            <a:ext cx="1036320" cy="15675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262776-6D12-32FC-0750-BBE1A47F90F9}"/>
              </a:ext>
            </a:extLst>
          </p:cNvPr>
          <p:cNvSpPr/>
          <p:nvPr/>
        </p:nvSpPr>
        <p:spPr>
          <a:xfrm>
            <a:off x="5724435" y="1610585"/>
            <a:ext cx="1346925" cy="34884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409571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AA242-2409-34D5-5625-483CF0568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8" y="242231"/>
            <a:ext cx="11517329" cy="779463"/>
          </a:xfrm>
        </p:spPr>
        <p:txBody>
          <a:bodyPr/>
          <a:lstStyle/>
          <a:p>
            <a:r>
              <a:rPr lang="en-US" sz="4000" b="1" dirty="0">
                <a:solidFill>
                  <a:schemeClr val="accent6"/>
                </a:solidFill>
                <a:latin typeface=""/>
              </a:rPr>
              <a:t>Code Innovations – </a:t>
            </a:r>
            <a:br>
              <a:rPr lang="en-US" sz="4000" b="1" dirty="0">
                <a:solidFill>
                  <a:schemeClr val="accent6"/>
                </a:solidFill>
                <a:latin typeface=""/>
              </a:rPr>
            </a:br>
            <a:r>
              <a:rPr lang="en-US" sz="4000" b="1" dirty="0">
                <a:solidFill>
                  <a:schemeClr val="accent6"/>
                </a:solidFill>
                <a:latin typeface=""/>
              </a:rPr>
              <a:t>Existing Dwelling Unit (NEC 120.83)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D27679-4F64-B81F-0FE9-1303A22EC07F}"/>
              </a:ext>
            </a:extLst>
          </p:cNvPr>
          <p:cNvSpPr txBox="1"/>
          <p:nvPr/>
        </p:nvSpPr>
        <p:spPr>
          <a:xfrm>
            <a:off x="-495947" y="1668065"/>
            <a:ext cx="6157995" cy="4641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>
              <a:lnSpc>
                <a:spcPct val="115000"/>
              </a:lnSpc>
            </a:pPr>
            <a:r>
              <a:rPr lang="en-US" sz="2000" b="1" dirty="0">
                <a:solidFill>
                  <a:schemeClr val="accent6"/>
                </a:solidFill>
                <a:latin typeface=""/>
                <a:ea typeface="Arial" panose="020B0604020202020204" pitchFamily="34" charset="0"/>
              </a:rPr>
              <a:t>When using inventory of appliance/equipment nameplates:</a:t>
            </a:r>
          </a:p>
          <a:p>
            <a:pPr marL="609585">
              <a:lnSpc>
                <a:spcPct val="115000"/>
              </a:lnSpc>
            </a:pPr>
            <a:endParaRPr lang="en-US" sz="2000" dirty="0">
              <a:solidFill>
                <a:schemeClr val="accent6"/>
              </a:solidFill>
              <a:latin typeface=""/>
              <a:ea typeface="Arial" panose="020B0604020202020204" pitchFamily="34" charset="0"/>
            </a:endParaRPr>
          </a:p>
          <a:p>
            <a:pPr marL="990575" indent="-38099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6"/>
                </a:solidFill>
                <a:latin typeface=""/>
                <a:ea typeface="Arial" panose="020B0604020202020204" pitchFamily="34" charset="0"/>
              </a:rPr>
              <a:t>Simplified language – easier for contractors and AHJs</a:t>
            </a:r>
          </a:p>
          <a:p>
            <a:pPr marL="990575" indent="-38099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6"/>
                </a:solidFill>
                <a:latin typeface=""/>
                <a:ea typeface="Arial" panose="020B0604020202020204" pitchFamily="34" charset="0"/>
              </a:rPr>
              <a:t>New HVAC heat pumps at 50% (was 100%) of nameplate rating </a:t>
            </a:r>
          </a:p>
          <a:p>
            <a:pPr marL="990575" indent="-38099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6"/>
                </a:solidFill>
                <a:latin typeface=""/>
                <a:ea typeface="Arial" panose="020B0604020202020204" pitchFamily="34" charset="0"/>
              </a:rPr>
              <a:t>EV charging and resistance heating at 80% of nameplate</a:t>
            </a:r>
          </a:p>
          <a:p>
            <a:pPr marL="990575" indent="-38099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6"/>
                </a:solidFill>
                <a:latin typeface=""/>
                <a:ea typeface="Arial" panose="020B0604020202020204" pitchFamily="34" charset="0"/>
              </a:rPr>
              <a:t>Lighting and receptacle loads reduced from 3 to 2 watts per ft</a:t>
            </a:r>
            <a:r>
              <a:rPr lang="en-US" sz="2000" baseline="30000" dirty="0">
                <a:solidFill>
                  <a:schemeClr val="accent6"/>
                </a:solidFill>
                <a:latin typeface=""/>
                <a:ea typeface="Arial" panose="020B0604020202020204" pitchFamily="34" charset="0"/>
              </a:rPr>
              <a:t>2</a:t>
            </a:r>
          </a:p>
          <a:p>
            <a:pPr marL="990575" indent="-38099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6"/>
                </a:solidFill>
                <a:latin typeface=""/>
                <a:ea typeface="Arial" panose="020B0604020202020204" pitchFamily="34" charset="0"/>
              </a:rPr>
              <a:t>Eliminate double-counting of loads</a:t>
            </a:r>
          </a:p>
          <a:p>
            <a:pPr marL="990575" lvl="1" indent="-380990">
              <a:lnSpc>
                <a:spcPct val="115000"/>
              </a:lnSpc>
              <a:buFont typeface="Arial" panose="020B0604020202020204" pitchFamily="34" charset="0"/>
              <a:buChar char="○"/>
            </a:pPr>
            <a:endParaRPr lang="en-US" sz="1867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2D5A8B-6BD5-051E-AC4C-780D32E92F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049" y="1398316"/>
            <a:ext cx="6436961" cy="482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680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3F5A2-20CB-0671-D69D-7A45DC3F6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35" y="154114"/>
            <a:ext cx="5459509" cy="779463"/>
          </a:xfrm>
        </p:spPr>
        <p:txBody>
          <a:bodyPr/>
          <a:lstStyle/>
          <a:p>
            <a:r>
              <a:rPr lang="en-US" sz="4000" b="1" dirty="0">
                <a:solidFill>
                  <a:schemeClr val="accent6"/>
                </a:solidFill>
                <a:latin typeface=""/>
              </a:rPr>
              <a:t>Code Innovations – </a:t>
            </a:r>
            <a:br>
              <a:rPr lang="en-US" sz="4000" b="1" dirty="0">
                <a:solidFill>
                  <a:schemeClr val="accent6"/>
                </a:solidFill>
                <a:latin typeface=""/>
              </a:rPr>
            </a:br>
            <a:r>
              <a:rPr lang="en-US" sz="4000" b="1" dirty="0">
                <a:solidFill>
                  <a:schemeClr val="accent6"/>
                </a:solidFill>
                <a:latin typeface=""/>
              </a:rPr>
              <a:t>Using Load Controls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7869DE-3878-47D3-F776-957051C9DEBB}"/>
              </a:ext>
            </a:extLst>
          </p:cNvPr>
          <p:cNvSpPr txBox="1"/>
          <p:nvPr/>
        </p:nvSpPr>
        <p:spPr>
          <a:xfrm>
            <a:off x="-423618" y="1227635"/>
            <a:ext cx="6564815" cy="5371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 lvl="1">
              <a:lnSpc>
                <a:spcPct val="115000"/>
              </a:lnSpc>
            </a:pPr>
            <a:r>
              <a:rPr lang="en-US" sz="2000" b="1" dirty="0">
                <a:solidFill>
                  <a:schemeClr val="accent6"/>
                </a:solidFill>
                <a:latin typeface=""/>
                <a:ea typeface="Arial" panose="020B0604020202020204" pitchFamily="34" charset="0"/>
              </a:rPr>
              <a:t>Power Control Systems (NEC 120.7):</a:t>
            </a:r>
          </a:p>
          <a:p>
            <a:pPr marL="990575" lvl="1" indent="-380990">
              <a:lnSpc>
                <a:spcPct val="115000"/>
              </a:lnSpc>
              <a:buFont typeface="Arial" panose="020B0604020202020204" pitchFamily="34" charset="0"/>
              <a:buChar char="○"/>
            </a:pPr>
            <a:r>
              <a:rPr lang="en-US" sz="2000" dirty="0">
                <a:solidFill>
                  <a:schemeClr val="accent6"/>
                </a:solidFill>
                <a:latin typeface=""/>
                <a:ea typeface="Arial" panose="020B0604020202020204" pitchFamily="34" charset="0"/>
              </a:rPr>
              <a:t>Move load control provisions to Part I of Section 120, clarifying they apply to ALL load calculations</a:t>
            </a:r>
          </a:p>
          <a:p>
            <a:pPr marL="990575" lvl="1" indent="-380990">
              <a:lnSpc>
                <a:spcPct val="115000"/>
              </a:lnSpc>
              <a:buFont typeface="Arial" panose="020B0604020202020204" pitchFamily="34" charset="0"/>
              <a:buChar char="○"/>
            </a:pPr>
            <a:r>
              <a:rPr lang="en-US" sz="2000" dirty="0">
                <a:solidFill>
                  <a:schemeClr val="accent6"/>
                </a:solidFill>
                <a:latin typeface=""/>
                <a:ea typeface="Arial" panose="020B0604020202020204" pitchFamily="34" charset="0"/>
              </a:rPr>
              <a:t>Energy Management Systems (EMS, UL 916) replaced by Power Control Systems (PCS, UL 3141) for controls used in load calculations</a:t>
            </a:r>
          </a:p>
          <a:p>
            <a:pPr marL="990575" lvl="1" indent="-380990">
              <a:lnSpc>
                <a:spcPct val="115000"/>
              </a:lnSpc>
              <a:buFont typeface="Arial" panose="020B0604020202020204" pitchFamily="34" charset="0"/>
              <a:buChar char="○"/>
            </a:pPr>
            <a:r>
              <a:rPr lang="en-US" sz="2000" dirty="0">
                <a:solidFill>
                  <a:schemeClr val="accent6"/>
                </a:solidFill>
                <a:latin typeface=""/>
                <a:ea typeface="Arial" panose="020B0604020202020204" pitchFamily="34" charset="0"/>
              </a:rPr>
              <a:t>Appropriate treatment of PCS load controllers that address common use cases in dwellings</a:t>
            </a:r>
          </a:p>
          <a:p>
            <a:pPr marL="990575" lvl="1" indent="-380990">
              <a:lnSpc>
                <a:spcPct val="115000"/>
              </a:lnSpc>
              <a:buFont typeface="Arial" panose="020B0604020202020204" pitchFamily="34" charset="0"/>
              <a:buChar char="○"/>
            </a:pPr>
            <a:r>
              <a:rPr lang="en-US" sz="2000" dirty="0">
                <a:solidFill>
                  <a:schemeClr val="accent6"/>
                </a:solidFill>
                <a:latin typeface=""/>
                <a:ea typeface="Arial" panose="020B0604020202020204" pitchFamily="34" charset="0"/>
              </a:rPr>
              <a:t>New Appendix D Calculation examples using PCS </a:t>
            </a:r>
          </a:p>
          <a:p>
            <a:pPr marL="609585" lvl="1">
              <a:lnSpc>
                <a:spcPct val="115000"/>
              </a:lnSpc>
            </a:pPr>
            <a:endParaRPr lang="en-US" sz="2000" dirty="0">
              <a:solidFill>
                <a:schemeClr val="accent6"/>
              </a:solidFill>
              <a:latin typeface=""/>
              <a:ea typeface="Arial" panose="020B0604020202020204" pitchFamily="34" charset="0"/>
            </a:endParaRPr>
          </a:p>
          <a:p>
            <a:pPr marL="609585" lvl="1">
              <a:lnSpc>
                <a:spcPct val="115000"/>
              </a:lnSpc>
            </a:pPr>
            <a:r>
              <a:rPr lang="en-US" sz="2000" b="1" dirty="0">
                <a:solidFill>
                  <a:schemeClr val="accent6"/>
                </a:solidFill>
                <a:latin typeface=""/>
                <a:ea typeface="Arial" panose="020B0604020202020204" pitchFamily="34" charset="0"/>
              </a:rPr>
              <a:t>Noncoincident Loads (120.6): </a:t>
            </a:r>
          </a:p>
          <a:p>
            <a:pPr marL="990575" lvl="1" indent="-380990">
              <a:lnSpc>
                <a:spcPct val="115000"/>
              </a:lnSpc>
              <a:buFont typeface="Arial" panose="020B0604020202020204" pitchFamily="34" charset="0"/>
              <a:buChar char="○"/>
            </a:pPr>
            <a:r>
              <a:rPr lang="en-US" sz="2000" dirty="0">
                <a:solidFill>
                  <a:schemeClr val="accent6"/>
                </a:solidFill>
                <a:latin typeface=""/>
                <a:ea typeface="Arial" panose="020B0604020202020204" pitchFamily="34" charset="0"/>
              </a:rPr>
              <a:t>Explicit allowance for noncoincident loads provided by listed equipment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D61BFC1-36DB-32B3-E085-BDCE13077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34"/>
          <a:stretch/>
        </p:blipFill>
        <p:spPr bwMode="auto">
          <a:xfrm>
            <a:off x="6141197" y="388634"/>
            <a:ext cx="2134900" cy="306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5D54EAF-11CC-1736-62AB-B6BA6F361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097" y="35917"/>
            <a:ext cx="3874571" cy="340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AD366C-A299-2B68-4154-93C277610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284" y="3533436"/>
            <a:ext cx="3065541" cy="306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69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FE49A-31F0-7974-A28F-96DCFD2EC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688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t>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D21FBD-24EA-1692-9F3E-B34956C58F5C}"/>
              </a:ext>
            </a:extLst>
          </p:cNvPr>
          <p:cNvSpPr txBox="1"/>
          <p:nvPr/>
        </p:nvSpPr>
        <p:spPr>
          <a:xfrm>
            <a:off x="609022" y="159806"/>
            <a:ext cx="9551231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Issues in the home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DC6488-BDB2-74E3-3491-5E501BCC8B82}"/>
              </a:ext>
            </a:extLst>
          </p:cNvPr>
          <p:cNvSpPr/>
          <p:nvPr/>
        </p:nvSpPr>
        <p:spPr>
          <a:xfrm>
            <a:off x="126271" y="1262279"/>
            <a:ext cx="6696026" cy="5452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b="1" dirty="0">
                <a:solidFill>
                  <a:schemeClr val="tx2"/>
                </a:solidFill>
                <a:latin typeface=""/>
              </a:rPr>
              <a:t>What does it cost in retrofit?</a:t>
            </a:r>
          </a:p>
          <a:p>
            <a:pPr lvl="1"/>
            <a:r>
              <a:rPr lang="en-US" sz="2177" dirty="0">
                <a:solidFill>
                  <a:schemeClr val="tx2"/>
                </a:solidFill>
                <a:latin typeface=""/>
              </a:rPr>
              <a:t>Circuits: </a:t>
            </a:r>
            <a:r>
              <a:rPr lang="en-US" sz="2177" b="1" dirty="0">
                <a:solidFill>
                  <a:schemeClr val="tx2"/>
                </a:solidFill>
                <a:latin typeface=""/>
              </a:rPr>
              <a:t>$250-$750 each </a:t>
            </a:r>
            <a:endParaRPr lang="en-US" sz="2177" dirty="0">
              <a:solidFill>
                <a:schemeClr val="tx2"/>
              </a:solidFill>
              <a:latin typeface=""/>
            </a:endParaRPr>
          </a:p>
          <a:p>
            <a:pPr lvl="1"/>
            <a:r>
              <a:rPr lang="en-US" sz="2177" dirty="0">
                <a:solidFill>
                  <a:schemeClr val="tx2"/>
                </a:solidFill>
                <a:latin typeface=""/>
              </a:rPr>
              <a:t>Panel replacement: </a:t>
            </a:r>
            <a:r>
              <a:rPr lang="en-US" sz="2177" b="1" dirty="0">
                <a:solidFill>
                  <a:schemeClr val="tx2"/>
                </a:solidFill>
                <a:latin typeface=""/>
              </a:rPr>
              <a:t>$1,000-$5,000</a:t>
            </a:r>
          </a:p>
          <a:p>
            <a:pPr lvl="1"/>
            <a:r>
              <a:rPr lang="en-US" sz="2177" dirty="0">
                <a:solidFill>
                  <a:schemeClr val="tx2"/>
                </a:solidFill>
                <a:latin typeface=""/>
              </a:rPr>
              <a:t>Service replacements: </a:t>
            </a:r>
            <a:r>
              <a:rPr lang="en-US" sz="2177" b="1" dirty="0">
                <a:solidFill>
                  <a:schemeClr val="tx2"/>
                </a:solidFill>
                <a:latin typeface=""/>
              </a:rPr>
              <a:t>$1,000-$25,000 </a:t>
            </a:r>
            <a:r>
              <a:rPr lang="en-US" sz="2177" dirty="0">
                <a:solidFill>
                  <a:schemeClr val="tx2"/>
                </a:solidFill>
                <a:latin typeface=""/>
              </a:rPr>
              <a:t>to homeowner + similar amount for utility</a:t>
            </a:r>
          </a:p>
          <a:p>
            <a:pPr lvl="1"/>
            <a:r>
              <a:rPr lang="en-US" sz="2177" dirty="0">
                <a:solidFill>
                  <a:schemeClr val="tx2"/>
                </a:solidFill>
                <a:latin typeface=""/>
              </a:rPr>
              <a:t>Rewiring: Can trigger knob &amp; tube replacement </a:t>
            </a:r>
            <a:r>
              <a:rPr lang="en-US" sz="2177" b="1" dirty="0">
                <a:solidFill>
                  <a:schemeClr val="tx2"/>
                </a:solidFill>
                <a:latin typeface=""/>
              </a:rPr>
              <a:t>~$10,000-20,000</a:t>
            </a:r>
          </a:p>
          <a:p>
            <a:pPr lvl="1"/>
            <a:endParaRPr lang="en-US" sz="2177" b="1" dirty="0">
              <a:solidFill>
                <a:schemeClr val="tx2"/>
              </a:solidFill>
              <a:latin typeface=""/>
            </a:endParaRPr>
          </a:p>
          <a:p>
            <a:r>
              <a:rPr lang="en-US" sz="2177" b="1" dirty="0">
                <a:solidFill>
                  <a:schemeClr val="tx2"/>
                </a:solidFill>
                <a:latin typeface=""/>
              </a:rPr>
              <a:t>Time delays</a:t>
            </a:r>
          </a:p>
          <a:p>
            <a:pPr lvl="1"/>
            <a:r>
              <a:rPr lang="en-US" sz="2177" b="1" dirty="0">
                <a:solidFill>
                  <a:schemeClr val="tx2"/>
                </a:solidFill>
                <a:latin typeface=""/>
              </a:rPr>
              <a:t>3-6 months </a:t>
            </a:r>
            <a:r>
              <a:rPr lang="en-US" sz="2177" dirty="0">
                <a:solidFill>
                  <a:schemeClr val="tx2"/>
                </a:solidFill>
                <a:latin typeface=""/>
              </a:rPr>
              <a:t>project delays</a:t>
            </a:r>
          </a:p>
          <a:p>
            <a:pPr lvl="1"/>
            <a:r>
              <a:rPr lang="en-US" sz="2177" dirty="0">
                <a:solidFill>
                  <a:schemeClr val="tx2"/>
                </a:solidFill>
                <a:latin typeface=""/>
              </a:rPr>
              <a:t>&gt;1-year lead time on transformers</a:t>
            </a:r>
          </a:p>
          <a:p>
            <a:pPr lvl="1"/>
            <a:endParaRPr lang="en-US" sz="2177" dirty="0">
              <a:solidFill>
                <a:schemeClr val="tx2"/>
              </a:solidFill>
              <a:latin typeface=""/>
            </a:endParaRPr>
          </a:p>
          <a:p>
            <a:r>
              <a:rPr lang="en-US" sz="2177" b="1" dirty="0">
                <a:solidFill>
                  <a:schemeClr val="tx2"/>
                </a:solidFill>
                <a:latin typeface=""/>
              </a:rPr>
              <a:t>What does it cost in new construction?</a:t>
            </a:r>
          </a:p>
          <a:p>
            <a:pPr lvl="1"/>
            <a:r>
              <a:rPr lang="en-US" sz="2177" dirty="0">
                <a:solidFill>
                  <a:schemeClr val="tx2"/>
                </a:solidFill>
                <a:latin typeface=""/>
              </a:rPr>
              <a:t>Highly variable – depends on local grid and utility $1000s/home.</a:t>
            </a:r>
          </a:p>
          <a:p>
            <a:pPr lvl="1"/>
            <a:endParaRPr lang="en-US" sz="2177" dirty="0">
              <a:solidFill>
                <a:schemeClr val="tx2"/>
              </a:solidFill>
              <a:latin typeface="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B92768-F8A4-0751-37BE-77A68B09E1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1" t="1146" r="6924"/>
          <a:stretch/>
        </p:blipFill>
        <p:spPr>
          <a:xfrm>
            <a:off x="6657655" y="1030683"/>
            <a:ext cx="5486632" cy="45758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5C9DE8-E2E9-83F2-A7AE-4FFC4DFF578F}"/>
              </a:ext>
            </a:extLst>
          </p:cNvPr>
          <p:cNvSpPr txBox="1"/>
          <p:nvPr/>
        </p:nvSpPr>
        <p:spPr>
          <a:xfrm>
            <a:off x="7869974" y="6538912"/>
            <a:ext cx="41020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  <a:latin typeface=""/>
              </a:rPr>
              <a:t>Image courtesy of All-electric California (Eric Morill)</a:t>
            </a:r>
          </a:p>
        </p:txBody>
      </p:sp>
    </p:spTree>
    <p:extLst>
      <p:ext uri="{BB962C8B-B14F-4D97-AF65-F5344CB8AC3E}">
        <p14:creationId xmlns:p14="http://schemas.microsoft.com/office/powerpoint/2010/main" val="30511725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FE49A-31F0-7974-A28F-96DCFD2EC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688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t>40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D21FBD-24EA-1692-9F3E-B34956C58F5C}"/>
              </a:ext>
            </a:extLst>
          </p:cNvPr>
          <p:cNvSpPr txBox="1"/>
          <p:nvPr/>
        </p:nvSpPr>
        <p:spPr>
          <a:xfrm>
            <a:off x="414701" y="136525"/>
            <a:ext cx="11458648" cy="16312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Prevalence of Electrification Constraints –</a:t>
            </a:r>
            <a:b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Physical Space or Electrical Capacity</a:t>
            </a:r>
          </a:p>
        </p:txBody>
      </p:sp>
      <p:pic>
        <p:nvPicPr>
          <p:cNvPr id="4" name="Google Shape;148;g274b2e93a5e_6_31">
            <a:extLst>
              <a:ext uri="{FF2B5EF4-FFF2-40B4-BE49-F238E27FC236}">
                <a16:creationId xmlns:a16="http://schemas.microsoft.com/office/drawing/2014/main" id="{B9CEDB1A-BC6F-F3CF-0631-1A92F6B1D5D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5836" y="1612181"/>
            <a:ext cx="10736164" cy="46139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71E6B1-A077-3426-254B-593643B839AC}"/>
              </a:ext>
            </a:extLst>
          </p:cNvPr>
          <p:cNvSpPr txBox="1"/>
          <p:nvPr/>
        </p:nvSpPr>
        <p:spPr>
          <a:xfrm>
            <a:off x="719308" y="6159513"/>
            <a:ext cx="7739298" cy="75879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"/>
              </a:rPr>
              <a:t>Business-as-usual electrification, L2 EV charging, 2023 NEC 220.83</a:t>
            </a:r>
          </a:p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  <p:sp>
        <p:nvSpPr>
          <p:cNvPr id="6" name="Google Shape;35;p16">
            <a:extLst>
              <a:ext uri="{FF2B5EF4-FFF2-40B4-BE49-F238E27FC236}">
                <a16:creationId xmlns:a16="http://schemas.microsoft.com/office/drawing/2014/main" id="{588251EC-CCFA-7552-71FC-C9F391F1466F}"/>
              </a:ext>
            </a:extLst>
          </p:cNvPr>
          <p:cNvSpPr txBox="1"/>
          <p:nvPr/>
        </p:nvSpPr>
        <p:spPr>
          <a:xfrm rot="-273">
            <a:off x="7892497" y="6048047"/>
            <a:ext cx="4299471" cy="798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Preliminary - do not cite</a:t>
            </a:r>
            <a:endParaRPr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0740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6"/>
          <p:cNvSpPr txBox="1">
            <a:spLocks noGrp="1"/>
          </p:cNvSpPr>
          <p:nvPr>
            <p:ph type="title"/>
          </p:nvPr>
        </p:nvSpPr>
        <p:spPr>
          <a:xfrm>
            <a:off x="37893" y="85929"/>
            <a:ext cx="1211621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r>
              <a:rPr lang="en-US" sz="4000" b="1" dirty="0">
                <a:solidFill>
                  <a:schemeClr val="accent6"/>
                </a:solidFill>
                <a:latin typeface=""/>
              </a:rPr>
              <a:t>NEC revisions significantly reduce panel replacements</a:t>
            </a:r>
            <a:endParaRPr sz="4000" b="1" dirty="0">
              <a:solidFill>
                <a:schemeClr val="accent6"/>
              </a:solidFill>
              <a:latin typeface=""/>
            </a:endParaRPr>
          </a:p>
        </p:txBody>
      </p:sp>
      <p:sp>
        <p:nvSpPr>
          <p:cNvPr id="214" name="Google Shape;214;p56"/>
          <p:cNvSpPr txBox="1">
            <a:spLocks noGrp="1"/>
          </p:cNvSpPr>
          <p:nvPr>
            <p:ph type="sldNum" idx="12"/>
          </p:nvPr>
        </p:nvSpPr>
        <p:spPr>
          <a:xfrm>
            <a:off x="11176000" y="630328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41</a:t>
            </a:fld>
            <a:endParaRPr dirty="0"/>
          </a:p>
        </p:txBody>
      </p:sp>
      <p:pic>
        <p:nvPicPr>
          <p:cNvPr id="215" name="Google Shape;215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5051" y="2096383"/>
            <a:ext cx="7106949" cy="4880149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56"/>
          <p:cNvSpPr txBox="1"/>
          <p:nvPr/>
        </p:nvSpPr>
        <p:spPr>
          <a:xfrm>
            <a:off x="262648" y="1971203"/>
            <a:ext cx="4559756" cy="43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297">
              <a:buClr>
                <a:schemeClr val="dk1"/>
              </a:buClr>
              <a:buSzPts val="1800"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Least-cost technology solutions combined with 2026 NEC revisions lead to </a:t>
            </a:r>
            <a:r>
              <a:rPr lang="en-US" sz="2000" b="1" u="sng" dirty="0">
                <a:solidFill>
                  <a:schemeClr val="accent6"/>
                </a:solidFill>
                <a:latin typeface=""/>
              </a:rPr>
              <a:t>9x reduction </a:t>
            </a:r>
            <a:r>
              <a:rPr lang="en-US" sz="2000" dirty="0">
                <a:solidFill>
                  <a:schemeClr val="accent6"/>
                </a:solidFill>
                <a:latin typeface=""/>
              </a:rPr>
              <a:t>in required panel replacements in US single-family homes</a:t>
            </a:r>
          </a:p>
          <a:p>
            <a:pPr marL="114297">
              <a:buClr>
                <a:schemeClr val="dk1"/>
              </a:buClr>
              <a:buSzPts val="1800"/>
            </a:pPr>
            <a:endParaRPr lang="en-US" sz="2000" dirty="0">
              <a:solidFill>
                <a:schemeClr val="accent6"/>
              </a:solidFill>
              <a:latin typeface=""/>
            </a:endParaRPr>
          </a:p>
          <a:p>
            <a:pPr marL="114297">
              <a:buClr>
                <a:schemeClr val="dk1"/>
              </a:buClr>
              <a:buSzPts val="1800"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With business-as-usual electrification:</a:t>
            </a:r>
          </a:p>
          <a:p>
            <a:pPr marL="114297">
              <a:buClr>
                <a:schemeClr val="dk1"/>
              </a:buClr>
              <a:buSzPts val="1800"/>
            </a:pPr>
            <a:endParaRPr lang="en-US" sz="2000" dirty="0">
              <a:solidFill>
                <a:schemeClr val="accent6"/>
              </a:solidFill>
              <a:latin typeface=""/>
            </a:endParaRPr>
          </a:p>
          <a:p>
            <a:pPr marL="495288" indent="-380990">
              <a:buClr>
                <a:schemeClr val="dk1"/>
              </a:buClr>
              <a:buSzPts val="18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56% (2023 NEC)  </a:t>
            </a:r>
          </a:p>
          <a:p>
            <a:pPr marL="495288" indent="-380990">
              <a:buClr>
                <a:schemeClr val="dk1"/>
              </a:buClr>
              <a:buSzPts val="18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44% (2026 NEC)</a:t>
            </a:r>
          </a:p>
          <a:p>
            <a:pPr marL="114297">
              <a:buClr>
                <a:schemeClr val="dk1"/>
              </a:buClr>
              <a:buSzPts val="1800"/>
            </a:pPr>
            <a:endParaRPr lang="en-US" sz="2000" dirty="0">
              <a:solidFill>
                <a:schemeClr val="accent6"/>
              </a:solidFill>
              <a:latin typeface=""/>
            </a:endParaRPr>
          </a:p>
          <a:p>
            <a:pPr marL="114297">
              <a:buClr>
                <a:schemeClr val="dk1"/>
              </a:buClr>
              <a:buSzPts val="1800"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With least-cost technical solutions:</a:t>
            </a:r>
          </a:p>
          <a:p>
            <a:pPr marL="114297">
              <a:buClr>
                <a:schemeClr val="dk1"/>
              </a:buClr>
              <a:buSzPts val="1800"/>
            </a:pPr>
            <a:endParaRPr lang="en-US" sz="2000" dirty="0">
              <a:solidFill>
                <a:schemeClr val="accent6"/>
              </a:solidFill>
              <a:latin typeface=""/>
            </a:endParaRPr>
          </a:p>
          <a:p>
            <a:pPr marL="495288" indent="-380990">
              <a:buClr>
                <a:schemeClr val="dk1"/>
              </a:buClr>
              <a:buSzPts val="18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15% (2023 NEC)</a:t>
            </a:r>
          </a:p>
          <a:p>
            <a:pPr marL="495288" indent="-380990">
              <a:buClr>
                <a:schemeClr val="dk1"/>
              </a:buClr>
              <a:buSzPts val="18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6% (2026 NEC)</a:t>
            </a:r>
          </a:p>
        </p:txBody>
      </p:sp>
      <p:sp>
        <p:nvSpPr>
          <p:cNvPr id="2" name="Google Shape;35;p16">
            <a:extLst>
              <a:ext uri="{FF2B5EF4-FFF2-40B4-BE49-F238E27FC236}">
                <a16:creationId xmlns:a16="http://schemas.microsoft.com/office/drawing/2014/main" id="{985E2435-800F-7F43-34FC-8EBEFED48379}"/>
              </a:ext>
            </a:extLst>
          </p:cNvPr>
          <p:cNvSpPr txBox="1"/>
          <p:nvPr/>
        </p:nvSpPr>
        <p:spPr>
          <a:xfrm rot="-273">
            <a:off x="6012991" y="6135954"/>
            <a:ext cx="5732628" cy="106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Preliminary - do not cite</a:t>
            </a:r>
            <a:endParaRPr sz="12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E49250-CFE4-A0C2-9BED-936128D041B7}"/>
              </a:ext>
            </a:extLst>
          </p:cNvPr>
          <p:cNvSpPr txBox="1"/>
          <p:nvPr/>
        </p:nvSpPr>
        <p:spPr>
          <a:xfrm>
            <a:off x="4929734" y="3429000"/>
            <a:ext cx="492443" cy="175332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"/>
              </a:rPr>
              <a:t>NEC Version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7CD825-D6FA-6359-96A4-638DA5287D2F}"/>
              </a:ext>
            </a:extLst>
          </p:cNvPr>
          <p:cNvSpPr txBox="1"/>
          <p:nvPr/>
        </p:nvSpPr>
        <p:spPr>
          <a:xfrm>
            <a:off x="6756738" y="1633145"/>
            <a:ext cx="308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  <a:latin typeface=""/>
              </a:rPr>
              <a:t>Technology Solutions</a:t>
            </a:r>
          </a:p>
        </p:txBody>
      </p:sp>
    </p:spTree>
    <p:extLst>
      <p:ext uri="{BB962C8B-B14F-4D97-AF65-F5344CB8AC3E}">
        <p14:creationId xmlns:p14="http://schemas.microsoft.com/office/powerpoint/2010/main" val="30970687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064D6-D5DD-8843-9A41-01AD87466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9174"/>
            <a:ext cx="12045244" cy="662782"/>
          </a:xfrm>
          <a:solidFill>
            <a:schemeClr val="accent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5000" b="1" dirty="0">
                <a:solidFill>
                  <a:schemeClr val="accent6"/>
                </a:solidFill>
                <a:latin typeface=""/>
              </a:rPr>
              <a:t>Summary of Topics for Raters/ RESNET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6CDC7-7AB3-4440-B380-8BAFA49D2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355" y="1591038"/>
            <a:ext cx="10515600" cy="5087788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10000"/>
              </a:lnSpc>
            </a:pPr>
            <a:r>
              <a:rPr lang="en-US" dirty="0">
                <a:solidFill>
                  <a:schemeClr val="accent6"/>
                </a:solidFill>
                <a:latin typeface=""/>
              </a:rPr>
              <a:t>We need to adopt new technologies and NEC approaches to reduce costs and help the grid be affordable and resilient</a:t>
            </a:r>
          </a:p>
          <a:p>
            <a:pPr algn="just">
              <a:lnSpc>
                <a:spcPct val="110000"/>
              </a:lnSpc>
            </a:pPr>
            <a:r>
              <a:rPr lang="en-US" dirty="0">
                <a:solidFill>
                  <a:schemeClr val="accent6"/>
                </a:solidFill>
                <a:latin typeface=""/>
              </a:rPr>
              <a:t>Improvements in 2026 NEC can significantly reduce need for new panels and/or high power utility service</a:t>
            </a:r>
          </a:p>
          <a:p>
            <a:pPr algn="just">
              <a:lnSpc>
                <a:spcPct val="110000"/>
              </a:lnSpc>
            </a:pPr>
            <a:r>
              <a:rPr lang="en-US" dirty="0">
                <a:solidFill>
                  <a:schemeClr val="accent6"/>
                </a:solidFill>
                <a:latin typeface=""/>
              </a:rPr>
              <a:t>Need to think about POWER and energy impacts of: batteries, thermal storage, smart panels/controls, EV charging, balcony solar</a:t>
            </a:r>
          </a:p>
          <a:p>
            <a:pPr algn="just">
              <a:lnSpc>
                <a:spcPct val="110000"/>
              </a:lnSpc>
            </a:pPr>
            <a:r>
              <a:rPr lang="en-US" dirty="0">
                <a:solidFill>
                  <a:schemeClr val="accent6"/>
                </a:solidFill>
                <a:latin typeface=""/>
              </a:rPr>
              <a:t>High POWER end uses are driving this problem not high ENERGY uses </a:t>
            </a:r>
          </a:p>
          <a:p>
            <a:pPr algn="just">
              <a:lnSpc>
                <a:spcPct val="110000"/>
              </a:lnSpc>
            </a:pPr>
            <a:r>
              <a:rPr lang="en-US" dirty="0">
                <a:solidFill>
                  <a:schemeClr val="accent6"/>
                </a:solidFill>
                <a:latin typeface=""/>
              </a:rPr>
              <a:t>How are new technologies going to be treated in energy codes/ratings?</a:t>
            </a:r>
          </a:p>
          <a:p>
            <a:pPr algn="just">
              <a:lnSpc>
                <a:spcPct val="110000"/>
              </a:lnSpc>
            </a:pPr>
            <a:r>
              <a:rPr lang="en-US" dirty="0">
                <a:solidFill>
                  <a:schemeClr val="accent6"/>
                </a:solidFill>
                <a:latin typeface=""/>
              </a:rPr>
              <a:t>Could RESNET Consider a power efficiency rating?</a:t>
            </a:r>
            <a:endParaRPr lang="en-US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algn="just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13CBFE8-77AD-481F-BB49-53501234DE91}"/>
              </a:ext>
            </a:extLst>
          </p:cNvPr>
          <p:cNvSpPr txBox="1">
            <a:spLocks/>
          </p:cNvSpPr>
          <p:nvPr/>
        </p:nvSpPr>
        <p:spPr>
          <a:xfrm>
            <a:off x="11415601" y="6238710"/>
            <a:ext cx="456397" cy="2690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96CAF5E-82FD-46C1-8113-274199A6E6F4}" type="slidenum">
              <a:rPr lang="id-ID" sz="1200" b="1" i="1" smtClean="0">
                <a:solidFill>
                  <a:schemeClr val="tx1"/>
                </a:solidFill>
                <a:latin typeface="+mn-lt"/>
              </a:rPr>
              <a:pPr algn="ctr"/>
              <a:t>42</a:t>
            </a:fld>
            <a:endParaRPr lang="id-ID" sz="1100" b="1" i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26056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2" name="TextBox 4131">
            <a:extLst>
              <a:ext uri="{FF2B5EF4-FFF2-40B4-BE49-F238E27FC236}">
                <a16:creationId xmlns:a16="http://schemas.microsoft.com/office/drawing/2014/main" id="{0A4B6D04-C272-A5A3-3A9C-8A469C68B080}"/>
              </a:ext>
            </a:extLst>
          </p:cNvPr>
          <p:cNvSpPr txBox="1"/>
          <p:nvPr/>
        </p:nvSpPr>
        <p:spPr>
          <a:xfrm>
            <a:off x="1867711" y="4903054"/>
            <a:ext cx="2247090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MS 90-3074</a:t>
            </a:r>
          </a:p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1 Cyclotron Road</a:t>
            </a:r>
          </a:p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Berkeley, CA 947020</a:t>
            </a:r>
          </a:p>
        </p:txBody>
      </p:sp>
      <p:sp>
        <p:nvSpPr>
          <p:cNvPr id="4136" name="TextBox 4135">
            <a:extLst>
              <a:ext uri="{FF2B5EF4-FFF2-40B4-BE49-F238E27FC236}">
                <a16:creationId xmlns:a16="http://schemas.microsoft.com/office/drawing/2014/main" id="{A27D6CA1-42D8-084B-0634-E8B2304CE400}"/>
              </a:ext>
            </a:extLst>
          </p:cNvPr>
          <p:cNvSpPr txBox="1"/>
          <p:nvPr/>
        </p:nvSpPr>
        <p:spPr>
          <a:xfrm>
            <a:off x="5525311" y="4903054"/>
            <a:ext cx="2247090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510 486 4692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4140" name="TextBox 4139">
            <a:extLst>
              <a:ext uri="{FF2B5EF4-FFF2-40B4-BE49-F238E27FC236}">
                <a16:creationId xmlns:a16="http://schemas.microsoft.com/office/drawing/2014/main" id="{5AC42701-4562-829D-BFAD-D8CB90C000C0}"/>
              </a:ext>
            </a:extLst>
          </p:cNvPr>
          <p:cNvSpPr txBox="1"/>
          <p:nvPr/>
        </p:nvSpPr>
        <p:spPr>
          <a:xfrm>
            <a:off x="9182911" y="4903054"/>
            <a:ext cx="2247090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iswalker@lbl.gov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BE2F51-9548-5C3A-059D-2A7F41290ABF}"/>
              </a:ext>
            </a:extLst>
          </p:cNvPr>
          <p:cNvGrpSpPr/>
          <p:nvPr/>
        </p:nvGrpSpPr>
        <p:grpSpPr>
          <a:xfrm>
            <a:off x="762000" y="4903054"/>
            <a:ext cx="914400" cy="914400"/>
            <a:chOff x="762000" y="4903054"/>
            <a:chExt cx="914400" cy="914400"/>
          </a:xfrm>
        </p:grpSpPr>
        <p:sp>
          <p:nvSpPr>
            <p:cNvPr id="4129" name="Oval 4128">
              <a:extLst>
                <a:ext uri="{FF2B5EF4-FFF2-40B4-BE49-F238E27FC236}">
                  <a16:creationId xmlns:a16="http://schemas.microsoft.com/office/drawing/2014/main" id="{D36D8309-F71B-529F-8A6F-1E3D58AD4D62}"/>
                </a:ext>
              </a:extLst>
            </p:cNvPr>
            <p:cNvSpPr/>
            <p:nvPr/>
          </p:nvSpPr>
          <p:spPr>
            <a:xfrm>
              <a:off x="762000" y="4903054"/>
              <a:ext cx="914400" cy="914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Shape 2525">
              <a:extLst>
                <a:ext uri="{FF2B5EF4-FFF2-40B4-BE49-F238E27FC236}">
                  <a16:creationId xmlns:a16="http://schemas.microsoft.com/office/drawing/2014/main" id="{4FDDAB75-688E-44B5-0303-FF9D0171A8F6}"/>
                </a:ext>
              </a:extLst>
            </p:cNvPr>
            <p:cNvSpPr/>
            <p:nvPr/>
          </p:nvSpPr>
          <p:spPr>
            <a:xfrm>
              <a:off x="1021683" y="5162737"/>
              <a:ext cx="395035" cy="395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291" y="17673"/>
                  </a:moveTo>
                  <a:cubicBezTo>
                    <a:pt x="11562" y="17673"/>
                    <a:pt x="11782" y="17453"/>
                    <a:pt x="11782" y="17182"/>
                  </a:cubicBezTo>
                  <a:cubicBezTo>
                    <a:pt x="11782" y="16911"/>
                    <a:pt x="11562" y="16691"/>
                    <a:pt x="11291" y="16691"/>
                  </a:cubicBezTo>
                  <a:cubicBezTo>
                    <a:pt x="11020" y="16691"/>
                    <a:pt x="10800" y="16911"/>
                    <a:pt x="10800" y="17182"/>
                  </a:cubicBezTo>
                  <a:cubicBezTo>
                    <a:pt x="10800" y="17453"/>
                    <a:pt x="11020" y="17673"/>
                    <a:pt x="11291" y="17673"/>
                  </a:cubicBezTo>
                  <a:moveTo>
                    <a:pt x="17673" y="18655"/>
                  </a:moveTo>
                  <a:lnTo>
                    <a:pt x="13745" y="18655"/>
                  </a:lnTo>
                  <a:lnTo>
                    <a:pt x="13745" y="12273"/>
                  </a:lnTo>
                  <a:cubicBezTo>
                    <a:pt x="13745" y="12002"/>
                    <a:pt x="13525" y="11782"/>
                    <a:pt x="13255" y="11782"/>
                  </a:cubicBezTo>
                  <a:lnTo>
                    <a:pt x="8345" y="11782"/>
                  </a:lnTo>
                  <a:cubicBezTo>
                    <a:pt x="8075" y="11782"/>
                    <a:pt x="7855" y="12002"/>
                    <a:pt x="7855" y="12273"/>
                  </a:cubicBezTo>
                  <a:lnTo>
                    <a:pt x="7855" y="18655"/>
                  </a:lnTo>
                  <a:lnTo>
                    <a:pt x="3927" y="18655"/>
                  </a:lnTo>
                  <a:lnTo>
                    <a:pt x="3927" y="8058"/>
                  </a:lnTo>
                  <a:lnTo>
                    <a:pt x="10800" y="1185"/>
                  </a:lnTo>
                  <a:lnTo>
                    <a:pt x="17673" y="8058"/>
                  </a:lnTo>
                  <a:cubicBezTo>
                    <a:pt x="17673" y="8058"/>
                    <a:pt x="17673" y="18655"/>
                    <a:pt x="17673" y="18655"/>
                  </a:cubicBezTo>
                  <a:close/>
                  <a:moveTo>
                    <a:pt x="17673" y="20618"/>
                  </a:moveTo>
                  <a:lnTo>
                    <a:pt x="13745" y="20618"/>
                  </a:lnTo>
                  <a:lnTo>
                    <a:pt x="13745" y="19636"/>
                  </a:lnTo>
                  <a:lnTo>
                    <a:pt x="17673" y="19636"/>
                  </a:lnTo>
                  <a:cubicBezTo>
                    <a:pt x="17673" y="19636"/>
                    <a:pt x="17673" y="20618"/>
                    <a:pt x="17673" y="20618"/>
                  </a:cubicBezTo>
                  <a:close/>
                  <a:moveTo>
                    <a:pt x="12764" y="20618"/>
                  </a:moveTo>
                  <a:lnTo>
                    <a:pt x="8836" y="20618"/>
                  </a:lnTo>
                  <a:lnTo>
                    <a:pt x="8836" y="12764"/>
                  </a:lnTo>
                  <a:lnTo>
                    <a:pt x="12764" y="12764"/>
                  </a:lnTo>
                  <a:cubicBezTo>
                    <a:pt x="12764" y="12764"/>
                    <a:pt x="12764" y="20618"/>
                    <a:pt x="12764" y="20618"/>
                  </a:cubicBezTo>
                  <a:close/>
                  <a:moveTo>
                    <a:pt x="7855" y="20618"/>
                  </a:moveTo>
                  <a:lnTo>
                    <a:pt x="3927" y="20618"/>
                  </a:lnTo>
                  <a:lnTo>
                    <a:pt x="3927" y="19636"/>
                  </a:lnTo>
                  <a:lnTo>
                    <a:pt x="7855" y="19636"/>
                  </a:lnTo>
                  <a:cubicBezTo>
                    <a:pt x="7855" y="19636"/>
                    <a:pt x="7855" y="20618"/>
                    <a:pt x="7855" y="20618"/>
                  </a:cubicBezTo>
                  <a:close/>
                  <a:moveTo>
                    <a:pt x="14727" y="1964"/>
                  </a:moveTo>
                  <a:lnTo>
                    <a:pt x="16691" y="1964"/>
                  </a:lnTo>
                  <a:lnTo>
                    <a:pt x="16691" y="5688"/>
                  </a:lnTo>
                  <a:lnTo>
                    <a:pt x="14727" y="3724"/>
                  </a:lnTo>
                  <a:cubicBezTo>
                    <a:pt x="14727" y="3724"/>
                    <a:pt x="14727" y="1964"/>
                    <a:pt x="14727" y="1964"/>
                  </a:cubicBezTo>
                  <a:close/>
                  <a:moveTo>
                    <a:pt x="21456" y="10453"/>
                  </a:moveTo>
                  <a:lnTo>
                    <a:pt x="17673" y="6670"/>
                  </a:lnTo>
                  <a:lnTo>
                    <a:pt x="17673" y="1473"/>
                  </a:lnTo>
                  <a:cubicBezTo>
                    <a:pt x="17673" y="1202"/>
                    <a:pt x="17453" y="982"/>
                    <a:pt x="17182" y="982"/>
                  </a:cubicBezTo>
                  <a:lnTo>
                    <a:pt x="14236" y="982"/>
                  </a:lnTo>
                  <a:cubicBezTo>
                    <a:pt x="13966" y="982"/>
                    <a:pt x="13745" y="1202"/>
                    <a:pt x="13745" y="1473"/>
                  </a:cubicBezTo>
                  <a:lnTo>
                    <a:pt x="13745" y="2742"/>
                  </a:lnTo>
                  <a:lnTo>
                    <a:pt x="11147" y="144"/>
                  </a:lnTo>
                  <a:cubicBezTo>
                    <a:pt x="11058" y="55"/>
                    <a:pt x="10935" y="0"/>
                    <a:pt x="10800" y="0"/>
                  </a:cubicBezTo>
                  <a:cubicBezTo>
                    <a:pt x="10665" y="0"/>
                    <a:pt x="10542" y="55"/>
                    <a:pt x="10453" y="144"/>
                  </a:cubicBezTo>
                  <a:lnTo>
                    <a:pt x="144" y="10453"/>
                  </a:lnTo>
                  <a:cubicBezTo>
                    <a:pt x="55" y="10542"/>
                    <a:pt x="0" y="10665"/>
                    <a:pt x="0" y="10800"/>
                  </a:cubicBezTo>
                  <a:cubicBezTo>
                    <a:pt x="0" y="11072"/>
                    <a:pt x="220" y="11291"/>
                    <a:pt x="491" y="11291"/>
                  </a:cubicBezTo>
                  <a:cubicBezTo>
                    <a:pt x="626" y="11291"/>
                    <a:pt x="749" y="11236"/>
                    <a:pt x="838" y="11147"/>
                  </a:cubicBezTo>
                  <a:lnTo>
                    <a:pt x="2945" y="9040"/>
                  </a:lnTo>
                  <a:lnTo>
                    <a:pt x="2945" y="21109"/>
                  </a:lnTo>
                  <a:cubicBezTo>
                    <a:pt x="2945" y="21381"/>
                    <a:pt x="3166" y="21600"/>
                    <a:pt x="3436" y="21600"/>
                  </a:cubicBezTo>
                  <a:lnTo>
                    <a:pt x="18164" y="21600"/>
                  </a:lnTo>
                  <a:cubicBezTo>
                    <a:pt x="18434" y="21600"/>
                    <a:pt x="18655" y="21381"/>
                    <a:pt x="18655" y="21109"/>
                  </a:cubicBezTo>
                  <a:lnTo>
                    <a:pt x="18655" y="9040"/>
                  </a:lnTo>
                  <a:lnTo>
                    <a:pt x="20762" y="11147"/>
                  </a:lnTo>
                  <a:cubicBezTo>
                    <a:pt x="20851" y="11236"/>
                    <a:pt x="20974" y="11291"/>
                    <a:pt x="21109" y="11291"/>
                  </a:cubicBezTo>
                  <a:cubicBezTo>
                    <a:pt x="21380" y="11291"/>
                    <a:pt x="21600" y="11072"/>
                    <a:pt x="21600" y="10800"/>
                  </a:cubicBezTo>
                  <a:cubicBezTo>
                    <a:pt x="21600" y="10665"/>
                    <a:pt x="21545" y="10542"/>
                    <a:pt x="21456" y="10453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06D4C9-51C7-84D1-F17A-C13DB1C0258E}"/>
              </a:ext>
            </a:extLst>
          </p:cNvPr>
          <p:cNvGrpSpPr/>
          <p:nvPr/>
        </p:nvGrpSpPr>
        <p:grpSpPr>
          <a:xfrm>
            <a:off x="4419600" y="4903054"/>
            <a:ext cx="914400" cy="914400"/>
            <a:chOff x="4419600" y="4903054"/>
            <a:chExt cx="914400" cy="914400"/>
          </a:xfrm>
        </p:grpSpPr>
        <p:sp>
          <p:nvSpPr>
            <p:cNvPr id="4133" name="Oval 4132">
              <a:extLst>
                <a:ext uri="{FF2B5EF4-FFF2-40B4-BE49-F238E27FC236}">
                  <a16:creationId xmlns:a16="http://schemas.microsoft.com/office/drawing/2014/main" id="{6386A53D-7EAD-7F72-C067-6A0E47DCBCBF}"/>
                </a:ext>
              </a:extLst>
            </p:cNvPr>
            <p:cNvSpPr/>
            <p:nvPr/>
          </p:nvSpPr>
          <p:spPr>
            <a:xfrm>
              <a:off x="4419600" y="4903054"/>
              <a:ext cx="914400" cy="914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Shape 2643">
              <a:extLst>
                <a:ext uri="{FF2B5EF4-FFF2-40B4-BE49-F238E27FC236}">
                  <a16:creationId xmlns:a16="http://schemas.microsoft.com/office/drawing/2014/main" id="{518C612B-42C4-0406-19B2-22C32C157D0A}"/>
                </a:ext>
              </a:extLst>
            </p:cNvPr>
            <p:cNvSpPr/>
            <p:nvPr/>
          </p:nvSpPr>
          <p:spPr>
            <a:xfrm>
              <a:off x="4769063" y="5162737"/>
              <a:ext cx="215474" cy="395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00" y="1473"/>
                  </a:moveTo>
                  <a:lnTo>
                    <a:pt x="9900" y="1473"/>
                  </a:lnTo>
                  <a:cubicBezTo>
                    <a:pt x="9403" y="1473"/>
                    <a:pt x="9000" y="1692"/>
                    <a:pt x="9000" y="1964"/>
                  </a:cubicBezTo>
                  <a:cubicBezTo>
                    <a:pt x="9000" y="2235"/>
                    <a:pt x="9403" y="2455"/>
                    <a:pt x="9900" y="2455"/>
                  </a:cubicBezTo>
                  <a:lnTo>
                    <a:pt x="11700" y="2455"/>
                  </a:lnTo>
                  <a:cubicBezTo>
                    <a:pt x="12197" y="2455"/>
                    <a:pt x="12600" y="2235"/>
                    <a:pt x="12600" y="1964"/>
                  </a:cubicBezTo>
                  <a:cubicBezTo>
                    <a:pt x="12600" y="1692"/>
                    <a:pt x="12197" y="1473"/>
                    <a:pt x="11700" y="1473"/>
                  </a:cubicBezTo>
                  <a:moveTo>
                    <a:pt x="19800" y="2945"/>
                  </a:moveTo>
                  <a:lnTo>
                    <a:pt x="1800" y="2945"/>
                  </a:lnTo>
                  <a:lnTo>
                    <a:pt x="1800" y="1964"/>
                  </a:lnTo>
                  <a:cubicBezTo>
                    <a:pt x="1800" y="1422"/>
                    <a:pt x="2605" y="982"/>
                    <a:pt x="3600" y="982"/>
                  </a:cubicBezTo>
                  <a:lnTo>
                    <a:pt x="18000" y="982"/>
                  </a:lnTo>
                  <a:cubicBezTo>
                    <a:pt x="18993" y="982"/>
                    <a:pt x="19800" y="1422"/>
                    <a:pt x="19800" y="1964"/>
                  </a:cubicBezTo>
                  <a:cubicBezTo>
                    <a:pt x="19800" y="1964"/>
                    <a:pt x="19800" y="2945"/>
                    <a:pt x="19800" y="2945"/>
                  </a:cubicBezTo>
                  <a:close/>
                  <a:moveTo>
                    <a:pt x="19800" y="17673"/>
                  </a:moveTo>
                  <a:lnTo>
                    <a:pt x="1800" y="17673"/>
                  </a:lnTo>
                  <a:lnTo>
                    <a:pt x="1800" y="3927"/>
                  </a:lnTo>
                  <a:lnTo>
                    <a:pt x="19800" y="3927"/>
                  </a:lnTo>
                  <a:cubicBezTo>
                    <a:pt x="19800" y="3927"/>
                    <a:pt x="19800" y="17673"/>
                    <a:pt x="19800" y="17673"/>
                  </a:cubicBezTo>
                  <a:close/>
                  <a:moveTo>
                    <a:pt x="19800" y="19636"/>
                  </a:moveTo>
                  <a:cubicBezTo>
                    <a:pt x="19800" y="20179"/>
                    <a:pt x="18993" y="20618"/>
                    <a:pt x="18000" y="20618"/>
                  </a:cubicBezTo>
                  <a:lnTo>
                    <a:pt x="3600" y="20618"/>
                  </a:lnTo>
                  <a:cubicBezTo>
                    <a:pt x="2605" y="20618"/>
                    <a:pt x="1800" y="20179"/>
                    <a:pt x="1800" y="19636"/>
                  </a:cubicBezTo>
                  <a:lnTo>
                    <a:pt x="1800" y="18655"/>
                  </a:lnTo>
                  <a:lnTo>
                    <a:pt x="19800" y="18655"/>
                  </a:lnTo>
                  <a:cubicBezTo>
                    <a:pt x="19800" y="18655"/>
                    <a:pt x="19800" y="19636"/>
                    <a:pt x="19800" y="19636"/>
                  </a:cubicBezTo>
                  <a:close/>
                  <a:moveTo>
                    <a:pt x="18000" y="0"/>
                  </a:moveTo>
                  <a:lnTo>
                    <a:pt x="3600" y="0"/>
                  </a:lnTo>
                  <a:cubicBezTo>
                    <a:pt x="1612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1612" y="21600"/>
                    <a:pt x="3600" y="21600"/>
                  </a:cubicBezTo>
                  <a:lnTo>
                    <a:pt x="18000" y="21600"/>
                  </a:lnTo>
                  <a:cubicBezTo>
                    <a:pt x="19988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19988" y="0"/>
                    <a:pt x="18000" y="0"/>
                  </a:cubicBezTo>
                  <a:moveTo>
                    <a:pt x="10800" y="20127"/>
                  </a:moveTo>
                  <a:cubicBezTo>
                    <a:pt x="11297" y="20127"/>
                    <a:pt x="11700" y="19908"/>
                    <a:pt x="11700" y="19636"/>
                  </a:cubicBezTo>
                  <a:cubicBezTo>
                    <a:pt x="11700" y="19366"/>
                    <a:pt x="11297" y="19145"/>
                    <a:pt x="10800" y="19145"/>
                  </a:cubicBezTo>
                  <a:cubicBezTo>
                    <a:pt x="10303" y="19145"/>
                    <a:pt x="9900" y="19366"/>
                    <a:pt x="9900" y="19636"/>
                  </a:cubicBezTo>
                  <a:cubicBezTo>
                    <a:pt x="9900" y="19908"/>
                    <a:pt x="10303" y="20127"/>
                    <a:pt x="10800" y="20127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1AB1BD-5F57-0FA5-95D7-562AEDE25C2A}"/>
              </a:ext>
            </a:extLst>
          </p:cNvPr>
          <p:cNvGrpSpPr/>
          <p:nvPr/>
        </p:nvGrpSpPr>
        <p:grpSpPr>
          <a:xfrm>
            <a:off x="8077200" y="4903054"/>
            <a:ext cx="914400" cy="914400"/>
            <a:chOff x="8077200" y="4903054"/>
            <a:chExt cx="914400" cy="914400"/>
          </a:xfrm>
        </p:grpSpPr>
        <p:sp>
          <p:nvSpPr>
            <p:cNvPr id="4137" name="Oval 4136">
              <a:extLst>
                <a:ext uri="{FF2B5EF4-FFF2-40B4-BE49-F238E27FC236}">
                  <a16:creationId xmlns:a16="http://schemas.microsoft.com/office/drawing/2014/main" id="{739977A9-2203-FD6F-E577-F2913303FC24}"/>
                </a:ext>
              </a:extLst>
            </p:cNvPr>
            <p:cNvSpPr/>
            <p:nvPr/>
          </p:nvSpPr>
          <p:spPr>
            <a:xfrm>
              <a:off x="8077200" y="4903054"/>
              <a:ext cx="914400" cy="914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" name="Shape 2836">
              <a:extLst>
                <a:ext uri="{FF2B5EF4-FFF2-40B4-BE49-F238E27FC236}">
                  <a16:creationId xmlns:a16="http://schemas.microsoft.com/office/drawing/2014/main" id="{0EC9B576-BE0E-0436-0D45-A253747E04AA}"/>
                </a:ext>
              </a:extLst>
            </p:cNvPr>
            <p:cNvSpPr/>
            <p:nvPr/>
          </p:nvSpPr>
          <p:spPr>
            <a:xfrm>
              <a:off x="8336883" y="5216605"/>
              <a:ext cx="395035" cy="287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8900"/>
                  </a:moveTo>
                  <a:cubicBezTo>
                    <a:pt x="20618" y="18980"/>
                    <a:pt x="20611" y="19058"/>
                    <a:pt x="20601" y="19135"/>
                  </a:cubicBezTo>
                  <a:lnTo>
                    <a:pt x="14539" y="10800"/>
                  </a:lnTo>
                  <a:lnTo>
                    <a:pt x="20601" y="2465"/>
                  </a:lnTo>
                  <a:cubicBezTo>
                    <a:pt x="20611" y="2542"/>
                    <a:pt x="20618" y="2620"/>
                    <a:pt x="20618" y="2700"/>
                  </a:cubicBezTo>
                  <a:cubicBezTo>
                    <a:pt x="20618" y="2700"/>
                    <a:pt x="20618" y="18900"/>
                    <a:pt x="20618" y="18900"/>
                  </a:cubicBezTo>
                  <a:close/>
                  <a:moveTo>
                    <a:pt x="19636" y="20250"/>
                  </a:moveTo>
                  <a:lnTo>
                    <a:pt x="1964" y="20250"/>
                  </a:lnTo>
                  <a:cubicBezTo>
                    <a:pt x="1849" y="20250"/>
                    <a:pt x="1739" y="20218"/>
                    <a:pt x="1637" y="20168"/>
                  </a:cubicBezTo>
                  <a:lnTo>
                    <a:pt x="7755" y="11754"/>
                  </a:lnTo>
                  <a:lnTo>
                    <a:pt x="9440" y="14072"/>
                  </a:lnTo>
                  <a:cubicBezTo>
                    <a:pt x="9816" y="14589"/>
                    <a:pt x="10308" y="14847"/>
                    <a:pt x="10800" y="14847"/>
                  </a:cubicBezTo>
                  <a:cubicBezTo>
                    <a:pt x="11292" y="14847"/>
                    <a:pt x="11784" y="14589"/>
                    <a:pt x="12159" y="14072"/>
                  </a:cubicBezTo>
                  <a:lnTo>
                    <a:pt x="13845" y="11754"/>
                  </a:lnTo>
                  <a:lnTo>
                    <a:pt x="19964" y="20168"/>
                  </a:lnTo>
                  <a:cubicBezTo>
                    <a:pt x="19861" y="20218"/>
                    <a:pt x="19752" y="20250"/>
                    <a:pt x="19636" y="20250"/>
                  </a:cubicBezTo>
                  <a:moveTo>
                    <a:pt x="982" y="18900"/>
                  </a:moveTo>
                  <a:lnTo>
                    <a:pt x="982" y="2700"/>
                  </a:lnTo>
                  <a:cubicBezTo>
                    <a:pt x="982" y="2620"/>
                    <a:pt x="989" y="2542"/>
                    <a:pt x="999" y="2465"/>
                  </a:cubicBezTo>
                  <a:lnTo>
                    <a:pt x="7061" y="10800"/>
                  </a:lnTo>
                  <a:lnTo>
                    <a:pt x="999" y="19135"/>
                  </a:lnTo>
                  <a:cubicBezTo>
                    <a:pt x="989" y="19058"/>
                    <a:pt x="982" y="18980"/>
                    <a:pt x="982" y="18900"/>
                  </a:cubicBezTo>
                  <a:moveTo>
                    <a:pt x="1964" y="1350"/>
                  </a:moveTo>
                  <a:lnTo>
                    <a:pt x="19636" y="1350"/>
                  </a:lnTo>
                  <a:cubicBezTo>
                    <a:pt x="19752" y="1350"/>
                    <a:pt x="19861" y="1382"/>
                    <a:pt x="19964" y="1433"/>
                  </a:cubicBezTo>
                  <a:lnTo>
                    <a:pt x="11465" y="13118"/>
                  </a:lnTo>
                  <a:cubicBezTo>
                    <a:pt x="11288" y="13362"/>
                    <a:pt x="11051" y="13497"/>
                    <a:pt x="10800" y="13497"/>
                  </a:cubicBezTo>
                  <a:cubicBezTo>
                    <a:pt x="10549" y="13497"/>
                    <a:pt x="10312" y="13362"/>
                    <a:pt x="10134" y="13118"/>
                  </a:cubicBezTo>
                  <a:lnTo>
                    <a:pt x="1637" y="1433"/>
                  </a:lnTo>
                  <a:cubicBezTo>
                    <a:pt x="1739" y="1382"/>
                    <a:pt x="1849" y="1350"/>
                    <a:pt x="1964" y="1350"/>
                  </a:cubicBezTo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1209"/>
                    <a:pt x="0" y="2700"/>
                  </a:cubicBezTo>
                  <a:lnTo>
                    <a:pt x="0" y="18900"/>
                  </a:lnTo>
                  <a:cubicBezTo>
                    <a:pt x="0" y="2039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391"/>
                    <a:pt x="21600" y="18900"/>
                  </a:cubicBezTo>
                  <a:lnTo>
                    <a:pt x="21600" y="2700"/>
                  </a:lnTo>
                  <a:cubicBezTo>
                    <a:pt x="21600" y="1209"/>
                    <a:pt x="20721" y="0"/>
                    <a:pt x="19636" y="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/>
            </a:p>
          </p:txBody>
        </p:sp>
      </p:grpSp>
      <p:pic>
        <p:nvPicPr>
          <p:cNvPr id="10" name="Picture Placeholder 9" descr="A house with a driveway and grass&#10;&#10;Description automatically generated">
            <a:extLst>
              <a:ext uri="{FF2B5EF4-FFF2-40B4-BE49-F238E27FC236}">
                <a16:creationId xmlns:a16="http://schemas.microsoft.com/office/drawing/2014/main" id="{C9B9C5DD-0BD9-7C25-E43B-0821656B8F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2" b="26292"/>
          <a:stretch>
            <a:fillRect/>
          </a:stretch>
        </p:blipFill>
        <p:spPr/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6D7A4F3-9535-7DD5-124A-A5BFDDEE0985}"/>
              </a:ext>
            </a:extLst>
          </p:cNvPr>
          <p:cNvSpPr/>
          <p:nvPr/>
        </p:nvSpPr>
        <p:spPr>
          <a:xfrm flipH="1">
            <a:off x="1" y="2537084"/>
            <a:ext cx="6604475" cy="1783831"/>
          </a:xfrm>
          <a:custGeom>
            <a:avLst/>
            <a:gdLst>
              <a:gd name="connsiteX0" fmla="*/ 6604475 w 6604475"/>
              <a:gd name="connsiteY0" fmla="*/ 0 h 1783831"/>
              <a:gd name="connsiteX1" fmla="*/ 1305907 w 6604475"/>
              <a:gd name="connsiteY1" fmla="*/ 0 h 1783831"/>
              <a:gd name="connsiteX2" fmla="*/ 0 w 6604475"/>
              <a:gd name="connsiteY2" fmla="*/ 1783831 h 1783831"/>
              <a:gd name="connsiteX3" fmla="*/ 6604475 w 6604475"/>
              <a:gd name="connsiteY3" fmla="*/ 1783831 h 1783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04475" h="1783831">
                <a:moveTo>
                  <a:pt x="6604475" y="0"/>
                </a:moveTo>
                <a:lnTo>
                  <a:pt x="1305907" y="0"/>
                </a:lnTo>
                <a:lnTo>
                  <a:pt x="0" y="1783831"/>
                </a:lnTo>
                <a:lnTo>
                  <a:pt x="6604475" y="1783831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144" name="Group 4143">
            <a:extLst>
              <a:ext uri="{FF2B5EF4-FFF2-40B4-BE49-F238E27FC236}">
                <a16:creationId xmlns:a16="http://schemas.microsoft.com/office/drawing/2014/main" id="{AFF133EC-7CA6-E389-ADD0-F4200D8DA8F0}"/>
              </a:ext>
            </a:extLst>
          </p:cNvPr>
          <p:cNvGrpSpPr/>
          <p:nvPr/>
        </p:nvGrpSpPr>
        <p:grpSpPr>
          <a:xfrm>
            <a:off x="10753969" y="3276600"/>
            <a:ext cx="304800" cy="304800"/>
            <a:chOff x="9937710" y="3124200"/>
            <a:chExt cx="304800" cy="304800"/>
          </a:xfrm>
        </p:grpSpPr>
        <p:sp>
          <p:nvSpPr>
            <p:cNvPr id="4106" name="Oval 4105">
              <a:extLst>
                <a:ext uri="{FF2B5EF4-FFF2-40B4-BE49-F238E27FC236}">
                  <a16:creationId xmlns:a16="http://schemas.microsoft.com/office/drawing/2014/main" id="{0DEADEE6-425D-BDE2-A604-E58C951AFBFB}"/>
                </a:ext>
              </a:extLst>
            </p:cNvPr>
            <p:cNvSpPr/>
            <p:nvPr/>
          </p:nvSpPr>
          <p:spPr>
            <a:xfrm>
              <a:off x="9937710" y="3124200"/>
              <a:ext cx="304800" cy="304800"/>
            </a:xfrm>
            <a:prstGeom prst="ellipse">
              <a:avLst/>
            </a:prstGeom>
            <a:gradFill flip="none" rotWithShape="1">
              <a:gsLst>
                <a:gs pos="0">
                  <a:srgbClr val="0FA4FF"/>
                </a:gs>
                <a:gs pos="100000">
                  <a:srgbClr val="0269E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07" name="Freeform: Shape 4106">
              <a:extLst>
                <a:ext uri="{FF2B5EF4-FFF2-40B4-BE49-F238E27FC236}">
                  <a16:creationId xmlns:a16="http://schemas.microsoft.com/office/drawing/2014/main" id="{E3E8DCE7-6A39-733C-7F4D-334698A7205A}"/>
                </a:ext>
              </a:extLst>
            </p:cNvPr>
            <p:cNvSpPr/>
            <p:nvPr/>
          </p:nvSpPr>
          <p:spPr>
            <a:xfrm>
              <a:off x="10056077" y="3208507"/>
              <a:ext cx="68067" cy="136186"/>
            </a:xfrm>
            <a:custGeom>
              <a:avLst/>
              <a:gdLst>
                <a:gd name="connsiteX0" fmla="*/ 47787 w 68067"/>
                <a:gd name="connsiteY0" fmla="*/ 0 h 136186"/>
                <a:gd name="connsiteX1" fmla="*/ 67928 w 68067"/>
                <a:gd name="connsiteY1" fmla="*/ 0 h 136186"/>
                <a:gd name="connsiteX2" fmla="*/ 67928 w 68067"/>
                <a:gd name="connsiteY2" fmla="*/ 22759 h 136186"/>
                <a:gd name="connsiteX3" fmla="*/ 55338 w 68067"/>
                <a:gd name="connsiteY3" fmla="*/ 22759 h 136186"/>
                <a:gd name="connsiteX4" fmla="*/ 45291 w 68067"/>
                <a:gd name="connsiteY4" fmla="*/ 32159 h 136186"/>
                <a:gd name="connsiteX5" fmla="*/ 45260 w 68067"/>
                <a:gd name="connsiteY5" fmla="*/ 45318 h 136186"/>
                <a:gd name="connsiteX6" fmla="*/ 68067 w 68067"/>
                <a:gd name="connsiteY6" fmla="*/ 45318 h 136186"/>
                <a:gd name="connsiteX7" fmla="*/ 65401 w 68067"/>
                <a:gd name="connsiteY7" fmla="*/ 68093 h 136186"/>
                <a:gd name="connsiteX8" fmla="*/ 45260 w 68067"/>
                <a:gd name="connsiteY8" fmla="*/ 68093 h 136186"/>
                <a:gd name="connsiteX9" fmla="*/ 45260 w 68067"/>
                <a:gd name="connsiteY9" fmla="*/ 136186 h 136186"/>
                <a:gd name="connsiteX10" fmla="*/ 15087 w 68067"/>
                <a:gd name="connsiteY10" fmla="*/ 136186 h 136186"/>
                <a:gd name="connsiteX11" fmla="*/ 15087 w 68067"/>
                <a:gd name="connsiteY11" fmla="*/ 68093 h 136186"/>
                <a:gd name="connsiteX12" fmla="*/ 0 w 68067"/>
                <a:gd name="connsiteY12" fmla="*/ 68093 h 136186"/>
                <a:gd name="connsiteX13" fmla="*/ 0 w 68067"/>
                <a:gd name="connsiteY13" fmla="*/ 45318 h 136186"/>
                <a:gd name="connsiteX14" fmla="*/ 15087 w 68067"/>
                <a:gd name="connsiteY14" fmla="*/ 45318 h 136186"/>
                <a:gd name="connsiteX15" fmla="*/ 15087 w 68067"/>
                <a:gd name="connsiteY15" fmla="*/ 30541 h 136186"/>
                <a:gd name="connsiteX16" fmla="*/ 47787 w 68067"/>
                <a:gd name="connsiteY16" fmla="*/ 0 h 13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067" h="136186">
                  <a:moveTo>
                    <a:pt x="47787" y="0"/>
                  </a:moveTo>
                  <a:lnTo>
                    <a:pt x="67928" y="0"/>
                  </a:lnTo>
                  <a:lnTo>
                    <a:pt x="67928" y="22759"/>
                  </a:lnTo>
                  <a:lnTo>
                    <a:pt x="55338" y="22759"/>
                  </a:lnTo>
                  <a:cubicBezTo>
                    <a:pt x="45922" y="22759"/>
                    <a:pt x="45291" y="26042"/>
                    <a:pt x="45291" y="32159"/>
                  </a:cubicBezTo>
                  <a:cubicBezTo>
                    <a:pt x="45291" y="32159"/>
                    <a:pt x="45260" y="45318"/>
                    <a:pt x="45260" y="45318"/>
                  </a:cubicBezTo>
                  <a:lnTo>
                    <a:pt x="68067" y="45318"/>
                  </a:lnTo>
                  <a:lnTo>
                    <a:pt x="65401" y="68093"/>
                  </a:lnTo>
                  <a:lnTo>
                    <a:pt x="45260" y="68093"/>
                  </a:lnTo>
                  <a:lnTo>
                    <a:pt x="45260" y="136186"/>
                  </a:lnTo>
                  <a:lnTo>
                    <a:pt x="15087" y="136186"/>
                  </a:lnTo>
                  <a:lnTo>
                    <a:pt x="15087" y="68093"/>
                  </a:lnTo>
                  <a:lnTo>
                    <a:pt x="0" y="68093"/>
                  </a:lnTo>
                  <a:lnTo>
                    <a:pt x="0" y="45318"/>
                  </a:lnTo>
                  <a:lnTo>
                    <a:pt x="15087" y="45318"/>
                  </a:lnTo>
                  <a:lnTo>
                    <a:pt x="15087" y="30541"/>
                  </a:lnTo>
                  <a:cubicBezTo>
                    <a:pt x="15087" y="11388"/>
                    <a:pt x="23593" y="0"/>
                    <a:pt x="47787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wrap="square" lIns="19049" tIns="19049" rIns="19049" bIns="19049" anchor="ctr">
              <a:noAutofit/>
            </a:bodyPr>
            <a:lstStyle/>
            <a:p>
              <a:pPr marL="0" marR="0" lvl="0" indent="0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6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Gill Sans"/>
              </a:endParaRPr>
            </a:p>
          </p:txBody>
        </p:sp>
      </p:grpSp>
      <p:grpSp>
        <p:nvGrpSpPr>
          <p:cNvPr id="4143" name="Group 4142">
            <a:extLst>
              <a:ext uri="{FF2B5EF4-FFF2-40B4-BE49-F238E27FC236}">
                <a16:creationId xmlns:a16="http://schemas.microsoft.com/office/drawing/2014/main" id="{B81DDE6E-D818-4884-884F-7FE5F61C7681}"/>
              </a:ext>
            </a:extLst>
          </p:cNvPr>
          <p:cNvGrpSpPr/>
          <p:nvPr/>
        </p:nvGrpSpPr>
        <p:grpSpPr>
          <a:xfrm>
            <a:off x="11160369" y="3276600"/>
            <a:ext cx="304800" cy="304800"/>
            <a:chOff x="10317153" y="3124200"/>
            <a:chExt cx="304800" cy="304800"/>
          </a:xfrm>
        </p:grpSpPr>
        <p:sp>
          <p:nvSpPr>
            <p:cNvPr id="4108" name="Oval 4107">
              <a:extLst>
                <a:ext uri="{FF2B5EF4-FFF2-40B4-BE49-F238E27FC236}">
                  <a16:creationId xmlns:a16="http://schemas.microsoft.com/office/drawing/2014/main" id="{176A3494-8531-91A0-69DD-AA80D1024421}"/>
                </a:ext>
              </a:extLst>
            </p:cNvPr>
            <p:cNvSpPr/>
            <p:nvPr/>
          </p:nvSpPr>
          <p:spPr>
            <a:xfrm>
              <a:off x="10317153" y="3124200"/>
              <a:ext cx="304800" cy="304800"/>
            </a:xfrm>
            <a:prstGeom prst="ellipse">
              <a:avLst/>
            </a:prstGeom>
            <a:solidFill>
              <a:srgbClr val="0D9A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09" name="Freeform: Shape 4108">
              <a:extLst>
                <a:ext uri="{FF2B5EF4-FFF2-40B4-BE49-F238E27FC236}">
                  <a16:creationId xmlns:a16="http://schemas.microsoft.com/office/drawing/2014/main" id="{9F579FC0-253A-8BF4-B8BF-30D1E00201CB}"/>
                </a:ext>
              </a:extLst>
            </p:cNvPr>
            <p:cNvSpPr/>
            <p:nvPr/>
          </p:nvSpPr>
          <p:spPr>
            <a:xfrm>
              <a:off x="10393904" y="3216097"/>
              <a:ext cx="151298" cy="121007"/>
            </a:xfrm>
            <a:custGeom>
              <a:avLst/>
              <a:gdLst>
                <a:gd name="connsiteX0" fmla="*/ 104759 w 151298"/>
                <a:gd name="connsiteY0" fmla="*/ 0 h 121007"/>
                <a:gd name="connsiteX1" fmla="*/ 127412 w 151298"/>
                <a:gd name="connsiteY1" fmla="*/ 9631 h 121007"/>
                <a:gd name="connsiteX2" fmla="*/ 147122 w 151298"/>
                <a:gd name="connsiteY2" fmla="*/ 2219 h 121007"/>
                <a:gd name="connsiteX3" fmla="*/ 133468 w 151298"/>
                <a:gd name="connsiteY3" fmla="*/ 19123 h 121007"/>
                <a:gd name="connsiteX4" fmla="*/ 151298 w 151298"/>
                <a:gd name="connsiteY4" fmla="*/ 14330 h 121007"/>
                <a:gd name="connsiteX5" fmla="*/ 135810 w 151298"/>
                <a:gd name="connsiteY5" fmla="*/ 30125 h 121007"/>
                <a:gd name="connsiteX6" fmla="*/ 135887 w 151298"/>
                <a:gd name="connsiteY6" fmla="*/ 34085 h 121007"/>
                <a:gd name="connsiteX7" fmla="*/ 47587 w 151298"/>
                <a:gd name="connsiteY7" fmla="*/ 121007 h 121007"/>
                <a:gd name="connsiteX8" fmla="*/ 0 w 151298"/>
                <a:gd name="connsiteY8" fmla="*/ 107293 h 121007"/>
                <a:gd name="connsiteX9" fmla="*/ 7397 w 151298"/>
                <a:gd name="connsiteY9" fmla="*/ 107694 h 121007"/>
                <a:gd name="connsiteX10" fmla="*/ 45953 w 151298"/>
                <a:gd name="connsiteY10" fmla="*/ 94627 h 121007"/>
                <a:gd name="connsiteX11" fmla="*/ 16966 w 151298"/>
                <a:gd name="connsiteY11" fmla="*/ 73409 h 121007"/>
                <a:gd name="connsiteX12" fmla="*/ 22791 w 151298"/>
                <a:gd name="connsiteY12" fmla="*/ 73948 h 121007"/>
                <a:gd name="connsiteX13" fmla="*/ 30974 w 151298"/>
                <a:gd name="connsiteY13" fmla="*/ 72885 h 121007"/>
                <a:gd name="connsiteX14" fmla="*/ 6071 w 151298"/>
                <a:gd name="connsiteY14" fmla="*/ 42930 h 121007"/>
                <a:gd name="connsiteX15" fmla="*/ 6087 w 151298"/>
                <a:gd name="connsiteY15" fmla="*/ 42544 h 121007"/>
                <a:gd name="connsiteX16" fmla="*/ 20141 w 151298"/>
                <a:gd name="connsiteY16" fmla="*/ 46366 h 121007"/>
                <a:gd name="connsiteX17" fmla="*/ 6333 w 151298"/>
                <a:gd name="connsiteY17" fmla="*/ 20941 h 121007"/>
                <a:gd name="connsiteX18" fmla="*/ 10540 w 151298"/>
                <a:gd name="connsiteY18" fmla="*/ 5578 h 121007"/>
                <a:gd name="connsiteX19" fmla="*/ 74508 w 151298"/>
                <a:gd name="connsiteY19" fmla="*/ 37506 h 121007"/>
                <a:gd name="connsiteX20" fmla="*/ 73707 w 151298"/>
                <a:gd name="connsiteY20" fmla="*/ 30541 h 121007"/>
                <a:gd name="connsiteX21" fmla="*/ 104759 w 151298"/>
                <a:gd name="connsiteY21" fmla="*/ 0 h 1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1298" h="121007">
                  <a:moveTo>
                    <a:pt x="104759" y="0"/>
                  </a:moveTo>
                  <a:cubicBezTo>
                    <a:pt x="113681" y="0"/>
                    <a:pt x="121741" y="3698"/>
                    <a:pt x="127412" y="9631"/>
                  </a:cubicBezTo>
                  <a:cubicBezTo>
                    <a:pt x="134470" y="8275"/>
                    <a:pt x="141127" y="5732"/>
                    <a:pt x="147122" y="2219"/>
                  </a:cubicBezTo>
                  <a:cubicBezTo>
                    <a:pt x="144795" y="9369"/>
                    <a:pt x="139879" y="15347"/>
                    <a:pt x="133468" y="19123"/>
                  </a:cubicBezTo>
                  <a:cubicBezTo>
                    <a:pt x="139755" y="18383"/>
                    <a:pt x="145735" y="16734"/>
                    <a:pt x="151298" y="14330"/>
                  </a:cubicBezTo>
                  <a:cubicBezTo>
                    <a:pt x="147137" y="20448"/>
                    <a:pt x="141867" y="25826"/>
                    <a:pt x="135810" y="30125"/>
                  </a:cubicBezTo>
                  <a:cubicBezTo>
                    <a:pt x="135872" y="31434"/>
                    <a:pt x="135887" y="32760"/>
                    <a:pt x="135887" y="34085"/>
                  </a:cubicBezTo>
                  <a:cubicBezTo>
                    <a:pt x="135887" y="74457"/>
                    <a:pt x="104666" y="121007"/>
                    <a:pt x="47587" y="121007"/>
                  </a:cubicBezTo>
                  <a:cubicBezTo>
                    <a:pt x="30050" y="121007"/>
                    <a:pt x="13730" y="115938"/>
                    <a:pt x="0" y="107293"/>
                  </a:cubicBezTo>
                  <a:cubicBezTo>
                    <a:pt x="2419" y="107571"/>
                    <a:pt x="4885" y="107694"/>
                    <a:pt x="7397" y="107694"/>
                  </a:cubicBezTo>
                  <a:cubicBezTo>
                    <a:pt x="21944" y="107694"/>
                    <a:pt x="35320" y="102825"/>
                    <a:pt x="45953" y="94627"/>
                  </a:cubicBezTo>
                  <a:cubicBezTo>
                    <a:pt x="32361" y="94380"/>
                    <a:pt x="20911" y="85551"/>
                    <a:pt x="16966" y="73409"/>
                  </a:cubicBezTo>
                  <a:cubicBezTo>
                    <a:pt x="18862" y="73763"/>
                    <a:pt x="20804" y="73948"/>
                    <a:pt x="22791" y="73948"/>
                  </a:cubicBezTo>
                  <a:cubicBezTo>
                    <a:pt x="25627" y="73948"/>
                    <a:pt x="28370" y="73594"/>
                    <a:pt x="30974" y="72885"/>
                  </a:cubicBezTo>
                  <a:cubicBezTo>
                    <a:pt x="16781" y="70080"/>
                    <a:pt x="6071" y="57738"/>
                    <a:pt x="6071" y="42930"/>
                  </a:cubicBezTo>
                  <a:cubicBezTo>
                    <a:pt x="6071" y="42806"/>
                    <a:pt x="6071" y="42683"/>
                    <a:pt x="6087" y="42544"/>
                  </a:cubicBezTo>
                  <a:cubicBezTo>
                    <a:pt x="10263" y="44840"/>
                    <a:pt x="15055" y="46212"/>
                    <a:pt x="20141" y="46366"/>
                  </a:cubicBezTo>
                  <a:cubicBezTo>
                    <a:pt x="11804" y="40896"/>
                    <a:pt x="6333" y="31542"/>
                    <a:pt x="6333" y="20941"/>
                  </a:cubicBezTo>
                  <a:cubicBezTo>
                    <a:pt x="6333" y="15347"/>
                    <a:pt x="7859" y="10093"/>
                    <a:pt x="10540" y="5578"/>
                  </a:cubicBezTo>
                  <a:cubicBezTo>
                    <a:pt x="25843" y="24069"/>
                    <a:pt x="48712" y="36227"/>
                    <a:pt x="74508" y="37506"/>
                  </a:cubicBezTo>
                  <a:cubicBezTo>
                    <a:pt x="73984" y="35256"/>
                    <a:pt x="73707" y="32929"/>
                    <a:pt x="73707" y="30541"/>
                  </a:cubicBezTo>
                  <a:cubicBezTo>
                    <a:pt x="73707" y="13683"/>
                    <a:pt x="87607" y="0"/>
                    <a:pt x="104759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wrap="square" lIns="19049" tIns="19049" rIns="19049" bIns="19049" anchor="ctr">
              <a:noAutofit/>
            </a:bodyPr>
            <a:lstStyle/>
            <a:p>
              <a:pPr marL="0" marR="0" lvl="0" indent="0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6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Gill Sans"/>
              </a:endParaRPr>
            </a:p>
          </p:txBody>
        </p:sp>
      </p:grpSp>
      <p:grpSp>
        <p:nvGrpSpPr>
          <p:cNvPr id="4142" name="Group 4141">
            <a:extLst>
              <a:ext uri="{FF2B5EF4-FFF2-40B4-BE49-F238E27FC236}">
                <a16:creationId xmlns:a16="http://schemas.microsoft.com/office/drawing/2014/main" id="{5807436A-A2ED-0002-9CA4-286E9B8CBAF2}"/>
              </a:ext>
            </a:extLst>
          </p:cNvPr>
          <p:cNvGrpSpPr/>
          <p:nvPr/>
        </p:nvGrpSpPr>
        <p:grpSpPr>
          <a:xfrm>
            <a:off x="11566769" y="3276600"/>
            <a:ext cx="304800" cy="304800"/>
            <a:chOff x="10696596" y="3124200"/>
            <a:chExt cx="304800" cy="304800"/>
          </a:xfrm>
        </p:grpSpPr>
        <p:sp>
          <p:nvSpPr>
            <p:cNvPr id="4110" name="Oval 4109">
              <a:extLst>
                <a:ext uri="{FF2B5EF4-FFF2-40B4-BE49-F238E27FC236}">
                  <a16:creationId xmlns:a16="http://schemas.microsoft.com/office/drawing/2014/main" id="{D4AF926F-D5D0-FFB6-EC02-28586EA76418}"/>
                </a:ext>
              </a:extLst>
            </p:cNvPr>
            <p:cNvSpPr/>
            <p:nvPr/>
          </p:nvSpPr>
          <p:spPr>
            <a:xfrm>
              <a:off x="10696596" y="3124200"/>
              <a:ext cx="304800" cy="304800"/>
            </a:xfrm>
            <a:prstGeom prst="ellipse">
              <a:avLst/>
            </a:prstGeom>
            <a:solidFill>
              <a:srgbClr val="018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11" name="Freeform: Shape 4110">
              <a:extLst>
                <a:ext uri="{FF2B5EF4-FFF2-40B4-BE49-F238E27FC236}">
                  <a16:creationId xmlns:a16="http://schemas.microsoft.com/office/drawing/2014/main" id="{2A528E3A-3DAF-F721-BEAD-7A16F64B73D3}"/>
                </a:ext>
              </a:extLst>
            </p:cNvPr>
            <p:cNvSpPr/>
            <p:nvPr/>
          </p:nvSpPr>
          <p:spPr>
            <a:xfrm>
              <a:off x="10784697" y="3216089"/>
              <a:ext cx="128598" cy="121022"/>
            </a:xfrm>
            <a:custGeom>
              <a:avLst/>
              <a:gdLst>
                <a:gd name="connsiteX0" fmla="*/ 101044 w 128598"/>
                <a:gd name="connsiteY0" fmla="*/ 37706 h 121022"/>
                <a:gd name="connsiteX1" fmla="*/ 128598 w 128598"/>
                <a:gd name="connsiteY1" fmla="*/ 75643 h 121022"/>
                <a:gd name="connsiteX2" fmla="*/ 128598 w 128598"/>
                <a:gd name="connsiteY2" fmla="*/ 121022 h 121022"/>
                <a:gd name="connsiteX3" fmla="*/ 98347 w 128598"/>
                <a:gd name="connsiteY3" fmla="*/ 121022 h 121022"/>
                <a:gd name="connsiteX4" fmla="*/ 98347 w 128598"/>
                <a:gd name="connsiteY4" fmla="*/ 75643 h 121022"/>
                <a:gd name="connsiteX5" fmla="*/ 88500 w 128598"/>
                <a:gd name="connsiteY5" fmla="*/ 60403 h 121022"/>
                <a:gd name="connsiteX6" fmla="*/ 75648 w 128598"/>
                <a:gd name="connsiteY6" fmla="*/ 75643 h 121022"/>
                <a:gd name="connsiteX7" fmla="*/ 75648 w 128598"/>
                <a:gd name="connsiteY7" fmla="*/ 121022 h 121022"/>
                <a:gd name="connsiteX8" fmla="*/ 45382 w 128598"/>
                <a:gd name="connsiteY8" fmla="*/ 121022 h 121022"/>
                <a:gd name="connsiteX9" fmla="*/ 45382 w 128598"/>
                <a:gd name="connsiteY9" fmla="*/ 37813 h 121022"/>
                <a:gd name="connsiteX10" fmla="*/ 75648 w 128598"/>
                <a:gd name="connsiteY10" fmla="*/ 37813 h 121022"/>
                <a:gd name="connsiteX11" fmla="*/ 75617 w 128598"/>
                <a:gd name="connsiteY11" fmla="*/ 51204 h 121022"/>
                <a:gd name="connsiteX12" fmla="*/ 101044 w 128598"/>
                <a:gd name="connsiteY12" fmla="*/ 37706 h 121022"/>
                <a:gd name="connsiteX13" fmla="*/ 0 w 128598"/>
                <a:gd name="connsiteY13" fmla="*/ 37706 h 121022"/>
                <a:gd name="connsiteX14" fmla="*/ 30143 w 128598"/>
                <a:gd name="connsiteY14" fmla="*/ 37706 h 121022"/>
                <a:gd name="connsiteX15" fmla="*/ 30143 w 128598"/>
                <a:gd name="connsiteY15" fmla="*/ 121022 h 121022"/>
                <a:gd name="connsiteX16" fmla="*/ 0 w 128598"/>
                <a:gd name="connsiteY16" fmla="*/ 121022 h 121022"/>
                <a:gd name="connsiteX17" fmla="*/ 0 w 128598"/>
                <a:gd name="connsiteY17" fmla="*/ 37706 h 121022"/>
                <a:gd name="connsiteX18" fmla="*/ 15071 w 128598"/>
                <a:gd name="connsiteY18" fmla="*/ 0 h 121022"/>
                <a:gd name="connsiteX19" fmla="*/ 30143 w 128598"/>
                <a:gd name="connsiteY19" fmla="*/ 15148 h 121022"/>
                <a:gd name="connsiteX20" fmla="*/ 15071 w 128598"/>
                <a:gd name="connsiteY20" fmla="*/ 30295 h 121022"/>
                <a:gd name="connsiteX21" fmla="*/ 0 w 128598"/>
                <a:gd name="connsiteY21" fmla="*/ 15148 h 121022"/>
                <a:gd name="connsiteX22" fmla="*/ 15071 w 128598"/>
                <a:gd name="connsiteY22" fmla="*/ 0 h 121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8598" h="121022">
                  <a:moveTo>
                    <a:pt x="101044" y="37706"/>
                  </a:moveTo>
                  <a:cubicBezTo>
                    <a:pt x="118304" y="37706"/>
                    <a:pt x="128598" y="51959"/>
                    <a:pt x="128598" y="75643"/>
                  </a:cubicBezTo>
                  <a:lnTo>
                    <a:pt x="128598" y="121022"/>
                  </a:lnTo>
                  <a:lnTo>
                    <a:pt x="98347" y="121022"/>
                  </a:lnTo>
                  <a:lnTo>
                    <a:pt x="98347" y="75643"/>
                  </a:lnTo>
                  <a:cubicBezTo>
                    <a:pt x="98347" y="67168"/>
                    <a:pt x="95743" y="60403"/>
                    <a:pt x="88500" y="60403"/>
                  </a:cubicBezTo>
                  <a:cubicBezTo>
                    <a:pt x="75648" y="60403"/>
                    <a:pt x="75648" y="75643"/>
                    <a:pt x="75648" y="75643"/>
                  </a:cubicBezTo>
                  <a:lnTo>
                    <a:pt x="75648" y="121022"/>
                  </a:lnTo>
                  <a:lnTo>
                    <a:pt x="45382" y="121022"/>
                  </a:lnTo>
                  <a:lnTo>
                    <a:pt x="45382" y="37813"/>
                  </a:lnTo>
                  <a:lnTo>
                    <a:pt x="75648" y="37813"/>
                  </a:lnTo>
                  <a:lnTo>
                    <a:pt x="75617" y="51204"/>
                  </a:lnTo>
                  <a:cubicBezTo>
                    <a:pt x="75617" y="51204"/>
                    <a:pt x="78622" y="37706"/>
                    <a:pt x="101044" y="37706"/>
                  </a:cubicBezTo>
                  <a:close/>
                  <a:moveTo>
                    <a:pt x="0" y="37706"/>
                  </a:moveTo>
                  <a:lnTo>
                    <a:pt x="30143" y="37706"/>
                  </a:lnTo>
                  <a:lnTo>
                    <a:pt x="30143" y="121022"/>
                  </a:lnTo>
                  <a:lnTo>
                    <a:pt x="0" y="121022"/>
                  </a:lnTo>
                  <a:cubicBezTo>
                    <a:pt x="0" y="121022"/>
                    <a:pt x="0" y="37706"/>
                    <a:pt x="0" y="37706"/>
                  </a:cubicBezTo>
                  <a:close/>
                  <a:moveTo>
                    <a:pt x="15071" y="0"/>
                  </a:moveTo>
                  <a:cubicBezTo>
                    <a:pt x="23393" y="0"/>
                    <a:pt x="30143" y="6780"/>
                    <a:pt x="30143" y="15148"/>
                  </a:cubicBezTo>
                  <a:cubicBezTo>
                    <a:pt x="30143" y="23515"/>
                    <a:pt x="23393" y="30295"/>
                    <a:pt x="15071" y="30295"/>
                  </a:cubicBezTo>
                  <a:cubicBezTo>
                    <a:pt x="6750" y="30295"/>
                    <a:pt x="0" y="23515"/>
                    <a:pt x="0" y="15148"/>
                  </a:cubicBezTo>
                  <a:cubicBezTo>
                    <a:pt x="0" y="6780"/>
                    <a:pt x="6750" y="0"/>
                    <a:pt x="15071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wrap="square" lIns="19049" tIns="19049" rIns="19049" bIns="19049" anchor="ctr">
              <a:noAutofit/>
            </a:bodyPr>
            <a:lstStyle/>
            <a:p>
              <a:pPr marL="0" marR="0" lvl="0" indent="0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6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Gill Sans"/>
              </a:endParaRP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058B8E-5E3E-4B1C-0F1C-0FB448259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8796" y="6356350"/>
            <a:ext cx="505146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2" name="Google Shape;458;p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7E4205-8989-D055-1EEB-E8771DEE9D7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2864" y="2881273"/>
            <a:ext cx="4317100" cy="9744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019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4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4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"/>
                                        <p:tgtEl>
                                          <p:spTgt spid="4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" fill="hold"/>
                                        <p:tgtEl>
                                          <p:spTgt spid="4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" fill="hold"/>
                                        <p:tgtEl>
                                          <p:spTgt spid="4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"/>
                                        <p:tgtEl>
                                          <p:spTgt spid="4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"/>
                            </p:stCondLst>
                            <p:childTnLst>
                              <p:par>
                                <p:cTn id="2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houses with a car parked in front of them&#10;&#10;Description automatically generated">
            <a:extLst>
              <a:ext uri="{FF2B5EF4-FFF2-40B4-BE49-F238E27FC236}">
                <a16:creationId xmlns:a16="http://schemas.microsoft.com/office/drawing/2014/main" id="{93E3B1C0-1BA4-86D0-9504-E3AEDD68977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3" b="7783"/>
          <a:stretch>
            <a:fillRect/>
          </a:stretch>
        </p:blipFill>
        <p:spPr/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9EB4B45-D3A9-27D0-67B0-C781484DF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26042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t>44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29E7982-56D5-9D73-496A-CA67DABEEB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A254BE-63FF-DB6A-9D8E-F0196F2EF359}"/>
              </a:ext>
            </a:extLst>
          </p:cNvPr>
          <p:cNvSpPr/>
          <p:nvPr/>
        </p:nvSpPr>
        <p:spPr>
          <a:xfrm>
            <a:off x="3505200" y="1885244"/>
            <a:ext cx="5181600" cy="3465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D91284-87E0-A87C-4BC2-6DE32B2952C1}"/>
              </a:ext>
            </a:extLst>
          </p:cNvPr>
          <p:cNvCxnSpPr>
            <a:cxnSpLocks/>
          </p:cNvCxnSpPr>
          <p:nvPr/>
        </p:nvCxnSpPr>
        <p:spPr>
          <a:xfrm>
            <a:off x="5638800" y="4380321"/>
            <a:ext cx="914400" cy="0"/>
          </a:xfrm>
          <a:prstGeom prst="line">
            <a:avLst/>
          </a:prstGeom>
          <a:ln w="53975">
            <a:gradFill flip="none" rotWithShape="1"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81CA2A8-2988-D598-D4EF-464CF183F386}"/>
              </a:ext>
            </a:extLst>
          </p:cNvPr>
          <p:cNvSpPr txBox="1"/>
          <p:nvPr/>
        </p:nvSpPr>
        <p:spPr>
          <a:xfrm>
            <a:off x="3562978" y="3163685"/>
            <a:ext cx="4940399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1941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FE49A-31F0-7974-A28F-96DCFD2EC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688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t>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D21FBD-24EA-1692-9F3E-B34956C58F5C}"/>
              </a:ext>
            </a:extLst>
          </p:cNvPr>
          <p:cNvSpPr txBox="1"/>
          <p:nvPr/>
        </p:nvSpPr>
        <p:spPr>
          <a:xfrm>
            <a:off x="552578" y="136525"/>
            <a:ext cx="9551231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Sometimes an update is needed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6FA4F1-8E66-3A10-95AC-F932D045E1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1353" y="998299"/>
            <a:ext cx="3051387" cy="40644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784C6F-B915-138A-EA54-8C2906601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164" y="1905674"/>
            <a:ext cx="3510185" cy="48158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D5A151-537B-37E2-EA35-8C91C4C07A36}"/>
              </a:ext>
            </a:extLst>
          </p:cNvPr>
          <p:cNvSpPr txBox="1"/>
          <p:nvPr/>
        </p:nvSpPr>
        <p:spPr>
          <a:xfrm>
            <a:off x="628552" y="847203"/>
            <a:ext cx="3203803" cy="2581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chemeClr val="accent6"/>
              </a:solidFill>
              <a:latin typeface=""/>
            </a:endParaRPr>
          </a:p>
          <a:p>
            <a:r>
              <a:rPr lang="en-US" sz="2000" dirty="0">
                <a:solidFill>
                  <a:schemeClr val="accent6"/>
                </a:solidFill>
                <a:latin typeface=""/>
              </a:rPr>
              <a:t>Old, unsafe or damaged: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Panels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Breakers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Wiring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Junction boxes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chemeClr val="accent6"/>
                </a:solidFill>
                <a:latin typeface=""/>
              </a:rPr>
              <a:t>Fuse Boxes</a:t>
            </a:r>
          </a:p>
          <a:p>
            <a:endParaRPr lang="en-US" sz="2177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8316A8-5AD2-321A-5607-E24B929DD5B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66" y="3383783"/>
            <a:ext cx="4806128" cy="335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11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FE49A-31F0-7974-A28F-96DCFD2EC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688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t>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D21FBD-24EA-1692-9F3E-B34956C58F5C}"/>
              </a:ext>
            </a:extLst>
          </p:cNvPr>
          <p:cNvSpPr txBox="1"/>
          <p:nvPr/>
        </p:nvSpPr>
        <p:spPr>
          <a:xfrm>
            <a:off x="537991" y="77359"/>
            <a:ext cx="9551231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Issues for the grid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DC6488-BDB2-74E3-3491-5E501BCC8B82}"/>
              </a:ext>
            </a:extLst>
          </p:cNvPr>
          <p:cNvSpPr/>
          <p:nvPr/>
        </p:nvSpPr>
        <p:spPr>
          <a:xfrm>
            <a:off x="0" y="939133"/>
            <a:ext cx="11400699" cy="2102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177" dirty="0">
                <a:solidFill>
                  <a:schemeClr val="tx2"/>
                </a:solidFill>
                <a:latin typeface=""/>
              </a:rPr>
              <a:t>Infrastructure driven by peak power, not energy</a:t>
            </a:r>
          </a:p>
          <a:p>
            <a:pPr lvl="1"/>
            <a:r>
              <a:rPr lang="en-US" sz="2177" dirty="0">
                <a:solidFill>
                  <a:schemeClr val="tx2"/>
                </a:solidFill>
                <a:latin typeface=""/>
              </a:rPr>
              <a:t>High costs – passed on to ratepayers</a:t>
            </a:r>
          </a:p>
          <a:p>
            <a:pPr lvl="1"/>
            <a:r>
              <a:rPr lang="en-US" sz="2177" dirty="0">
                <a:solidFill>
                  <a:schemeClr val="tx2"/>
                </a:solidFill>
                <a:latin typeface=""/>
              </a:rPr>
              <a:t>High peak power = more potential blackouts/restrictions – a problem for grid resilience</a:t>
            </a:r>
          </a:p>
          <a:p>
            <a:pPr lvl="1"/>
            <a:endParaRPr lang="en-US" sz="2177" dirty="0">
              <a:solidFill>
                <a:schemeClr val="tx2"/>
              </a:solidFill>
              <a:latin typeface=""/>
            </a:endParaRPr>
          </a:p>
          <a:p>
            <a:endParaRPr lang="en-US" sz="2177" b="1" dirty="0">
              <a:solidFill>
                <a:schemeClr val="tx2"/>
              </a:solidFill>
              <a:latin typeface=""/>
            </a:endParaRPr>
          </a:p>
          <a:p>
            <a:endParaRPr lang="en-US" sz="2177" b="1" dirty="0">
              <a:solidFill>
                <a:schemeClr val="tx2"/>
              </a:solidFill>
              <a:latin typeface=""/>
            </a:endParaRPr>
          </a:p>
        </p:txBody>
      </p:sp>
      <p:pic>
        <p:nvPicPr>
          <p:cNvPr id="2" name="Google Shape;103;p3">
            <a:extLst>
              <a:ext uri="{FF2B5EF4-FFF2-40B4-BE49-F238E27FC236}">
                <a16:creationId xmlns:a16="http://schemas.microsoft.com/office/drawing/2014/main" id="{DA3720C0-B4FA-3AF3-C8F5-E7E6536F04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4872" y="2332710"/>
            <a:ext cx="10172816" cy="38761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937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FE49A-31F0-7974-A28F-96DCFD2EC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688" y="6356350"/>
            <a:ext cx="555661" cy="365125"/>
          </a:xfrm>
        </p:spPr>
        <p:txBody>
          <a:bodyPr/>
          <a:lstStyle/>
          <a:p>
            <a:fld id="{99A10D28-CB20-274F-8F4A-85F58CF320CA}" type="slidenum">
              <a:rPr lang="en-US" smtClean="0"/>
              <a:t>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D21FBD-24EA-1692-9F3E-B34956C58F5C}"/>
              </a:ext>
            </a:extLst>
          </p:cNvPr>
          <p:cNvSpPr txBox="1"/>
          <p:nvPr/>
        </p:nvSpPr>
        <p:spPr>
          <a:xfrm>
            <a:off x="733200" y="385584"/>
            <a:ext cx="9551231" cy="861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5000" b="1" spc="-150" dirty="0">
                <a:solidFill>
                  <a:srgbClr val="00266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can we do?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DC6488-BDB2-74E3-3491-5E501BCC8B82}"/>
              </a:ext>
            </a:extLst>
          </p:cNvPr>
          <p:cNvSpPr/>
          <p:nvPr/>
        </p:nvSpPr>
        <p:spPr>
          <a:xfrm>
            <a:off x="136544" y="1362023"/>
            <a:ext cx="11400699" cy="444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b="1" dirty="0">
                <a:solidFill>
                  <a:schemeClr val="tx2"/>
                </a:solidFill>
                <a:latin typeface=""/>
              </a:rPr>
              <a:t>Energy Efficiency </a:t>
            </a:r>
            <a:r>
              <a:rPr lang="en-US" sz="2177" dirty="0">
                <a:solidFill>
                  <a:schemeClr val="tx2"/>
                </a:solidFill>
                <a:latin typeface=""/>
              </a:rPr>
              <a:t>not enough!</a:t>
            </a:r>
          </a:p>
          <a:p>
            <a:br>
              <a:rPr lang="en-US" sz="2177" dirty="0">
                <a:solidFill>
                  <a:schemeClr val="tx2"/>
                </a:solidFill>
                <a:latin typeface=""/>
              </a:rPr>
            </a:br>
            <a:r>
              <a:rPr lang="en-US" sz="2177" dirty="0">
                <a:solidFill>
                  <a:schemeClr val="tx2"/>
                </a:solidFill>
                <a:latin typeface=""/>
              </a:rPr>
              <a:t>We need to be </a:t>
            </a:r>
            <a:r>
              <a:rPr lang="en-US" sz="2177" b="1" dirty="0">
                <a:solidFill>
                  <a:schemeClr val="tx2"/>
                </a:solidFill>
                <a:latin typeface=""/>
              </a:rPr>
              <a:t>Power Efficient </a:t>
            </a:r>
            <a:r>
              <a:rPr lang="en-US" sz="2177" dirty="0">
                <a:solidFill>
                  <a:schemeClr val="tx2"/>
                </a:solidFill>
                <a:latin typeface=""/>
              </a:rPr>
              <a:t>in construction to:</a:t>
            </a:r>
          </a:p>
          <a:p>
            <a:endParaRPr lang="en-US" sz="2177" dirty="0">
              <a:solidFill>
                <a:schemeClr val="tx2"/>
              </a:solidFill>
              <a:latin typeface="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77" dirty="0">
                <a:solidFill>
                  <a:schemeClr val="tx2"/>
                </a:solidFill>
                <a:latin typeface=""/>
              </a:rPr>
              <a:t>Minimize customer side of the meter costs: wiring, replacement of electric infrastructure in existing homes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77" dirty="0">
              <a:solidFill>
                <a:schemeClr val="tx2"/>
              </a:solidFill>
              <a:latin typeface="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77" dirty="0">
                <a:solidFill>
                  <a:schemeClr val="tx2"/>
                </a:solidFill>
                <a:latin typeface=""/>
              </a:rPr>
              <a:t>Minimize the power requirements on the grid: fewer transformers, less transmission infrastructure, less need for new power plants – all of which are paid for by ratepayers or builders/developers for new construction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77" dirty="0">
                <a:solidFill>
                  <a:schemeClr val="tx2"/>
                </a:solidFill>
                <a:latin typeface=""/>
              </a:rPr>
              <a:t>This also makes the grid more resilient: less peak power means fewer power disruptions due to grid limits</a:t>
            </a:r>
          </a:p>
          <a:p>
            <a:r>
              <a:rPr lang="en-US" sz="2177" dirty="0">
                <a:solidFill>
                  <a:schemeClr val="tx2"/>
                </a:solidFill>
                <a:latin typeface="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834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21F48A2-11E6-01C4-A78B-063A5D0EFE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691097"/>
              </p:ext>
            </p:extLst>
          </p:nvPr>
        </p:nvGraphicFramePr>
        <p:xfrm>
          <a:off x="219456" y="344625"/>
          <a:ext cx="11558016" cy="5058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2672">
                  <a:extLst>
                    <a:ext uri="{9D8B030D-6E8A-4147-A177-3AD203B41FA5}">
                      <a16:colId xmlns:a16="http://schemas.microsoft.com/office/drawing/2014/main" val="609323408"/>
                    </a:ext>
                  </a:extLst>
                </a:gridCol>
                <a:gridCol w="3852672">
                  <a:extLst>
                    <a:ext uri="{9D8B030D-6E8A-4147-A177-3AD203B41FA5}">
                      <a16:colId xmlns:a16="http://schemas.microsoft.com/office/drawing/2014/main" val="2766105660"/>
                    </a:ext>
                  </a:extLst>
                </a:gridCol>
                <a:gridCol w="3852672">
                  <a:extLst>
                    <a:ext uri="{9D8B030D-6E8A-4147-A177-3AD203B41FA5}">
                      <a16:colId xmlns:a16="http://schemas.microsoft.com/office/drawing/2014/main" val="1515397798"/>
                    </a:ext>
                  </a:extLst>
                </a:gridCol>
              </a:tblGrid>
              <a:tr h="1157816">
                <a:tc>
                  <a:txBody>
                    <a:bodyPr/>
                    <a:lstStyle/>
                    <a:p>
                      <a:endParaRPr lang="en-US" sz="4800" b="1" dirty="0">
                        <a:latin typeface=""/>
                      </a:endParaRPr>
                    </a:p>
                  </a:txBody>
                  <a:tcPr marL="121920" marR="121920" marT="60960" marB="6096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"/>
                        </a:rPr>
                        <a:t>Power</a:t>
                      </a:r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endParaRPr lang="en-US" sz="3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1054033"/>
                  </a:ext>
                </a:extLst>
              </a:tr>
              <a:tr h="1157816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accent6"/>
                          </a:solidFill>
                          <a:latin typeface=""/>
                        </a:rPr>
                        <a:t>Energy</a:t>
                      </a:r>
                      <a:endParaRPr lang="en-US" sz="4800" b="1" baseline="-25000" dirty="0">
                        <a:solidFill>
                          <a:schemeClr val="accent6"/>
                        </a:solidFill>
                        <a:latin typeface="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"/>
                        </a:rPr>
                        <a:t>High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rgbClr val="C00000"/>
                          </a:solidFill>
                          <a:latin typeface=""/>
                        </a:rPr>
                        <a:t>Low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077483672"/>
                  </a:ext>
                </a:extLst>
              </a:tr>
              <a:tr h="1157816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accent6"/>
                          </a:solidFill>
                          <a:latin typeface=""/>
                        </a:rPr>
                        <a:t>High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4800" dirty="0">
                          <a:latin typeface=""/>
                        </a:rPr>
                        <a:t>EV, Solar PV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4800" dirty="0">
                          <a:latin typeface=""/>
                        </a:rPr>
                        <a:t>HP/HPWH*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735312295"/>
                  </a:ext>
                </a:extLst>
              </a:tr>
              <a:tr h="1584960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accent6"/>
                          </a:solidFill>
                          <a:latin typeface=""/>
                        </a:rPr>
                        <a:t>Low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4800" dirty="0">
                          <a:latin typeface=""/>
                        </a:rPr>
                        <a:t>Cooking,</a:t>
                      </a:r>
                    </a:p>
                    <a:p>
                      <a:r>
                        <a:rPr lang="en-US" sz="4800" dirty="0">
                          <a:latin typeface=""/>
                        </a:rPr>
                        <a:t>Dryer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4800" dirty="0">
                          <a:latin typeface=""/>
                        </a:rPr>
                        <a:t>Lights, plugs, etc.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54111776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1451DF9-8D1B-7D98-507F-707EBF246893}"/>
              </a:ext>
            </a:extLst>
          </p:cNvPr>
          <p:cNvSpPr txBox="1"/>
          <p:nvPr/>
        </p:nvSpPr>
        <p:spPr>
          <a:xfrm>
            <a:off x="2261402" y="6260301"/>
            <a:ext cx="670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"/>
              </a:rPr>
              <a:t>* Depends on Auxiliary Resistance (“strip”) Heat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1B3988-B7E8-E4B8-33AE-3326063F3AAA}"/>
              </a:ext>
            </a:extLst>
          </p:cNvPr>
          <p:cNvSpPr txBox="1"/>
          <p:nvPr/>
        </p:nvSpPr>
        <p:spPr>
          <a:xfrm>
            <a:off x="11725835" y="6260302"/>
            <a:ext cx="349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851095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0D7A8-E334-D921-F20E-0FB6FD2F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301193"/>
            <a:ext cx="9287836" cy="779463"/>
          </a:xfrm>
        </p:spPr>
        <p:txBody>
          <a:bodyPr/>
          <a:lstStyle/>
          <a:p>
            <a:r>
              <a:rPr lang="en-US" sz="5000" b="1" dirty="0">
                <a:solidFill>
                  <a:schemeClr val="accent6"/>
                </a:solidFill>
                <a:latin typeface=""/>
              </a:rPr>
              <a:t>What’s Installed in Homes?</a:t>
            </a:r>
          </a:p>
        </p:txBody>
      </p:sp>
      <p:sp>
        <p:nvSpPr>
          <p:cNvPr id="4" name="Google Shape;208;p11">
            <a:extLst>
              <a:ext uri="{FF2B5EF4-FFF2-40B4-BE49-F238E27FC236}">
                <a16:creationId xmlns:a16="http://schemas.microsoft.com/office/drawing/2014/main" id="{56DA48AC-7CFB-9CEE-A3E6-B78483263848}"/>
              </a:ext>
            </a:extLst>
          </p:cNvPr>
          <p:cNvSpPr txBox="1">
            <a:spLocks/>
          </p:cNvSpPr>
          <p:nvPr/>
        </p:nvSpPr>
        <p:spPr>
          <a:xfrm>
            <a:off x="0" y="1264048"/>
            <a:ext cx="5034337" cy="304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594" indent="-228594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US" sz="3600" dirty="0">
                <a:solidFill>
                  <a:schemeClr val="accent6"/>
                </a:solidFill>
                <a:latin typeface=""/>
              </a:rPr>
              <a:t>Panel capacity (AMPS) in 37,000 single-family homes (+ Modeling in &gt;30,000 </a:t>
            </a:r>
            <a:r>
              <a:rPr lang="en-US" sz="3600" dirty="0" err="1">
                <a:solidFill>
                  <a:schemeClr val="accent6"/>
                </a:solidFill>
                <a:latin typeface=""/>
              </a:rPr>
              <a:t>ResStock</a:t>
            </a:r>
            <a:r>
              <a:rPr lang="en-US" sz="3600" dirty="0">
                <a:solidFill>
                  <a:schemeClr val="accent6"/>
                </a:solidFill>
                <a:latin typeface=""/>
              </a:rPr>
              <a:t> homes)</a:t>
            </a:r>
          </a:p>
          <a:p>
            <a:pPr marL="228594" indent="-228594">
              <a:lnSpc>
                <a:spcPct val="90000"/>
              </a:lnSpc>
              <a:buClr>
                <a:schemeClr val="dk1"/>
              </a:buClr>
              <a:buSzPts val="2800"/>
            </a:pPr>
            <a:endParaRPr lang="en-US" sz="3600" b="1" dirty="0">
              <a:solidFill>
                <a:schemeClr val="accent6"/>
              </a:solidFill>
              <a:latin typeface=""/>
            </a:endParaRPr>
          </a:p>
          <a:p>
            <a:pPr marL="228594" indent="-228594">
              <a:lnSpc>
                <a:spcPct val="90000"/>
              </a:lnSpc>
              <a:buClr>
                <a:schemeClr val="dk1"/>
              </a:buClr>
              <a:buSzPts val="2800"/>
            </a:pPr>
            <a:endParaRPr lang="en-US" sz="3600" b="1" dirty="0">
              <a:solidFill>
                <a:schemeClr val="accent6"/>
              </a:solidFill>
              <a:latin typeface=""/>
            </a:endParaRPr>
          </a:p>
          <a:p>
            <a:pPr marL="228594" indent="-228594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US" sz="3600" b="1" dirty="0">
                <a:solidFill>
                  <a:schemeClr val="accent6"/>
                </a:solidFill>
                <a:latin typeface=""/>
              </a:rPr>
              <a:t>Does house size matter?</a:t>
            </a:r>
          </a:p>
          <a:p>
            <a:pPr marL="228594" indent="-228594">
              <a:lnSpc>
                <a:spcPct val="90000"/>
              </a:lnSpc>
              <a:buClr>
                <a:schemeClr val="dk1"/>
              </a:buClr>
              <a:buSzPts val="2800"/>
            </a:pPr>
            <a:endParaRPr lang="en-US" sz="2000" dirty="0">
              <a:solidFill>
                <a:schemeClr val="accent6"/>
              </a:solidFill>
              <a:latin typeface=""/>
            </a:endParaRPr>
          </a:p>
          <a:p>
            <a:pPr marL="228594" indent="-228594">
              <a:lnSpc>
                <a:spcPct val="90000"/>
              </a:lnSpc>
              <a:buClr>
                <a:schemeClr val="dk1"/>
              </a:buClr>
              <a:buSzPts val="2800"/>
            </a:pPr>
            <a:endParaRPr lang="en-US" sz="2000" dirty="0">
              <a:solidFill>
                <a:schemeClr val="accent6"/>
              </a:solidFill>
              <a:latin typeface=""/>
            </a:endParaRPr>
          </a:p>
          <a:p>
            <a:pPr marL="228594" indent="-228594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</a:pPr>
            <a:endParaRPr lang="en-US" sz="2900" b="1" dirty="0">
              <a:solidFill>
                <a:schemeClr val="accent6"/>
              </a:solidFill>
              <a:latin typeface=""/>
            </a:endParaRPr>
          </a:p>
        </p:txBody>
      </p:sp>
      <p:pic>
        <p:nvPicPr>
          <p:cNvPr id="6" name="Google Shape;189;p9">
            <a:extLst>
              <a:ext uri="{FF2B5EF4-FFF2-40B4-BE49-F238E27FC236}">
                <a16:creationId xmlns:a16="http://schemas.microsoft.com/office/drawing/2014/main" id="{C3C0C0AE-C4EF-45D8-E02F-7A6A45EC7B1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1675" t="748" b="748"/>
          <a:stretch/>
        </p:blipFill>
        <p:spPr>
          <a:xfrm>
            <a:off x="4839129" y="965772"/>
            <a:ext cx="7352872" cy="582764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A55C6C-5BD6-6471-370B-A575071AB58C}"/>
              </a:ext>
            </a:extLst>
          </p:cNvPr>
          <p:cNvSpPr txBox="1"/>
          <p:nvPr/>
        </p:nvSpPr>
        <p:spPr>
          <a:xfrm>
            <a:off x="11572064" y="6176683"/>
            <a:ext cx="503395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33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811993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 StartupX">
      <a:dk1>
        <a:srgbClr val="A5A5A5"/>
      </a:dk1>
      <a:lt1>
        <a:sysClr val="window" lastClr="FFFFFF"/>
      </a:lt1>
      <a:dk2>
        <a:srgbClr val="050505"/>
      </a:dk2>
      <a:lt2>
        <a:srgbClr val="FFFFFF"/>
      </a:lt2>
      <a:accent1>
        <a:srgbClr val="1AC3E4"/>
      </a:accent1>
      <a:accent2>
        <a:srgbClr val="03A4DC"/>
      </a:accent2>
      <a:accent3>
        <a:srgbClr val="0087D2"/>
      </a:accent3>
      <a:accent4>
        <a:srgbClr val="0264C0"/>
      </a:accent4>
      <a:accent5>
        <a:srgbClr val="024C90"/>
      </a:accent5>
      <a:accent6>
        <a:srgbClr val="02396C"/>
      </a:accent6>
      <a:hlink>
        <a:srgbClr val="03A4DC"/>
      </a:hlink>
      <a:folHlink>
        <a:srgbClr val="CE2CF4"/>
      </a:folHlink>
    </a:clrScheme>
    <a:fontScheme name="Zzzzzzzzzz">
      <a:majorFont>
        <a:latin typeface="Montserrat SemiBold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marL="0" marR="0" indent="0" algn="l" defTabSz="914400" rtl="0" eaLnBrk="1" fontAlgn="auto" latinLnBrk="0" hangingPunct="1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00" b="0" i="0" u="none" strike="noStrike" kern="1200" cap="none" spc="0" normalizeH="0" baseline="0" noProof="0">
            <a:ln>
              <a:noFill/>
            </a:ln>
            <a:effectLst/>
            <a:uLnTx/>
            <a:uFillTx/>
            <a:latin typeface="Montserrat Ligh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CA0A2A6E635C44B9384D7B4942CE22" ma:contentTypeVersion="18" ma:contentTypeDescription="Create a new document." ma:contentTypeScope="" ma:versionID="0d0c22f3fbbbe3556e5a693ab0fda24b">
  <xsd:schema xmlns:xsd="http://www.w3.org/2001/XMLSchema" xmlns:xs="http://www.w3.org/2001/XMLSchema" xmlns:p="http://schemas.microsoft.com/office/2006/metadata/properties" xmlns:ns2="a22c15c9-5ee2-43fc-bf23-4bf4823d633f" xmlns:ns3="d541df19-1d95-40b9-8952-f391e5cd1063" targetNamespace="http://schemas.microsoft.com/office/2006/metadata/properties" ma:root="true" ma:fieldsID="7715e200de597c72f5cbd8a04d59d0d7" ns2:_="" ns3:_="">
    <xsd:import namespace="a22c15c9-5ee2-43fc-bf23-4bf4823d633f"/>
    <xsd:import namespace="d541df19-1d95-40b9-8952-f391e5cd10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2c15c9-5ee2-43fc-bf23-4bf4823d63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639e30c-ef1c-450d-954e-69f1f4f1b1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41df19-1d95-40b9-8952-f391e5cd106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11c1d5-b7a9-400e-9f48-19c3aaabcfd6}" ma:internalName="TaxCatchAll" ma:showField="CatchAllData" ma:web="d541df19-1d95-40b9-8952-f391e5cd10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1237E1-2747-41C6-B976-C383A90DAA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2c15c9-5ee2-43fc-bf23-4bf4823d633f"/>
    <ds:schemaRef ds:uri="d541df19-1d95-40b9-8952-f391e5cd10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B7B5EE3-4CD4-4E37-91B3-A097A06953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20602</TotalTime>
  <Words>2187</Words>
  <Application>Microsoft Macintosh PowerPoint</Application>
  <PresentationFormat>Widescreen</PresentationFormat>
  <Paragraphs>390</Paragraphs>
  <Slides>44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ADLaM Display</vt:lpstr>
      <vt:lpstr>Arial</vt:lpstr>
      <vt:lpstr>Calibri</vt:lpstr>
      <vt:lpstr>Courier New</vt:lpstr>
      <vt:lpstr>Gill Sans</vt:lpstr>
      <vt:lpstr>Montserrat Light</vt:lpstr>
      <vt:lpstr>Montserrat SemiBold</vt:lpstr>
      <vt:lpstr>NTR</vt:lpstr>
      <vt:lpstr>Roboto</vt:lpstr>
      <vt:lpstr>Roboto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Installed in Homes?</vt:lpstr>
      <vt:lpstr>What’s Installed in Homes?</vt:lpstr>
      <vt:lpstr>PowerPoint Presentation</vt:lpstr>
      <vt:lpstr>PowerPoint Presentation</vt:lpstr>
      <vt:lpstr>PowerPoint Presentation</vt:lpstr>
      <vt:lpstr>Beyond Amps – Space for breakers?</vt:lpstr>
      <vt:lpstr>Beyond Amps – Space for breakers?</vt:lpstr>
      <vt:lpstr>PowerPoint Presentation</vt:lpstr>
      <vt:lpstr>PowerPoint Presentation</vt:lpstr>
      <vt:lpstr>What is driving panel replacement and service changes?</vt:lpstr>
      <vt:lpstr>What drives capacity?</vt:lpstr>
      <vt:lpstr>What drives capacity?</vt:lpstr>
      <vt:lpstr>Other Regulation Challenges</vt:lpstr>
      <vt:lpstr>How Do We Address This?</vt:lpstr>
      <vt:lpstr>Advances in Technology – Meter Socket Adapter</vt:lpstr>
      <vt:lpstr>Advances in Technology – “Balcony” Solar </vt:lpstr>
      <vt:lpstr>Advances in Technology – Battery-Integrated Appliances</vt:lpstr>
      <vt:lpstr>Advances in Technology – 120V Appliances</vt:lpstr>
      <vt:lpstr>Advances in Technology – Controls</vt:lpstr>
      <vt:lpstr>Advances in Technology – Circuit Sharing and Pausing</vt:lpstr>
      <vt:lpstr>Circuit Sharing  Inconvenience?</vt:lpstr>
      <vt:lpstr>Code Innovations</vt:lpstr>
      <vt:lpstr>Current Treatment of HVAC Heat Pumps in the NEC</vt:lpstr>
      <vt:lpstr>Current Treatment of HVAC Heat Pumps in the NEC</vt:lpstr>
      <vt:lpstr>Data Sources</vt:lpstr>
      <vt:lpstr>Calculating HVAC Heat Pump Demand Factor</vt:lpstr>
      <vt:lpstr>End-Use Sub-Metered Homes</vt:lpstr>
      <vt:lpstr>VEIC ccASHP Heat Pump Rated Demand vs. Change in Dwelling Demand</vt:lpstr>
      <vt:lpstr>Code Innovations –  Determining Existing Loads (NEC 120.87)</vt:lpstr>
      <vt:lpstr>Code Innovations –  Existing Dwelling Unit (NEC 120.83)</vt:lpstr>
      <vt:lpstr>Code Innovations –  Using Load Controls</vt:lpstr>
      <vt:lpstr>PowerPoint Presentation</vt:lpstr>
      <vt:lpstr>NEC revisions significantly reduce panel replacements</vt:lpstr>
      <vt:lpstr>Summary of Topics for Raters/ RESNET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Chung Nguyen</dc:creator>
  <cp:lastModifiedBy>iain</cp:lastModifiedBy>
  <cp:revision>805</cp:revision>
  <dcterms:created xsi:type="dcterms:W3CDTF">2022-06-28T02:31:29Z</dcterms:created>
  <dcterms:modified xsi:type="dcterms:W3CDTF">2025-01-28T22:45:04Z</dcterms:modified>
</cp:coreProperties>
</file>