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5" r:id="rId7"/>
    <p:sldId id="276" r:id="rId8"/>
    <p:sldId id="283" r:id="rId9"/>
    <p:sldId id="263" r:id="rId10"/>
    <p:sldId id="264" r:id="rId11"/>
    <p:sldId id="258" r:id="rId12"/>
    <p:sldId id="274" r:id="rId13"/>
    <p:sldId id="265" r:id="rId14"/>
    <p:sldId id="266" r:id="rId15"/>
    <p:sldId id="259" r:id="rId16"/>
    <p:sldId id="260" r:id="rId17"/>
    <p:sldId id="261" r:id="rId18"/>
    <p:sldId id="278" r:id="rId19"/>
    <p:sldId id="262" r:id="rId20"/>
    <p:sldId id="267" r:id="rId21"/>
    <p:sldId id="268" r:id="rId22"/>
    <p:sldId id="270" r:id="rId23"/>
    <p:sldId id="284" r:id="rId24"/>
    <p:sldId id="271" r:id="rId25"/>
    <p:sldId id="285" r:id="rId26"/>
    <p:sldId id="272" r:id="rId27"/>
    <p:sldId id="277" r:id="rId28"/>
    <p:sldId id="273" r:id="rId29"/>
    <p:sldId id="279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967A62-167F-0907-34B3-E29F6BF258B1}" name="Valerie Briggs" initials="VB" userId="S::valerie@resnet.us::1c24bb9f-fef3-48d1-8ac9-6d20335b02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FF5C2-D79E-8945-857A-BB9B809CBE6E}" v="69" dt="2025-01-26T15:31:06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35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C4D5-C00B-6A2B-0487-765865598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32544-4513-41F3-DCC0-89FAFE3A9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C2A6E-24AA-0ABA-C5CA-A8076B84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5170E-54C4-0BE9-BDDC-222EFFEE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C4225-5FFA-0677-D6EA-458D4437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0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22E9-1FB7-16B7-105E-87F21066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E0DF5-98D8-CB79-7598-89C685A3B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A3B7A-FBEC-6109-3937-6B1FA857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D44FD-2D2E-A1C1-3821-0E368764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E0AB-1345-CB28-603C-5D3E9BF9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80571-EB78-6E68-7CD7-369041244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0CB0F-C305-38CB-0E6F-1C5EE3A08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A911-1808-5BA2-E023-4564BBEE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4152D-3C10-301C-634B-27246678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BA5EF-EFEC-6C5A-FA85-04AEAA7D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4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C3CF-2A32-353A-92C0-CA7AF277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833C-91DD-35A2-F2D9-D45B139C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B844D-AA18-4370-8BD4-C1571397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30B9B-5FDF-FBC7-E5A2-24BDAF18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44BD4-2CB8-02B0-F9FB-36D27B41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EE23-DA1B-0316-0310-4074BAD4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149A4-BD32-EA5C-53B7-8A6FA4003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D144-6251-78BA-A4A9-CD0DED3C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D990-6699-E818-B220-C1589D3B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D4F92-8A28-BBF9-834F-68BCFB58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9377-573D-D920-029C-28A56339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029E-C7D7-7CCE-CB4E-A671F37E7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01E16-2B50-7863-838F-D1DDA515B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6749C-C0E3-A2C3-E1FE-A2455CBF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514E4-0D31-FD78-5D1C-E931A533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9B85B-919B-95D4-6584-E7F82A6D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FC38-FCC4-3A3F-23E2-0F7AAAB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954B4-3557-E15F-D282-CBE4247F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4CFBD-7AFA-F792-C8D0-DB9F87CC9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97DF6-9EEC-DEFC-7C0B-4D3B99E2B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FC9FF-3C3A-74AE-135C-4E90DA37F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54343-8D55-96D0-7007-CDA4178E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69A4A3-4101-54BE-A4EA-E18998F2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9BDED-B6C6-12E4-7575-E3A037BA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A0F4-9F48-C347-13DE-A6C1004F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8E4B0-3102-DED0-A0F0-40169BEF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20E16-FCA8-554F-19AD-4B552D11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229BC-4E84-8746-26A8-1AC0B8FE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6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DC0EF-257A-008C-7AFF-E62F7A6B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8C204-5C0F-4F60-3693-1FE19015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2EF3-AC22-076C-D610-A2F9CE71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5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7618-D1F1-D040-2FAC-061DBE66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32D34-4112-8FFF-10CF-B9E91BBD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F7B82-F494-61AB-C6AB-DD183D4D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ED826-D4BF-2A3F-2680-391FB514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24061-AD04-6296-3AC8-9B2816F8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B7753-A8ED-0F89-FBF7-6DB4E317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3BE1-F0E8-6A89-4AE2-8C62DE0A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4061E-C356-CEE5-4AFF-EF91A5379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14322-BA61-6736-A255-9520C8C11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450EB-EBE3-286C-749D-0AF62D67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78B09-4798-9E7C-633A-EC36D215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4A378-3D36-E84E-A159-6E7B4A3E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1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D0796-FC5E-8BA5-4ACF-25586A74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9AAEE-C243-772E-83E7-5D61785FF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D79A-2CDF-AE19-AEA0-F4433D9C6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33CE23-80ED-46FE-893E-4416C79ED5F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B6B3E-4AEF-6AAB-5A93-FE139809F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7C49A-9340-FF0F-7129-D71E4CFE1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4F7633-72BA-4A60-9190-9AED9AAF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9589-CC08-A729-186C-456F0450F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Contracts 101</a:t>
            </a:r>
            <a:br>
              <a:rPr lang="en-US" b="1" dirty="0"/>
            </a:br>
            <a:r>
              <a:rPr lang="en-US" b="1" dirty="0"/>
              <a:t>How to Navigate Contracts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F9508-19F6-A696-9EE6-235F9C1CE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Cardice Howard</a:t>
            </a:r>
            <a:br>
              <a:rPr lang="en-US" dirty="0"/>
            </a:br>
            <a:r>
              <a:rPr lang="en-US" dirty="0"/>
              <a:t>Deputy Director, RESNET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E31C2-AAF0-57BF-ECC6-223B102C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6146" name="Picture 2" descr="IF YOU COULD SIGN THE CONTRACTS That would be great - That Would Be Great  (Office Space Bill Lumbergh) Meme Generator">
            <a:extLst>
              <a:ext uri="{FF2B5EF4-FFF2-40B4-BE49-F238E27FC236}">
                <a16:creationId xmlns:a16="http://schemas.microsoft.com/office/drawing/2014/main" id="{EEC0C247-1AA4-4156-042F-D60CACBE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59" y="3602038"/>
            <a:ext cx="3870959" cy="28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5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8012-5AFC-AEB5-D55C-4BA4C5B9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Other clauses for a contract…… </a:t>
            </a:r>
            <a:r>
              <a:rPr lang="en-US" sz="2000" b="1" u="sng" dirty="0">
                <a:solidFill>
                  <a:srgbClr val="0070C0"/>
                </a:solidFill>
              </a:rPr>
              <a:t>the weeds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D0AB-322C-DC37-2699-7E27E8F6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Delivery of service – when am I expected to show up?</a:t>
            </a:r>
          </a:p>
          <a:p>
            <a:r>
              <a:rPr lang="en-US" dirty="0"/>
              <a:t>Payment of taxes – each party is usually responsible for their own taxes.</a:t>
            </a:r>
          </a:p>
          <a:p>
            <a:r>
              <a:rPr lang="en-US" dirty="0"/>
              <a:t>Warranties – call backs</a:t>
            </a:r>
          </a:p>
          <a:p>
            <a:r>
              <a:rPr lang="en-US" dirty="0"/>
              <a:t>Terms – how can I get out of this?</a:t>
            </a:r>
          </a:p>
          <a:p>
            <a:r>
              <a:rPr lang="en-US" dirty="0"/>
              <a:t>Default – I have not been paid or I did not deliver on time, what now?</a:t>
            </a:r>
          </a:p>
          <a:p>
            <a:r>
              <a:rPr lang="en-US" dirty="0"/>
              <a:t>Dispute resolution – Builder and Contractor not on the same page, how do we resolve?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6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C676-94EB-7BC3-B5A7-99F38178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The weeds –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97338-0603-A39D-AE26-5310B9C1A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  <a:p>
            <a:r>
              <a:rPr lang="en-US" dirty="0"/>
              <a:t>Amendments – one or both parties want to change the original agreement/contract</a:t>
            </a:r>
          </a:p>
          <a:p>
            <a:r>
              <a:rPr lang="en-US" dirty="0"/>
              <a:t>Applicable law – what state’s law applies to this contract?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AND THERE COULD BE MORE</a:t>
            </a:r>
          </a:p>
        </p:txBody>
      </p:sp>
    </p:spTree>
    <p:extLst>
      <p:ext uri="{BB962C8B-B14F-4D97-AF65-F5344CB8AC3E}">
        <p14:creationId xmlns:p14="http://schemas.microsoft.com/office/powerpoint/2010/main" val="99218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266C-794F-0FEE-8A72-C76B72F1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CONTRACTING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DDABC-48D2-494A-6F5A-F514BA394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52" y="1668313"/>
            <a:ext cx="7165258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Builder Name</a:t>
            </a:r>
          </a:p>
          <a:p>
            <a:pPr lvl="1"/>
            <a:r>
              <a:rPr lang="en-US" dirty="0"/>
              <a:t>Specifically, name of the company hiring you</a:t>
            </a:r>
          </a:p>
          <a:p>
            <a:pPr lvl="1"/>
            <a:r>
              <a:rPr lang="en-US" dirty="0"/>
              <a:t>Is the company a LLC, Corporation, Other, Etc.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Try to stay away from</a:t>
            </a:r>
          </a:p>
          <a:p>
            <a:pPr lvl="1"/>
            <a:r>
              <a:rPr lang="en-US" dirty="0"/>
              <a:t>The division name </a:t>
            </a:r>
          </a:p>
          <a:p>
            <a:pPr lvl="1"/>
            <a:r>
              <a:rPr lang="en-US" dirty="0"/>
              <a:t>The project name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Builder Type (may or may not be needed)</a:t>
            </a:r>
          </a:p>
          <a:p>
            <a:pPr lvl="1"/>
            <a:r>
              <a:rPr lang="en-US" dirty="0"/>
              <a:t>Custom</a:t>
            </a:r>
          </a:p>
          <a:p>
            <a:pPr lvl="1"/>
            <a:r>
              <a:rPr lang="en-US" dirty="0"/>
              <a:t>Volume Builder</a:t>
            </a:r>
          </a:p>
          <a:p>
            <a:pPr lvl="1"/>
            <a:r>
              <a:rPr lang="en-US" dirty="0"/>
              <a:t>Multi Family</a:t>
            </a:r>
          </a:p>
        </p:txBody>
      </p:sp>
      <p:pic>
        <p:nvPicPr>
          <p:cNvPr id="8194" name="Picture 2" descr="240+ Construction Worker Ipad Stock Illustrations, Royalty-Free Vector  Graphics &amp; Clip Art - iStock | Construction worker tablet, Construction  site, Finish line">
            <a:extLst>
              <a:ext uri="{FF2B5EF4-FFF2-40B4-BE49-F238E27FC236}">
                <a16:creationId xmlns:a16="http://schemas.microsoft.com/office/drawing/2014/main" id="{EF2DD135-9F12-D13E-AA2E-96F42DD6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6" y="1825625"/>
            <a:ext cx="3917852" cy="39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7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1189-B7E2-3CA2-8205-7451038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Contracting parties (Builder side)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372CD-D5C7-E700-6553-A0B80EA87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Builder Business Structure</a:t>
            </a:r>
          </a:p>
          <a:p>
            <a:pPr lvl="1"/>
            <a:r>
              <a:rPr lang="en-US" dirty="0"/>
              <a:t>Corporation</a:t>
            </a:r>
          </a:p>
          <a:p>
            <a:pPr lvl="1"/>
            <a:r>
              <a:rPr lang="en-US" dirty="0"/>
              <a:t>Limited Liability Company (LLC)</a:t>
            </a:r>
          </a:p>
          <a:p>
            <a:pPr lvl="1"/>
            <a:r>
              <a:rPr lang="en-US" dirty="0"/>
              <a:t>Sole Proprietor</a:t>
            </a:r>
          </a:p>
          <a:p>
            <a:pPr lvl="1"/>
            <a:r>
              <a:rPr lang="en-US" dirty="0"/>
              <a:t>Partnership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These are the 4 most common business types. </a:t>
            </a:r>
          </a:p>
          <a:p>
            <a:pPr marL="0" indent="0">
              <a:buNone/>
            </a:pPr>
            <a:r>
              <a:rPr lang="en-US" dirty="0"/>
              <a:t>Always be clear on your business type on your contracts.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37D1-C096-EBBE-6234-F9D2811F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Contracting Parties </a:t>
            </a:r>
            <a:r>
              <a:rPr lang="en-US" sz="2800" b="1" dirty="0">
                <a:solidFill>
                  <a:srgbClr val="0070C0"/>
                </a:solidFill>
              </a:rPr>
              <a:t>(on the Provider / Rater side)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A5A0-70E5-C08D-7467-EF21255B0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Contractor Business Structure – Provider / Rater</a:t>
            </a:r>
          </a:p>
          <a:p>
            <a:pPr lvl="1"/>
            <a:r>
              <a:rPr lang="en-US" dirty="0"/>
              <a:t>Corporation</a:t>
            </a:r>
          </a:p>
          <a:p>
            <a:pPr lvl="1"/>
            <a:r>
              <a:rPr lang="en-US" dirty="0"/>
              <a:t>Limited Liability Company (LLC)</a:t>
            </a:r>
          </a:p>
          <a:p>
            <a:pPr lvl="1"/>
            <a:r>
              <a:rPr lang="en-US" dirty="0"/>
              <a:t>Sole Proprietor</a:t>
            </a:r>
          </a:p>
          <a:p>
            <a:pPr lvl="1"/>
            <a:r>
              <a:rPr lang="en-US" dirty="0"/>
              <a:t>Partnership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4 most common business 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1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6FA6-65CF-FB14-3A25-A1E3FA7C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highlight>
                  <a:srgbClr val="FFFF00"/>
                </a:highlight>
              </a:rPr>
              <a:t>Let’s get to work…………..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BC9B0-0D54-0CBF-1FA7-44FDF5FE3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27" y="1578144"/>
            <a:ext cx="3816146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5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9510-B4D3-CFF6-C8EF-0A2B488D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The Work BEGINS……………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57B1-F66F-29A3-4B33-24EFAE057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en-US" sz="2400" dirty="0"/>
              <a:t>Once executed</a:t>
            </a:r>
          </a:p>
          <a:p>
            <a:r>
              <a:rPr lang="en-US" sz="2400" dirty="0"/>
              <a:t>Meet with the Builder / Superintendent</a:t>
            </a:r>
          </a:p>
          <a:p>
            <a:r>
              <a:rPr lang="en-US" sz="2400" dirty="0"/>
              <a:t>Set expectations on both ends</a:t>
            </a:r>
          </a:p>
          <a:p>
            <a:pPr lvl="1"/>
            <a:r>
              <a:rPr lang="en-US" dirty="0"/>
              <a:t>Purchase orders (POs) or no Pos</a:t>
            </a:r>
          </a:p>
          <a:p>
            <a:pPr lvl="1"/>
            <a:r>
              <a:rPr lang="en-US" dirty="0"/>
              <a:t>Scheduling (call, email, text, portal)</a:t>
            </a:r>
          </a:p>
          <a:p>
            <a:pPr lvl="1"/>
            <a:r>
              <a:rPr lang="en-US" dirty="0"/>
              <a:t>Lead times</a:t>
            </a:r>
          </a:p>
          <a:p>
            <a:pPr lvl="1"/>
            <a:r>
              <a:rPr lang="en-US" dirty="0"/>
              <a:t>Day of service window or by end of day</a:t>
            </a:r>
          </a:p>
          <a:p>
            <a:pPr lvl="1"/>
            <a:r>
              <a:rPr lang="en-US" dirty="0"/>
              <a:t>Dry runs (is there a back charge for dry runs)</a:t>
            </a:r>
          </a:p>
          <a:p>
            <a:pPr lvl="1"/>
            <a:r>
              <a:rPr lang="en-US" dirty="0"/>
              <a:t>No show (what happens if I no show)</a:t>
            </a:r>
          </a:p>
          <a:p>
            <a:pPr marL="0" indent="0">
              <a:buNone/>
            </a:pPr>
            <a:r>
              <a:rPr lang="en-US" sz="2400" dirty="0"/>
              <a:t>All these items should be in the contract. Good general business practice to meet and set expectations!</a:t>
            </a:r>
          </a:p>
        </p:txBody>
      </p:sp>
    </p:spTree>
    <p:extLst>
      <p:ext uri="{BB962C8B-B14F-4D97-AF65-F5344CB8AC3E}">
        <p14:creationId xmlns:p14="http://schemas.microsoft.com/office/powerpoint/2010/main" val="377372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6C7E-4894-7E97-2035-B60D5B86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Scope of Work (SOW)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9A2EC-90BF-395F-E5D3-719556BD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57"/>
            <a:ext cx="10515600" cy="48898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ptos" panose="020B0004020202020204" pitchFamily="34" charset="0"/>
              </a:rPr>
              <a:t>What the contractor is expected to do!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effectLst/>
                <a:latin typeface="Aptos" panose="020B0004020202020204" pitchFamily="34" charset="0"/>
              </a:rPr>
              <a:t>The SOW or description of services lists the services that are to be provided according to the terms of the contract. 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effectLst/>
                <a:latin typeface="Aptos" panose="020B0004020202020204" pitchFamily="34" charset="0"/>
              </a:rPr>
              <a:t>Listing the services clearly in the contract prevents uncertainty and helps to avoid disputes.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ptos" panose="020B0004020202020204" pitchFamily="34" charset="0"/>
              </a:rPr>
              <a:t>There should also be a clause that states what is not covered in the SOW.</a:t>
            </a:r>
          </a:p>
        </p:txBody>
      </p:sp>
    </p:spTree>
    <p:extLst>
      <p:ext uri="{BB962C8B-B14F-4D97-AF65-F5344CB8AC3E}">
        <p14:creationId xmlns:p14="http://schemas.microsoft.com/office/powerpoint/2010/main" val="1970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8A46-FB0A-6277-BDE0-41970AEB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Pay me NOW </a:t>
            </a:r>
            <a:r>
              <a:rPr lang="en-US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not later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Fee structure and Payment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E3E44-716E-63CB-16A5-DC2D0BFD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99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effectLst/>
                <a:latin typeface="Aptos" panose="020B0004020202020204" pitchFamily="34" charset="0"/>
              </a:rPr>
              <a:t>The payment clause should provide the following details 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effectLst/>
                <a:latin typeface="Aptos" panose="020B0004020202020204" pitchFamily="34" charset="0"/>
              </a:rPr>
              <a:t>How much the payment is for the service being provided per the contract?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effectLst/>
                <a:latin typeface="Aptos" panose="020B0004020202020204" pitchFamily="34" charset="0"/>
              </a:rPr>
              <a:t>How the payment is to be made, and when the payment is due.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latin typeface="Aptos" panose="020B0004020202020204" pitchFamily="34" charset="0"/>
              </a:rPr>
              <a:t>Payment is due upon delivery of service.</a:t>
            </a:r>
          </a:p>
          <a:p>
            <a:pPr lvl="2">
              <a:lnSpc>
                <a:spcPct val="150000"/>
              </a:lnSpc>
            </a:pPr>
            <a:r>
              <a:rPr lang="en-US" sz="2400" b="0" i="0" dirty="0">
                <a:effectLst/>
                <a:latin typeface="Aptos" panose="020B0004020202020204" pitchFamily="34" charset="0"/>
              </a:rPr>
              <a:t>Payment is due within a certain number of days from delivery of service.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latin typeface="Aptos" panose="020B0004020202020204" pitchFamily="34" charset="0"/>
              </a:rPr>
              <a:t>Payment is due monthly.</a:t>
            </a:r>
          </a:p>
          <a:p>
            <a:pPr lvl="2">
              <a:lnSpc>
                <a:spcPct val="150000"/>
              </a:lnSpc>
            </a:pPr>
            <a:r>
              <a:rPr lang="en-US" sz="2400" b="0" i="0" dirty="0">
                <a:effectLst/>
                <a:latin typeface="Aptos" panose="020B0004020202020204" pitchFamily="34" charset="0"/>
              </a:rPr>
              <a:t>Are discounts allowed for early payments?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effectLst/>
                <a:latin typeface="Aptos" panose="020B0004020202020204" pitchFamily="34" charset="0"/>
              </a:rPr>
              <a:t>The payment clause should state the total amount that is due on the contract if applicable.</a:t>
            </a:r>
          </a:p>
        </p:txBody>
      </p:sp>
    </p:spTree>
    <p:extLst>
      <p:ext uri="{BB962C8B-B14F-4D97-AF65-F5344CB8AC3E}">
        <p14:creationId xmlns:p14="http://schemas.microsoft.com/office/powerpoint/2010/main" val="265360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20C0-5669-6102-2AF1-E80E5C86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Pay me NOW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027F-8020-30EC-86BE-D0920D07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845"/>
            <a:ext cx="10744200" cy="52732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effectLst/>
                <a:latin typeface="Aptos" panose="020B0004020202020204" pitchFamily="34" charset="0"/>
              </a:rPr>
              <a:t>Sometimes the payment is made based on milestones (this may apply in multi-family projects)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ptos" panose="020B0004020202020204" pitchFamily="34" charset="0"/>
              </a:rPr>
              <a:t>M</a:t>
            </a:r>
            <a:r>
              <a:rPr lang="en-US" b="0" i="0" dirty="0">
                <a:effectLst/>
                <a:latin typeface="Aptos" panose="020B0004020202020204" pitchFamily="34" charset="0"/>
              </a:rPr>
              <a:t>ilestones should be listed in sufficient detail to avoid confusion or disputes as to when a milestone has been reached. 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latin typeface="Aptos" panose="020B0004020202020204" pitchFamily="34" charset="0"/>
              </a:rPr>
              <a:t>Multi-family – completion of building</a:t>
            </a:r>
            <a:endParaRPr lang="en-US" sz="2400" b="0" i="0" dirty="0">
              <a:effectLst/>
              <a:latin typeface="Aptos" panose="020B00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b="0" i="0" dirty="0">
                <a:effectLst/>
                <a:latin typeface="Aptos" panose="020B0004020202020204" pitchFamily="34" charset="0"/>
              </a:rPr>
              <a:t>Other times the parties may agree that the payment will be made upon draws (apply to multi-family) in installment payments. 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effectLst/>
                <a:latin typeface="Aptos" panose="020B0004020202020204" pitchFamily="34" charset="0"/>
              </a:rPr>
              <a:t>When installment payments (draw) are used, the payment provision should detail the frequency of the installment payments.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ptos" panose="020B0004020202020204" pitchFamily="34" charset="0"/>
              </a:rPr>
              <a:t>T</a:t>
            </a:r>
            <a:r>
              <a:rPr lang="en-US" b="0" i="0" dirty="0">
                <a:effectLst/>
                <a:latin typeface="Aptos" panose="020B0004020202020204" pitchFamily="34" charset="0"/>
              </a:rPr>
              <a:t>he due date of each payment and the amount due for each installment (draw).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8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7EF2-37D9-E42A-1CFB-EF464DC9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FULL DISCLAIMER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72CBA6-F954-A686-88AC-CDC7A143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45" y="1486680"/>
            <a:ext cx="4152710" cy="519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6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D9D-D447-EF3C-37FC-12FB1999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Pay me Now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D592-42CF-5B6B-C51C-346E496E1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Terms / phrases to try an avoid in the payment clauses.</a:t>
            </a:r>
          </a:p>
          <a:p>
            <a:endParaRPr lang="en-US" dirty="0"/>
          </a:p>
          <a:p>
            <a:r>
              <a:rPr lang="en-US" dirty="0"/>
              <a:t>Terms that are left up to interpretation, i.e.</a:t>
            </a:r>
          </a:p>
          <a:p>
            <a:pPr lvl="1"/>
            <a:r>
              <a:rPr lang="en-US" dirty="0"/>
              <a:t>When the work is completed to the builder's satisfaction instead of based on the objective milestones.</a:t>
            </a:r>
          </a:p>
          <a:p>
            <a:pPr lvl="1"/>
            <a:r>
              <a:rPr lang="en-US" dirty="0"/>
              <a:t>When a green tag is issued.</a:t>
            </a:r>
          </a:p>
          <a:p>
            <a:pPr lvl="1"/>
            <a:r>
              <a:rPr lang="en-US" dirty="0"/>
              <a:t>When the certificate of occupancy is issued.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At all cost avoid SUBJECTIVE language in payment clauses.</a:t>
            </a:r>
          </a:p>
        </p:txBody>
      </p:sp>
    </p:spTree>
    <p:extLst>
      <p:ext uri="{BB962C8B-B14F-4D97-AF65-F5344CB8AC3E}">
        <p14:creationId xmlns:p14="http://schemas.microsoft.com/office/powerpoint/2010/main" val="160742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9611-7D3E-DDD5-4FB8-9C7FEF84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Execution of the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73B3-9AC3-789F-A3EB-C3693A2D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564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Signatures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Be sure the right person (party) signs the contract.</a:t>
            </a:r>
          </a:p>
          <a:p>
            <a:pPr>
              <a:lnSpc>
                <a:spcPct val="110000"/>
              </a:lnSpc>
            </a:pPr>
            <a:r>
              <a:rPr lang="en-US" dirty="0"/>
              <a:t>Large Builder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Purchasing Agent</a:t>
            </a:r>
          </a:p>
          <a:p>
            <a:pPr>
              <a:lnSpc>
                <a:spcPct val="110000"/>
              </a:lnSpc>
            </a:pPr>
            <a:r>
              <a:rPr lang="en-US" dirty="0"/>
              <a:t>Custom Builder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Owner or Superintendent (does duper have authority)</a:t>
            </a:r>
          </a:p>
          <a:p>
            <a:pPr>
              <a:lnSpc>
                <a:spcPct val="110000"/>
              </a:lnSpc>
            </a:pPr>
            <a:r>
              <a:rPr lang="en-US" dirty="0"/>
              <a:t>Multi family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General Contractor (GC) or Purchasing Agent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218" name="Picture 2" descr="Someone is Signing a Contract Graphic by Fauzi Arts · Creative Fabrica">
            <a:extLst>
              <a:ext uri="{FF2B5EF4-FFF2-40B4-BE49-F238E27FC236}">
                <a16:creationId xmlns:a16="http://schemas.microsoft.com/office/drawing/2014/main" id="{13BAB5C8-5A70-66A2-EC08-2D764889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2120900"/>
            <a:ext cx="3924299" cy="26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7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40DF-A332-FC9C-F070-EB04A947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Signature lines for both parties </a:t>
            </a:r>
            <a:r>
              <a:rPr lang="en-US" sz="2400" b="1" dirty="0"/>
              <a:t>(should look something like this)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2DCFB-18C1-91DF-EC02-AB32A7634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_</a:t>
            </a:r>
            <a:r>
              <a:rPr lang="en-US" dirty="0"/>
              <a:t>Cardice Howard</a:t>
            </a:r>
            <a:r>
              <a:rPr lang="en-US" b="1" dirty="0"/>
              <a:t>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0B0F0"/>
                </a:solidFill>
              </a:rPr>
              <a:t>Print Name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_</a:t>
            </a:r>
            <a:r>
              <a:rPr lang="en-US" i="1" dirty="0"/>
              <a:t>Cardice Howard</a:t>
            </a:r>
            <a:r>
              <a:rPr lang="en-US" b="1" dirty="0"/>
              <a:t>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0B0F0"/>
                </a:solidFill>
              </a:rPr>
              <a:t>Signature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__</a:t>
            </a:r>
            <a:r>
              <a:rPr lang="en-US" dirty="0"/>
              <a:t>RESNET</a:t>
            </a:r>
            <a:r>
              <a:rPr lang="en-US" b="1" dirty="0"/>
              <a:t>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0B0F0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b="1" dirty="0"/>
              <a:t>_</a:t>
            </a:r>
            <a:r>
              <a:rPr lang="en-US" dirty="0"/>
              <a:t>Deputy Director</a:t>
            </a:r>
            <a:r>
              <a:rPr lang="en-US" b="1" dirty="0"/>
              <a:t>______________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4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0D82-E6FA-29E0-B074-37C82F8A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OTHER clauses in contracts </a:t>
            </a:r>
            <a:r>
              <a:rPr lang="en-US" sz="1200" b="1" dirty="0">
                <a:solidFill>
                  <a:srgbClr val="0070C0"/>
                </a:solidFill>
              </a:rPr>
              <a:t>the weeds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258AD-3D19-A86F-F917-996BB7343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(what is required)</a:t>
            </a:r>
          </a:p>
          <a:p>
            <a:r>
              <a:rPr lang="en-US" dirty="0"/>
              <a:t>Taxes</a:t>
            </a:r>
          </a:p>
          <a:p>
            <a:r>
              <a:rPr lang="en-US" dirty="0"/>
              <a:t>Disputes</a:t>
            </a:r>
          </a:p>
          <a:p>
            <a:r>
              <a:rPr lang="en-US" dirty="0"/>
              <a:t>Warranties</a:t>
            </a:r>
          </a:p>
          <a:p>
            <a:r>
              <a:rPr lang="en-US" dirty="0"/>
              <a:t>Applicable state law</a:t>
            </a:r>
          </a:p>
          <a:p>
            <a:r>
              <a:rPr lang="en-US" dirty="0"/>
              <a:t>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erson talking to another person&#10;&#10;AI-generated content may be incorrect.">
            <a:extLst>
              <a:ext uri="{FF2B5EF4-FFF2-40B4-BE49-F238E27FC236}">
                <a16:creationId xmlns:a16="http://schemas.microsoft.com/office/drawing/2014/main" id="{F08CAA28-6D1F-B047-CA67-D763F399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62816"/>
            <a:ext cx="5533390" cy="31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1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B76C-A858-FF8F-ED58-2D7AB0DA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highlight>
                  <a:srgbClr val="FFFF00"/>
                </a:highlight>
              </a:rPr>
              <a:t>Common Sense Contract </a:t>
            </a:r>
            <a:br>
              <a:rPr lang="en-US" sz="4000" b="1" dirty="0">
                <a:solidFill>
                  <a:srgbClr val="0070C0"/>
                </a:solidFill>
                <a:highlight>
                  <a:srgbClr val="FFFF00"/>
                </a:highlight>
              </a:rPr>
            </a:br>
            <a:r>
              <a:rPr lang="en-US" sz="4000" b="1" dirty="0">
                <a:solidFill>
                  <a:srgbClr val="0070C0"/>
                </a:solidFill>
                <a:highlight>
                  <a:srgbClr val="FFFF00"/>
                </a:highlight>
              </a:rPr>
              <a:t>Not a good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C8FA-6FC4-C0E8-0488-27168A93E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528" y="1533371"/>
            <a:ext cx="10515600" cy="510831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b="0" i="0" dirty="0">
                <a:effectLst/>
                <a:latin typeface="Aptos" panose="020B0004020202020204" pitchFamily="34" charset="0"/>
              </a:rPr>
              <a:t>Relying solely on "common sense" is often insufficient as a defense. </a:t>
            </a:r>
          </a:p>
          <a:p>
            <a:pPr algn="l">
              <a:lnSpc>
                <a:spcPct val="100000"/>
              </a:lnSpc>
            </a:pPr>
            <a:r>
              <a:rPr lang="en-US" b="0" i="0" dirty="0">
                <a:effectLst/>
                <a:latin typeface="Aptos" panose="020B0004020202020204" pitchFamily="34" charset="0"/>
              </a:rPr>
              <a:t>What is common sense to one party may not be common sense to another party.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</a:rPr>
              <a:t>It is best to keep common sense out of the basis of contract negotiations.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</a:rPr>
              <a:t>Do not make judgments.</a:t>
            </a:r>
          </a:p>
          <a:p>
            <a:pPr algn="l">
              <a:lnSpc>
                <a:spcPct val="100000"/>
              </a:lnSpc>
            </a:pPr>
            <a:r>
              <a:rPr lang="en-US" b="0" i="0" dirty="0">
                <a:effectLst/>
                <a:latin typeface="Aptos" panose="020B0004020202020204" pitchFamily="34" charset="0"/>
              </a:rPr>
              <a:t>Let’s stay away from what seems reasonable or obvious.</a:t>
            </a:r>
          </a:p>
          <a:p>
            <a:pPr algn="l">
              <a:lnSpc>
                <a:spcPct val="100000"/>
              </a:lnSpc>
            </a:pPr>
            <a:r>
              <a:rPr lang="en-US" b="0" i="0" dirty="0">
                <a:effectLst/>
                <a:latin typeface="Aptos" panose="020B0004020202020204" pitchFamily="34" charset="0"/>
              </a:rPr>
              <a:t>Common sense for contractual matters can only be supported by evidence and facts.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19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4BC8-7EBD-4B43-EFF9-40373D5C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My best legal advice from a not Attorney!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C2D9-7975-B8A3-88CB-0EB19EB8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7137"/>
            <a:ext cx="10515600" cy="21592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You should always seek general legal council on all contracts.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effectLst/>
                <a:latin typeface="Aptos" panose="020B0004020202020204" pitchFamily="34" charset="0"/>
              </a:rPr>
              <a:t>If possible, contract with a qualified attorney or legal professional in your area.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Lean on a legal professional for all your contractual needs.</a:t>
            </a:r>
          </a:p>
          <a:p>
            <a:pPr marL="0" indent="0" algn="l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5" name="Picture 4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31D5BB98-82F5-DF56-F160-F08E25DE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3896434"/>
            <a:ext cx="5130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8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72DD-8AB7-53EE-04F0-18FB4A07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conclusion – Guess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EC51B-BFB9-2C92-7B62-F22EB3439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 am not a lawyer. (disclaimer)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 have leaned on my days as an insulation contractor on my best business contractual practices.</a:t>
            </a:r>
          </a:p>
        </p:txBody>
      </p:sp>
      <p:pic>
        <p:nvPicPr>
          <p:cNvPr id="5" name="Picture 4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04279085-6CE5-DE52-4ABA-C336A89FE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37" y="1855121"/>
            <a:ext cx="4692063" cy="26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11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0995-A4E5-9CF5-C5F5-5D25CBC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Contracts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B28A6-EED0-47E3-C0FA-7C06B7F48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Do not do this alone.</a:t>
            </a:r>
          </a:p>
          <a:p>
            <a:r>
              <a:rPr lang="en-US" dirty="0"/>
              <a:t>Seek local legal counsel for all contractual needs.</a:t>
            </a:r>
          </a:p>
          <a:p>
            <a:r>
              <a:rPr lang="en-US" dirty="0"/>
              <a:t>Protect yourself, your business and your employees</a:t>
            </a:r>
          </a:p>
          <a:p>
            <a:endParaRPr lang="en-US" dirty="0"/>
          </a:p>
          <a:p>
            <a:r>
              <a:rPr lang="en-US" dirty="0"/>
              <a:t>Thank you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hand with a blue button&#10;&#10;AI-generated content may be incorrect.">
            <a:extLst>
              <a:ext uri="{FF2B5EF4-FFF2-40B4-BE49-F238E27FC236}">
                <a16:creationId xmlns:a16="http://schemas.microsoft.com/office/drawing/2014/main" id="{5E8602CE-05A2-CFA2-CFAC-E6C54EFB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3916661" cy="27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2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13AE-F3D5-7579-96E4-7702FC10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 QUESTIONS BECAUSE I AM NOT AN ATTORNEY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12B4-034C-7AF9-B526-4A520EDD5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Questions??????</a:t>
            </a:r>
          </a:p>
        </p:txBody>
      </p:sp>
      <p:pic>
        <p:nvPicPr>
          <p:cNvPr id="5122" name="Picture 2" descr="DON'T ASK ME I JUST WORK HERE - Squeamish Seal Meme Generator">
            <a:extLst>
              <a:ext uri="{FF2B5EF4-FFF2-40B4-BE49-F238E27FC236}">
                <a16:creationId xmlns:a16="http://schemas.microsoft.com/office/drawing/2014/main" id="{395F9E10-25F3-6413-4971-B30460A8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38" y="2636356"/>
            <a:ext cx="4278923" cy="37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3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8B3-A16D-041C-9D6A-B71F4295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Why are we doing this 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C7CF-1A35-D533-6D85-890ABE436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I AM NOT A LAWYER.</a:t>
            </a:r>
          </a:p>
          <a:p>
            <a:r>
              <a:rPr lang="en-US" dirty="0"/>
              <a:t>The construction industry is viable for the overall economy.</a:t>
            </a:r>
          </a:p>
          <a:p>
            <a:r>
              <a:rPr lang="en-US" dirty="0"/>
              <a:t>We have a housing shortage.</a:t>
            </a:r>
          </a:p>
          <a:p>
            <a:r>
              <a:rPr lang="en-US" dirty="0"/>
              <a:t>Our industry is ever-evolving, it has a lot of moving parts and a lot of players.</a:t>
            </a:r>
          </a:p>
          <a:p>
            <a:r>
              <a:rPr lang="en-US" dirty="0"/>
              <a:t>A handshake will not get us what it used to get us.</a:t>
            </a:r>
          </a:p>
          <a:p>
            <a:r>
              <a:rPr lang="en-US" dirty="0"/>
              <a:t>Let’s improve our business practices to protect our businesses and our employees.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6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B4C1-DF9B-E8E8-77A0-2CA77447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Better Business Practices / Let’s Contract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503A38-666F-4690-8747-8CC63534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1334"/>
            <a:ext cx="4675108" cy="4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st some hot baked memes : r/twilightimperium">
            <a:extLst>
              <a:ext uri="{FF2B5EF4-FFF2-40B4-BE49-F238E27FC236}">
                <a16:creationId xmlns:a16="http://schemas.microsoft.com/office/drawing/2014/main" id="{D17B9056-0E69-D97E-4595-FF8E81F03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86" y="1731334"/>
            <a:ext cx="4241214" cy="42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4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98760-0E66-9D28-7B8E-759C29373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C692-1A53-7C53-FBF7-583A7188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55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Why do we need CONTRACTS?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5D468-1F26-7AAD-B315-B5A256B3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69" y="1425676"/>
            <a:ext cx="11216149" cy="5067197"/>
          </a:xfrm>
        </p:spPr>
        <p:txBody>
          <a:bodyPr numCol="2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600" b="1" dirty="0"/>
              <a:t>Clarity and Expectations: </a:t>
            </a:r>
            <a:r>
              <a:rPr lang="en-US" sz="2900" dirty="0"/>
              <a:t>Contracts clearly outline the terms and conditions of an agreement, ensuring all parties understand their obligations and expectations.</a:t>
            </a:r>
          </a:p>
          <a:p>
            <a:pPr>
              <a:lnSpc>
                <a:spcPct val="120000"/>
              </a:lnSpc>
            </a:pPr>
            <a:r>
              <a:rPr lang="en-US" sz="4600" b="1" dirty="0"/>
              <a:t>Legal Protection: </a:t>
            </a:r>
            <a:r>
              <a:rPr lang="en-US" sz="2900" dirty="0"/>
              <a:t>They provide legal protection by defining the rights and responsibilities of each party, which can be enforced in a court of law if necessary.</a:t>
            </a:r>
          </a:p>
          <a:p>
            <a:pPr>
              <a:lnSpc>
                <a:spcPct val="120000"/>
              </a:lnSpc>
            </a:pPr>
            <a:r>
              <a:rPr lang="en-US" sz="4600" b="1" dirty="0"/>
              <a:t>Risk Mitigation: </a:t>
            </a:r>
            <a:r>
              <a:rPr lang="en-US" sz="2900" dirty="0"/>
              <a:t>Contracts help mitigate risks by addressing potential issues and conflicts in advance, reducing the likelihood of disputes.</a:t>
            </a:r>
          </a:p>
          <a:p>
            <a:pPr>
              <a:lnSpc>
                <a:spcPct val="120000"/>
              </a:lnSpc>
            </a:pPr>
            <a:r>
              <a:rPr lang="en-US" sz="4600" b="1" dirty="0"/>
              <a:t>Trust and Reliability: </a:t>
            </a:r>
            <a:r>
              <a:rPr lang="en-US" sz="2900" dirty="0"/>
              <a:t>Having a written agreement builds trust and reliability between parties, as it demonstrates a commitment to the terms agreed upon.</a:t>
            </a:r>
          </a:p>
          <a:p>
            <a:pPr>
              <a:lnSpc>
                <a:spcPct val="120000"/>
              </a:lnSpc>
            </a:pPr>
            <a:r>
              <a:rPr lang="en-US" sz="4600" b="1" dirty="0"/>
              <a:t>Record of Commitments: </a:t>
            </a:r>
            <a:r>
              <a:rPr lang="en-US" sz="2900" dirty="0"/>
              <a:t>They serve as a formal record of commitments, which can be referred to in case of any misunderstandings or disputes.</a:t>
            </a:r>
          </a:p>
          <a:p>
            <a:pPr>
              <a:lnSpc>
                <a:spcPct val="120000"/>
              </a:lnSpc>
            </a:pPr>
            <a:r>
              <a:rPr lang="en-US" sz="5100" b="1" dirty="0"/>
              <a:t>Operational Efficiency: </a:t>
            </a:r>
            <a:r>
              <a:rPr lang="en-US" sz="2900" dirty="0"/>
              <a:t>Clearly defined roles, timelines, and payment conditions improve operational efficiency and ensure smooth business transactions.</a:t>
            </a:r>
          </a:p>
          <a:p>
            <a:pPr>
              <a:lnSpc>
                <a:spcPct val="120000"/>
              </a:lnSpc>
            </a:pPr>
            <a:r>
              <a:rPr lang="en-US" sz="5100" b="1" dirty="0"/>
              <a:t>Contracts are fundamental in establishing and maintaining strong business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11843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6073-0B90-2A43-2CD6-C5CDB965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What is a CONTRACT???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9F7B4-AC8F-5902-E4AD-EDF331A25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b="0" i="0" dirty="0">
                <a:effectLst/>
                <a:latin typeface="Aptos" panose="020B0004020202020204" pitchFamily="34" charset="0"/>
              </a:rPr>
              <a:t>What is a Business Contract?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en-US" b="0" i="0" dirty="0">
                <a:effectLst/>
                <a:latin typeface="Aptos" panose="020B0004020202020204" pitchFamily="34" charset="0"/>
              </a:rPr>
              <a:t>A Business Contract is a legally binding agreement that lays out terms for the sale of goods or services between two companies/parties. </a:t>
            </a:r>
          </a:p>
          <a:p>
            <a:pPr algn="l">
              <a:lnSpc>
                <a:spcPct val="100000"/>
              </a:lnSpc>
              <a:spcAft>
                <a:spcPts val="2400"/>
              </a:spcAft>
            </a:pPr>
            <a:r>
              <a:rPr lang="en-US" b="0" i="0" dirty="0">
                <a:effectLst/>
                <a:latin typeface="Aptos" panose="020B0004020202020204" pitchFamily="34" charset="0"/>
              </a:rPr>
              <a:t>Business Contracts typically list what products or services are being sold and the price for each, as well as additional terms such as conditions, warranties, timelines, and payments.</a:t>
            </a:r>
          </a:p>
          <a:p>
            <a:pPr>
              <a:lnSpc>
                <a:spcPct val="100000"/>
              </a:lnSpc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3074" name="Picture 2" descr="Think Bubble Svg, Thought Bubble Cut File, Thinking Cloud Png">
            <a:extLst>
              <a:ext uri="{FF2B5EF4-FFF2-40B4-BE49-F238E27FC236}">
                <a16:creationId xmlns:a16="http://schemas.microsoft.com/office/drawing/2014/main" id="{0453321F-6F18-BB97-2FD1-37584449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095" y="0"/>
            <a:ext cx="2615077" cy="20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8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7133-3C10-D56C-37AB-9A295212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When should you use a Business Contract?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D5B6-5010-02F1-01CF-0F6D0498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2519498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ptos" panose="020B0004020202020204" pitchFamily="34" charset="0"/>
              </a:rPr>
              <a:t>Your business plans to buy or sell physical products from another business.</a:t>
            </a:r>
          </a:p>
          <a:p>
            <a:pPr algn="l">
              <a:lnSpc>
                <a:spcPct val="11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ptos" panose="020B0004020202020204" pitchFamily="34" charset="0"/>
              </a:rPr>
              <a:t>Your business will provide a service or receive a service from another business.</a:t>
            </a:r>
          </a:p>
          <a:p>
            <a:pPr algn="l">
              <a:lnSpc>
                <a:spcPct val="11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ptos" panose="020B0004020202020204" pitchFamily="34" charset="0"/>
              </a:rPr>
              <a:t>You are an individual or independent contractor who wants to make a formal business agreement.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7170" name="Picture 2" descr="Download Contract, Signing, Hand. Royalty-Free Stock Illustration Image -  Pixabay">
            <a:extLst>
              <a:ext uri="{FF2B5EF4-FFF2-40B4-BE49-F238E27FC236}">
                <a16:creationId xmlns:a16="http://schemas.microsoft.com/office/drawing/2014/main" id="{9C6900BC-B945-107A-1A29-C10FF972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39" y="4043498"/>
            <a:ext cx="4227122" cy="27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1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30C10-0457-851D-29CA-DDE45998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What are the basic clauses for a business contract??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1D34-C753-2F80-A04B-852B0D2F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113"/>
            <a:ext cx="10515600" cy="4351338"/>
          </a:xfrm>
        </p:spPr>
        <p:txBody>
          <a:bodyPr/>
          <a:lstStyle/>
          <a:p>
            <a:r>
              <a:rPr lang="en-US" dirty="0"/>
              <a:t>Parties of the contracts – NAMES</a:t>
            </a:r>
          </a:p>
          <a:p>
            <a:r>
              <a:rPr lang="en-US" dirty="0"/>
              <a:t>Effective dates of the contracts- BEGINNING AND ENDING</a:t>
            </a:r>
          </a:p>
          <a:p>
            <a:r>
              <a:rPr lang="en-US" dirty="0"/>
              <a:t>Scope of Work – SOW (what I am going to do)</a:t>
            </a:r>
          </a:p>
          <a:p>
            <a:r>
              <a:rPr lang="en-US" dirty="0"/>
              <a:t>What I am not going to do!</a:t>
            </a:r>
          </a:p>
          <a:p>
            <a:r>
              <a:rPr lang="en-US" dirty="0"/>
              <a:t>Fee structure – what will this cost you.</a:t>
            </a:r>
          </a:p>
          <a:p>
            <a:r>
              <a:rPr lang="en-US" dirty="0"/>
              <a:t>Payment plan – when do I expect to get paid!</a:t>
            </a:r>
          </a:p>
          <a:p>
            <a:r>
              <a:rPr lang="en-US" dirty="0"/>
              <a:t>Signatures – Execute the contract, NOW WE CAN GET TO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9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4E90-8000-8DF3-FC44-7338E2F4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Basic Contract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14C649A-9EAC-FB4E-A2FF-BB46149C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9875"/>
            <a:ext cx="4797817" cy="62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3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2c15c9-5ee2-43fc-bf23-4bf4823d633f">
      <Terms xmlns="http://schemas.microsoft.com/office/infopath/2007/PartnerControls"/>
    </lcf76f155ced4ddcb4097134ff3c332f>
    <TaxCatchAll xmlns="d541df19-1d95-40b9-8952-f391e5cd10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CA0A2A6E635C44B9384D7B4942CE22" ma:contentTypeVersion="18" ma:contentTypeDescription="Create a new document." ma:contentTypeScope="" ma:versionID="0d0c22f3fbbbe3556e5a693ab0fda24b">
  <xsd:schema xmlns:xsd="http://www.w3.org/2001/XMLSchema" xmlns:xs="http://www.w3.org/2001/XMLSchema" xmlns:p="http://schemas.microsoft.com/office/2006/metadata/properties" xmlns:ns2="a22c15c9-5ee2-43fc-bf23-4bf4823d633f" xmlns:ns3="d541df19-1d95-40b9-8952-f391e5cd1063" targetNamespace="http://schemas.microsoft.com/office/2006/metadata/properties" ma:root="true" ma:fieldsID="7715e200de597c72f5cbd8a04d59d0d7" ns2:_="" ns3:_="">
    <xsd:import namespace="a22c15c9-5ee2-43fc-bf23-4bf4823d633f"/>
    <xsd:import namespace="d541df19-1d95-40b9-8952-f391e5cd1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c15c9-5ee2-43fc-bf23-4bf4823d6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39e30c-ef1c-450d-954e-69f1f4f1b1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1df19-1d95-40b9-8952-f391e5cd1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11c1d5-b7a9-400e-9f48-19c3aaabcfd6}" ma:internalName="TaxCatchAll" ma:showField="CatchAllData" ma:web="d541df19-1d95-40b9-8952-f391e5cd1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E05DD3-5F44-4891-981D-7593AFD50193}">
  <ds:schemaRefs>
    <ds:schemaRef ds:uri="d541df19-1d95-40b9-8952-f391e5cd1063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a22c15c9-5ee2-43fc-bf23-4bf4823d633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659FE87-0F5A-45EF-A1F9-B5E8F5CC0C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2c15c9-5ee2-43fc-bf23-4bf4823d633f"/>
    <ds:schemaRef ds:uri="d541df19-1d95-40b9-8952-f391e5cd1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4F6A62-76F8-4C6E-A1DA-7F7104FFB1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1428</Words>
  <Application>Microsoft Office PowerPoint</Application>
  <PresentationFormat>Widescreen</PresentationFormat>
  <Paragraphs>177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Contracts 101 How to Navigate Contracts</vt:lpstr>
      <vt:lpstr>FULL DISCLAIMER</vt:lpstr>
      <vt:lpstr>Why are we doing this session?</vt:lpstr>
      <vt:lpstr>Better Business Practices / Let’s Contract</vt:lpstr>
      <vt:lpstr>Why do we need CONTRACTS?</vt:lpstr>
      <vt:lpstr>What is a CONTRACT???</vt:lpstr>
      <vt:lpstr>When should you use a Business Contract?</vt:lpstr>
      <vt:lpstr>What are the basic clauses for a business contract??</vt:lpstr>
      <vt:lpstr>Basic Contract</vt:lpstr>
      <vt:lpstr>Other clauses for a contract…… the weeds</vt:lpstr>
      <vt:lpstr>The weeds – part 2</vt:lpstr>
      <vt:lpstr>CONTRACTING PARTIES</vt:lpstr>
      <vt:lpstr>Contracting parties (Builder side)</vt:lpstr>
      <vt:lpstr>Contracting Parties (on the Provider / Rater side)</vt:lpstr>
      <vt:lpstr>Let’s get to work…………..</vt:lpstr>
      <vt:lpstr>The Work BEGINS……………</vt:lpstr>
      <vt:lpstr>Scope of Work (SOW)</vt:lpstr>
      <vt:lpstr>Pay me NOW not later Fee structure and Payment plan</vt:lpstr>
      <vt:lpstr>Pay me NOW part 2</vt:lpstr>
      <vt:lpstr>Pay me Now part 3</vt:lpstr>
      <vt:lpstr>Execution of the CONTRACT</vt:lpstr>
      <vt:lpstr>Signature lines for both parties (should look something like this)</vt:lpstr>
      <vt:lpstr>OTHER clauses in contracts the weeds</vt:lpstr>
      <vt:lpstr>Common Sense Contract  Not a good contract</vt:lpstr>
      <vt:lpstr>My best legal advice from a not Attorney!</vt:lpstr>
      <vt:lpstr>In conclusion – Guess What</vt:lpstr>
      <vt:lpstr>Contracts 101</vt:lpstr>
      <vt:lpstr>NO QUESTIONS BECAUSE I AM NOT AN ATTORNEY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Cardice Howard</dc:creator>
  <cp:lastModifiedBy>Cardice Howard</cp:lastModifiedBy>
  <cp:revision>5</cp:revision>
  <cp:lastPrinted>2025-01-26T15:31:19Z</cp:lastPrinted>
  <dcterms:created xsi:type="dcterms:W3CDTF">2025-01-25T15:30:51Z</dcterms:created>
  <dcterms:modified xsi:type="dcterms:W3CDTF">2025-01-27T18:43:55Z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0x0101005ACA0A2A6E635C44B9384D7B4942CE22</vt:lpwstr>
  </property>
</Properties>
</file>