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7.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8.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9.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1.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0" r:id="rId5"/>
    <p:sldMasterId id="2147483705" r:id="rId6"/>
    <p:sldMasterId id="2147483733" r:id="rId7"/>
    <p:sldMasterId id="2147483748" r:id="rId8"/>
    <p:sldMasterId id="2147483760" r:id="rId9"/>
    <p:sldMasterId id="2147483775" r:id="rId10"/>
    <p:sldMasterId id="2147483787" r:id="rId11"/>
    <p:sldMasterId id="2147483801" r:id="rId12"/>
    <p:sldMasterId id="2147483816" r:id="rId13"/>
    <p:sldMasterId id="2147483829" r:id="rId14"/>
    <p:sldMasterId id="2147483842" r:id="rId15"/>
    <p:sldMasterId id="2147483855" r:id="rId16"/>
    <p:sldMasterId id="2147483868" r:id="rId17"/>
    <p:sldMasterId id="2147483883" r:id="rId18"/>
    <p:sldMasterId id="2147483896" r:id="rId19"/>
    <p:sldMasterId id="2147483909" r:id="rId20"/>
    <p:sldMasterId id="2147483922" r:id="rId21"/>
    <p:sldMasterId id="2147483935" r:id="rId22"/>
    <p:sldMasterId id="2147483948" r:id="rId23"/>
    <p:sldMasterId id="2147483961" r:id="rId24"/>
    <p:sldMasterId id="2147483974" r:id="rId25"/>
    <p:sldMasterId id="2147483986" r:id="rId26"/>
  </p:sldMasterIdLst>
  <p:notesMasterIdLst>
    <p:notesMasterId r:id="rId50"/>
  </p:notesMasterIdLst>
  <p:handoutMasterIdLst>
    <p:handoutMasterId r:id="rId51"/>
  </p:handoutMasterIdLst>
  <p:sldIdLst>
    <p:sldId id="265" r:id="rId27"/>
    <p:sldId id="541" r:id="rId28"/>
    <p:sldId id="607" r:id="rId29"/>
    <p:sldId id="608" r:id="rId30"/>
    <p:sldId id="545" r:id="rId31"/>
    <p:sldId id="542" r:id="rId32"/>
    <p:sldId id="540" r:id="rId33"/>
    <p:sldId id="582" r:id="rId34"/>
    <p:sldId id="626" r:id="rId35"/>
    <p:sldId id="610" r:id="rId36"/>
    <p:sldId id="561" r:id="rId37"/>
    <p:sldId id="609" r:id="rId38"/>
    <p:sldId id="623" r:id="rId39"/>
    <p:sldId id="624" r:id="rId40"/>
    <p:sldId id="598" r:id="rId41"/>
    <p:sldId id="604" r:id="rId42"/>
    <p:sldId id="603" r:id="rId43"/>
    <p:sldId id="605" r:id="rId44"/>
    <p:sldId id="606" r:id="rId45"/>
    <p:sldId id="620" r:id="rId46"/>
    <p:sldId id="621" r:id="rId47"/>
    <p:sldId id="622" r:id="rId48"/>
    <p:sldId id="618" r:id="rId49"/>
  </p:sldIdLst>
  <p:sldSz cx="9144000" cy="6858000" type="screen4x3"/>
  <p:notesSz cx="7010400" cy="9236075"/>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32">
          <p15:clr>
            <a:srgbClr val="A4A3A4"/>
          </p15:clr>
        </p15:guide>
        <p15:guide id="2" pos="4992" userDrawn="1">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MG Eric" initials="BE" lastIdx="21" clrIdx="0"/>
  <p:cmAuthor id="1" name="MB" initials="M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16" autoAdjust="0"/>
    <p:restoredTop sz="80432" autoAdjust="0"/>
  </p:normalViewPr>
  <p:slideViewPr>
    <p:cSldViewPr>
      <p:cViewPr varScale="1">
        <p:scale>
          <a:sx n="98" d="100"/>
          <a:sy n="98" d="100"/>
        </p:scale>
        <p:origin x="1848" y="78"/>
      </p:cViewPr>
      <p:guideLst>
        <p:guide orient="horz" pos="1632"/>
        <p:guide pos="4992"/>
      </p:guideLst>
    </p:cSldViewPr>
  </p:slideViewPr>
  <p:outlineViewPr>
    <p:cViewPr>
      <p:scale>
        <a:sx n="33" d="100"/>
        <a:sy n="33" d="100"/>
      </p:scale>
      <p:origin x="0" y="16008"/>
    </p:cViewPr>
  </p:outlineViewPr>
  <p:notesTextViewPr>
    <p:cViewPr>
      <p:scale>
        <a:sx n="1" d="1"/>
        <a:sy n="1" d="1"/>
      </p:scale>
      <p:origin x="0" y="0"/>
    </p:cViewPr>
  </p:notesTextViewPr>
  <p:sorterViewPr>
    <p:cViewPr>
      <p:scale>
        <a:sx n="190" d="100"/>
        <a:sy n="190" d="100"/>
      </p:scale>
      <p:origin x="0" y="0"/>
    </p:cViewPr>
  </p:sorterViewPr>
  <p:notesViewPr>
    <p:cSldViewPr showGuides="1">
      <p:cViewPr varScale="1">
        <p:scale>
          <a:sx n="68" d="100"/>
          <a:sy n="68" d="100"/>
        </p:scale>
        <p:origin x="-325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3.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0C7DB-3069-40B8-9FD0-40C64A773B95}" type="doc">
      <dgm:prSet loTypeId="urn:microsoft.com/office/officeart/2005/8/layout/hList9" loCatId="list" qsTypeId="urn:microsoft.com/office/officeart/2005/8/quickstyle/3d1" qsCatId="3D" csTypeId="urn:microsoft.com/office/officeart/2005/8/colors/accent2_2" csCatId="accent2" phldr="1"/>
      <dgm:spPr/>
      <dgm:t>
        <a:bodyPr/>
        <a:lstStyle/>
        <a:p>
          <a:endParaRPr lang="en-US"/>
        </a:p>
      </dgm:t>
    </dgm:pt>
    <dgm:pt modelId="{139522BD-24A7-4C4C-B70D-A27D8A1D2BE6}">
      <dgm:prSet/>
      <dgm:spPr/>
      <dgm:t>
        <a:bodyPr/>
        <a:lstStyle/>
        <a:p>
          <a:pPr rtl="0"/>
          <a:r>
            <a:rPr lang="en-US" dirty="0" smtClean="0"/>
            <a:t>Goals of the Concept</a:t>
          </a:r>
          <a:endParaRPr lang="en-US" dirty="0"/>
        </a:p>
      </dgm:t>
    </dgm:pt>
    <dgm:pt modelId="{8F762A9F-A7B3-41AF-94C6-52F163814401}" type="parTrans" cxnId="{73099ED6-8AC9-487D-B30C-F67BCBB41479}">
      <dgm:prSet/>
      <dgm:spPr/>
      <dgm:t>
        <a:bodyPr/>
        <a:lstStyle/>
        <a:p>
          <a:endParaRPr lang="en-US"/>
        </a:p>
      </dgm:t>
    </dgm:pt>
    <dgm:pt modelId="{963518FC-F6E4-47C1-AAFA-EC448F8F1349}" type="sibTrans" cxnId="{73099ED6-8AC9-487D-B30C-F67BCBB41479}">
      <dgm:prSet/>
      <dgm:spPr/>
      <dgm:t>
        <a:bodyPr/>
        <a:lstStyle/>
        <a:p>
          <a:endParaRPr lang="en-US"/>
        </a:p>
      </dgm:t>
    </dgm:pt>
    <dgm:pt modelId="{2C0279F2-4A35-4B2B-9A51-0F569DB1337C}">
      <dgm:prSet/>
      <dgm:spPr/>
      <dgm:t>
        <a:bodyPr/>
        <a:lstStyle/>
        <a:p>
          <a:pPr rtl="0"/>
          <a:r>
            <a:rPr lang="en-US" dirty="0" smtClean="0"/>
            <a:t>Increase compliance for residential energy codes</a:t>
          </a:r>
          <a:endParaRPr lang="en-US" dirty="0"/>
        </a:p>
      </dgm:t>
    </dgm:pt>
    <dgm:pt modelId="{D4B1F665-0414-44E0-98C9-852D9893316B}" type="parTrans" cxnId="{160847B9-F930-463B-A3E1-642C1D25AA3C}">
      <dgm:prSet/>
      <dgm:spPr/>
      <dgm:t>
        <a:bodyPr/>
        <a:lstStyle/>
        <a:p>
          <a:endParaRPr lang="en-US"/>
        </a:p>
      </dgm:t>
    </dgm:pt>
    <dgm:pt modelId="{A70F8230-40A7-4790-A608-04C2C49907B0}" type="sibTrans" cxnId="{160847B9-F930-463B-A3E1-642C1D25AA3C}">
      <dgm:prSet/>
      <dgm:spPr/>
      <dgm:t>
        <a:bodyPr/>
        <a:lstStyle/>
        <a:p>
          <a:endParaRPr lang="en-US"/>
        </a:p>
      </dgm:t>
    </dgm:pt>
    <dgm:pt modelId="{9B3AD2E4-361C-4B4D-97AE-7F09890CAD28}">
      <dgm:prSet/>
      <dgm:spPr/>
      <dgm:t>
        <a:bodyPr/>
        <a:lstStyle/>
        <a:p>
          <a:pPr rtl="0"/>
          <a:r>
            <a:rPr lang="en-US" dirty="0" smtClean="0"/>
            <a:t>Increase building energy savings through increased compliance</a:t>
          </a:r>
          <a:endParaRPr lang="en-US" dirty="0"/>
        </a:p>
      </dgm:t>
    </dgm:pt>
    <dgm:pt modelId="{A74CA09D-E85E-4627-93A2-D40D83532A08}" type="parTrans" cxnId="{AA61D256-B940-412F-9C37-40E08354E49D}">
      <dgm:prSet/>
      <dgm:spPr/>
      <dgm:t>
        <a:bodyPr/>
        <a:lstStyle/>
        <a:p>
          <a:endParaRPr lang="en-US"/>
        </a:p>
      </dgm:t>
    </dgm:pt>
    <dgm:pt modelId="{12AB209D-1B6F-4A81-8177-EF717E7799E4}" type="sibTrans" cxnId="{AA61D256-B940-412F-9C37-40E08354E49D}">
      <dgm:prSet/>
      <dgm:spPr/>
      <dgm:t>
        <a:bodyPr/>
        <a:lstStyle/>
        <a:p>
          <a:endParaRPr lang="en-US"/>
        </a:p>
      </dgm:t>
    </dgm:pt>
    <dgm:pt modelId="{8A3961FB-E9DD-4D2B-8B20-0D506989CE0D}">
      <dgm:prSet/>
      <dgm:spPr/>
      <dgm:t>
        <a:bodyPr/>
        <a:lstStyle/>
        <a:p>
          <a:pPr rtl="0"/>
          <a:r>
            <a:rPr lang="en-US" dirty="0" smtClean="0"/>
            <a:t>Complement existing performance-based residential efficiency programs</a:t>
          </a:r>
          <a:endParaRPr lang="en-US" dirty="0"/>
        </a:p>
      </dgm:t>
    </dgm:pt>
    <dgm:pt modelId="{9F16A60B-E50D-456D-B521-3D4C8F1C8F8D}" type="parTrans" cxnId="{D3CBD2EE-30CE-4303-A227-8B1AD4AABB93}">
      <dgm:prSet/>
      <dgm:spPr/>
      <dgm:t>
        <a:bodyPr/>
        <a:lstStyle/>
        <a:p>
          <a:endParaRPr lang="en-US"/>
        </a:p>
      </dgm:t>
    </dgm:pt>
    <dgm:pt modelId="{95E08784-1126-4809-A676-B85F060F43EF}" type="sibTrans" cxnId="{D3CBD2EE-30CE-4303-A227-8B1AD4AABB93}">
      <dgm:prSet/>
      <dgm:spPr/>
      <dgm:t>
        <a:bodyPr/>
        <a:lstStyle/>
        <a:p>
          <a:endParaRPr lang="en-US"/>
        </a:p>
      </dgm:t>
    </dgm:pt>
    <dgm:pt modelId="{A87D43AA-7E2F-4363-936F-4351A757C5BE}">
      <dgm:prSet/>
      <dgm:spPr/>
      <dgm:t>
        <a:bodyPr/>
        <a:lstStyle/>
        <a:p>
          <a:pPr rtl="0"/>
          <a:r>
            <a:rPr lang="en-US" dirty="0" smtClean="0"/>
            <a:t>Create cost-effective retrofit and new build strategies to exceed minimum code requirements</a:t>
          </a:r>
          <a:endParaRPr lang="en-US" dirty="0"/>
        </a:p>
      </dgm:t>
    </dgm:pt>
    <dgm:pt modelId="{4278F90B-E677-4F46-AB1A-509159F9DECB}" type="parTrans" cxnId="{0F71A622-1806-44B2-97AA-9D3DC8E77942}">
      <dgm:prSet/>
      <dgm:spPr/>
      <dgm:t>
        <a:bodyPr/>
        <a:lstStyle/>
        <a:p>
          <a:endParaRPr lang="en-US"/>
        </a:p>
      </dgm:t>
    </dgm:pt>
    <dgm:pt modelId="{D161E195-C7C3-4349-893E-508FABF2F173}" type="sibTrans" cxnId="{0F71A622-1806-44B2-97AA-9D3DC8E77942}">
      <dgm:prSet/>
      <dgm:spPr/>
      <dgm:t>
        <a:bodyPr/>
        <a:lstStyle/>
        <a:p>
          <a:endParaRPr lang="en-US"/>
        </a:p>
      </dgm:t>
    </dgm:pt>
    <dgm:pt modelId="{55BEB307-68BB-4A86-9F48-3D98DB819ADE}" type="pres">
      <dgm:prSet presAssocID="{9CC0C7DB-3069-40B8-9FD0-40C64A773B95}" presName="list" presStyleCnt="0">
        <dgm:presLayoutVars>
          <dgm:dir/>
          <dgm:animLvl val="lvl"/>
        </dgm:presLayoutVars>
      </dgm:prSet>
      <dgm:spPr/>
      <dgm:t>
        <a:bodyPr/>
        <a:lstStyle/>
        <a:p>
          <a:endParaRPr lang="en-US"/>
        </a:p>
      </dgm:t>
    </dgm:pt>
    <dgm:pt modelId="{7A918F15-5644-42D3-BED5-DAFB33B84800}" type="pres">
      <dgm:prSet presAssocID="{139522BD-24A7-4C4C-B70D-A27D8A1D2BE6}" presName="posSpace" presStyleCnt="0"/>
      <dgm:spPr/>
    </dgm:pt>
    <dgm:pt modelId="{2318DD8F-7A75-4A0A-8A9E-27F5EB81DAEF}" type="pres">
      <dgm:prSet presAssocID="{139522BD-24A7-4C4C-B70D-A27D8A1D2BE6}" presName="vertFlow" presStyleCnt="0"/>
      <dgm:spPr/>
    </dgm:pt>
    <dgm:pt modelId="{145A1A9C-7579-4E56-8CB2-F28B600878FE}" type="pres">
      <dgm:prSet presAssocID="{139522BD-24A7-4C4C-B70D-A27D8A1D2BE6}" presName="topSpace" presStyleCnt="0"/>
      <dgm:spPr/>
    </dgm:pt>
    <dgm:pt modelId="{9757AA6B-202C-450F-8D2D-EE18F4E828EF}" type="pres">
      <dgm:prSet presAssocID="{139522BD-24A7-4C4C-B70D-A27D8A1D2BE6}" presName="firstComp" presStyleCnt="0"/>
      <dgm:spPr/>
    </dgm:pt>
    <dgm:pt modelId="{BED97069-660C-4C16-8D05-B877C33C3B66}" type="pres">
      <dgm:prSet presAssocID="{139522BD-24A7-4C4C-B70D-A27D8A1D2BE6}" presName="firstChild" presStyleLbl="bgAccFollowNode1" presStyleIdx="0" presStyleCnt="4" custScaleX="175202" custLinFactNeighborX="-332" custLinFactNeighborY="-4622"/>
      <dgm:spPr/>
      <dgm:t>
        <a:bodyPr/>
        <a:lstStyle/>
        <a:p>
          <a:endParaRPr lang="en-US"/>
        </a:p>
      </dgm:t>
    </dgm:pt>
    <dgm:pt modelId="{2EDD914F-4633-48FA-8516-86101C4AF296}" type="pres">
      <dgm:prSet presAssocID="{139522BD-24A7-4C4C-B70D-A27D8A1D2BE6}" presName="firstChildTx" presStyleLbl="bgAccFollowNode1" presStyleIdx="0" presStyleCnt="4">
        <dgm:presLayoutVars>
          <dgm:bulletEnabled val="1"/>
        </dgm:presLayoutVars>
      </dgm:prSet>
      <dgm:spPr/>
      <dgm:t>
        <a:bodyPr/>
        <a:lstStyle/>
        <a:p>
          <a:endParaRPr lang="en-US"/>
        </a:p>
      </dgm:t>
    </dgm:pt>
    <dgm:pt modelId="{EE4A4F54-6957-4D4B-9AF8-8010A94FF09E}" type="pres">
      <dgm:prSet presAssocID="{9B3AD2E4-361C-4B4D-97AE-7F09890CAD28}" presName="comp" presStyleCnt="0"/>
      <dgm:spPr/>
    </dgm:pt>
    <dgm:pt modelId="{038B6534-C3D3-4737-B554-54D8BE63382E}" type="pres">
      <dgm:prSet presAssocID="{9B3AD2E4-361C-4B4D-97AE-7F09890CAD28}" presName="child" presStyleLbl="bgAccFollowNode1" presStyleIdx="1" presStyleCnt="4" custScaleX="175202" custLinFactNeighborX="-332" custLinFactNeighborY="-4622"/>
      <dgm:spPr/>
      <dgm:t>
        <a:bodyPr/>
        <a:lstStyle/>
        <a:p>
          <a:endParaRPr lang="en-US"/>
        </a:p>
      </dgm:t>
    </dgm:pt>
    <dgm:pt modelId="{01F5B34E-F83A-485B-BC71-A8D1AB7398BC}" type="pres">
      <dgm:prSet presAssocID="{9B3AD2E4-361C-4B4D-97AE-7F09890CAD28}" presName="childTx" presStyleLbl="bgAccFollowNode1" presStyleIdx="1" presStyleCnt="4">
        <dgm:presLayoutVars>
          <dgm:bulletEnabled val="1"/>
        </dgm:presLayoutVars>
      </dgm:prSet>
      <dgm:spPr/>
      <dgm:t>
        <a:bodyPr/>
        <a:lstStyle/>
        <a:p>
          <a:endParaRPr lang="en-US"/>
        </a:p>
      </dgm:t>
    </dgm:pt>
    <dgm:pt modelId="{3D1304D5-06D4-49B4-93FF-DF4EA887EB9B}" type="pres">
      <dgm:prSet presAssocID="{8A3961FB-E9DD-4D2B-8B20-0D506989CE0D}" presName="comp" presStyleCnt="0"/>
      <dgm:spPr/>
    </dgm:pt>
    <dgm:pt modelId="{54EA613C-6CEB-4EEF-8040-99FF428ED5A2}" type="pres">
      <dgm:prSet presAssocID="{8A3961FB-E9DD-4D2B-8B20-0D506989CE0D}" presName="child" presStyleLbl="bgAccFollowNode1" presStyleIdx="2" presStyleCnt="4" custScaleX="175202" custLinFactNeighborX="-332" custLinFactNeighborY="-4622"/>
      <dgm:spPr/>
      <dgm:t>
        <a:bodyPr/>
        <a:lstStyle/>
        <a:p>
          <a:endParaRPr lang="en-US"/>
        </a:p>
      </dgm:t>
    </dgm:pt>
    <dgm:pt modelId="{39E05DEB-3ABA-43A8-8AB8-506BEAF47B73}" type="pres">
      <dgm:prSet presAssocID="{8A3961FB-E9DD-4D2B-8B20-0D506989CE0D}" presName="childTx" presStyleLbl="bgAccFollowNode1" presStyleIdx="2" presStyleCnt="4">
        <dgm:presLayoutVars>
          <dgm:bulletEnabled val="1"/>
        </dgm:presLayoutVars>
      </dgm:prSet>
      <dgm:spPr/>
      <dgm:t>
        <a:bodyPr/>
        <a:lstStyle/>
        <a:p>
          <a:endParaRPr lang="en-US"/>
        </a:p>
      </dgm:t>
    </dgm:pt>
    <dgm:pt modelId="{A0977819-7FAE-49F6-97EF-9E2C2CB0FAB4}" type="pres">
      <dgm:prSet presAssocID="{A87D43AA-7E2F-4363-936F-4351A757C5BE}" presName="comp" presStyleCnt="0"/>
      <dgm:spPr/>
    </dgm:pt>
    <dgm:pt modelId="{F320C1D0-DF3D-4163-942E-55A9EB377B1D}" type="pres">
      <dgm:prSet presAssocID="{A87D43AA-7E2F-4363-936F-4351A757C5BE}" presName="child" presStyleLbl="bgAccFollowNode1" presStyleIdx="3" presStyleCnt="4" custScaleX="175202" custLinFactNeighborX="-332" custLinFactNeighborY="-4622"/>
      <dgm:spPr/>
      <dgm:t>
        <a:bodyPr/>
        <a:lstStyle/>
        <a:p>
          <a:endParaRPr lang="en-US"/>
        </a:p>
      </dgm:t>
    </dgm:pt>
    <dgm:pt modelId="{0404BFD2-7582-4087-A0D6-3948A3AA5B18}" type="pres">
      <dgm:prSet presAssocID="{A87D43AA-7E2F-4363-936F-4351A757C5BE}" presName="childTx" presStyleLbl="bgAccFollowNode1" presStyleIdx="3" presStyleCnt="4">
        <dgm:presLayoutVars>
          <dgm:bulletEnabled val="1"/>
        </dgm:presLayoutVars>
      </dgm:prSet>
      <dgm:spPr/>
      <dgm:t>
        <a:bodyPr/>
        <a:lstStyle/>
        <a:p>
          <a:endParaRPr lang="en-US"/>
        </a:p>
      </dgm:t>
    </dgm:pt>
    <dgm:pt modelId="{055DCFD3-C7AF-435D-9F74-8F8D304B0CC1}" type="pres">
      <dgm:prSet presAssocID="{139522BD-24A7-4C4C-B70D-A27D8A1D2BE6}" presName="negSpace" presStyleCnt="0"/>
      <dgm:spPr/>
    </dgm:pt>
    <dgm:pt modelId="{0FEB2B3A-71A6-423B-AF52-24A87564B3A9}" type="pres">
      <dgm:prSet presAssocID="{139522BD-24A7-4C4C-B70D-A27D8A1D2BE6}" presName="circle" presStyleLbl="node1" presStyleIdx="0" presStyleCnt="1" custScaleX="125271" custScaleY="125270" custLinFactX="-74666" custLinFactNeighborX="-100000" custLinFactNeighborY="9521"/>
      <dgm:spPr/>
      <dgm:t>
        <a:bodyPr/>
        <a:lstStyle/>
        <a:p>
          <a:endParaRPr lang="en-US"/>
        </a:p>
      </dgm:t>
    </dgm:pt>
  </dgm:ptLst>
  <dgm:cxnLst>
    <dgm:cxn modelId="{B6134FFC-A7EA-40C2-B663-EE5F9EA789E9}" type="presOf" srcId="{9CC0C7DB-3069-40B8-9FD0-40C64A773B95}" destId="{55BEB307-68BB-4A86-9F48-3D98DB819ADE}" srcOrd="0" destOrd="0" presId="urn:microsoft.com/office/officeart/2005/8/layout/hList9"/>
    <dgm:cxn modelId="{160847B9-F930-463B-A3E1-642C1D25AA3C}" srcId="{139522BD-24A7-4C4C-B70D-A27D8A1D2BE6}" destId="{2C0279F2-4A35-4B2B-9A51-0F569DB1337C}" srcOrd="0" destOrd="0" parTransId="{D4B1F665-0414-44E0-98C9-852D9893316B}" sibTransId="{A70F8230-40A7-4790-A608-04C2C49907B0}"/>
    <dgm:cxn modelId="{574F8C2A-F2BF-4051-AF78-F5A509181E16}" type="presOf" srcId="{A87D43AA-7E2F-4363-936F-4351A757C5BE}" destId="{0404BFD2-7582-4087-A0D6-3948A3AA5B18}" srcOrd="1" destOrd="0" presId="urn:microsoft.com/office/officeart/2005/8/layout/hList9"/>
    <dgm:cxn modelId="{2F5FB35E-7634-4D4B-82C2-079CCC20022B}" type="presOf" srcId="{139522BD-24A7-4C4C-B70D-A27D8A1D2BE6}" destId="{0FEB2B3A-71A6-423B-AF52-24A87564B3A9}" srcOrd="0" destOrd="0" presId="urn:microsoft.com/office/officeart/2005/8/layout/hList9"/>
    <dgm:cxn modelId="{73099ED6-8AC9-487D-B30C-F67BCBB41479}" srcId="{9CC0C7DB-3069-40B8-9FD0-40C64A773B95}" destId="{139522BD-24A7-4C4C-B70D-A27D8A1D2BE6}" srcOrd="0" destOrd="0" parTransId="{8F762A9F-A7B3-41AF-94C6-52F163814401}" sibTransId="{963518FC-F6E4-47C1-AAFA-EC448F8F1349}"/>
    <dgm:cxn modelId="{C75A490B-9CFC-4293-8B82-233AD08E837A}" type="presOf" srcId="{9B3AD2E4-361C-4B4D-97AE-7F09890CAD28}" destId="{01F5B34E-F83A-485B-BC71-A8D1AB7398BC}" srcOrd="1" destOrd="0" presId="urn:microsoft.com/office/officeart/2005/8/layout/hList9"/>
    <dgm:cxn modelId="{681AB80B-0AD0-49F9-A36E-6F36EB95E58D}" type="presOf" srcId="{9B3AD2E4-361C-4B4D-97AE-7F09890CAD28}" destId="{038B6534-C3D3-4737-B554-54D8BE63382E}" srcOrd="0" destOrd="0" presId="urn:microsoft.com/office/officeart/2005/8/layout/hList9"/>
    <dgm:cxn modelId="{559F47EB-C4A0-4216-A925-02DDD4612F37}" type="presOf" srcId="{A87D43AA-7E2F-4363-936F-4351A757C5BE}" destId="{F320C1D0-DF3D-4163-942E-55A9EB377B1D}" srcOrd="0" destOrd="0" presId="urn:microsoft.com/office/officeart/2005/8/layout/hList9"/>
    <dgm:cxn modelId="{AC69ADDA-6826-49D8-9A7A-2C37EAE4AE25}" type="presOf" srcId="{2C0279F2-4A35-4B2B-9A51-0F569DB1337C}" destId="{2EDD914F-4633-48FA-8516-86101C4AF296}" srcOrd="1" destOrd="0" presId="urn:microsoft.com/office/officeart/2005/8/layout/hList9"/>
    <dgm:cxn modelId="{60F06263-5727-440E-B90A-9AF72E521D68}" type="presOf" srcId="{8A3961FB-E9DD-4D2B-8B20-0D506989CE0D}" destId="{54EA613C-6CEB-4EEF-8040-99FF428ED5A2}" srcOrd="0" destOrd="0" presId="urn:microsoft.com/office/officeart/2005/8/layout/hList9"/>
    <dgm:cxn modelId="{E146EC56-FFBF-4F7F-A311-B3AC10A1874A}" type="presOf" srcId="{8A3961FB-E9DD-4D2B-8B20-0D506989CE0D}" destId="{39E05DEB-3ABA-43A8-8AB8-506BEAF47B73}" srcOrd="1" destOrd="0" presId="urn:microsoft.com/office/officeart/2005/8/layout/hList9"/>
    <dgm:cxn modelId="{0F71A622-1806-44B2-97AA-9D3DC8E77942}" srcId="{139522BD-24A7-4C4C-B70D-A27D8A1D2BE6}" destId="{A87D43AA-7E2F-4363-936F-4351A757C5BE}" srcOrd="3" destOrd="0" parTransId="{4278F90B-E677-4F46-AB1A-509159F9DECB}" sibTransId="{D161E195-C7C3-4349-893E-508FABF2F173}"/>
    <dgm:cxn modelId="{D3CBD2EE-30CE-4303-A227-8B1AD4AABB93}" srcId="{139522BD-24A7-4C4C-B70D-A27D8A1D2BE6}" destId="{8A3961FB-E9DD-4D2B-8B20-0D506989CE0D}" srcOrd="2" destOrd="0" parTransId="{9F16A60B-E50D-456D-B521-3D4C8F1C8F8D}" sibTransId="{95E08784-1126-4809-A676-B85F060F43EF}"/>
    <dgm:cxn modelId="{1951E52E-3808-449B-BA3E-444D066C20D9}" type="presOf" srcId="{2C0279F2-4A35-4B2B-9A51-0F569DB1337C}" destId="{BED97069-660C-4C16-8D05-B877C33C3B66}" srcOrd="0" destOrd="0" presId="urn:microsoft.com/office/officeart/2005/8/layout/hList9"/>
    <dgm:cxn modelId="{AA61D256-B940-412F-9C37-40E08354E49D}" srcId="{139522BD-24A7-4C4C-B70D-A27D8A1D2BE6}" destId="{9B3AD2E4-361C-4B4D-97AE-7F09890CAD28}" srcOrd="1" destOrd="0" parTransId="{A74CA09D-E85E-4627-93A2-D40D83532A08}" sibTransId="{12AB209D-1B6F-4A81-8177-EF717E7799E4}"/>
    <dgm:cxn modelId="{1A1EE390-62E9-4708-A0DE-715E5A77958B}" type="presParOf" srcId="{55BEB307-68BB-4A86-9F48-3D98DB819ADE}" destId="{7A918F15-5644-42D3-BED5-DAFB33B84800}" srcOrd="0" destOrd="0" presId="urn:microsoft.com/office/officeart/2005/8/layout/hList9"/>
    <dgm:cxn modelId="{772E6BCE-3A88-4936-81AC-B90E2549D868}" type="presParOf" srcId="{55BEB307-68BB-4A86-9F48-3D98DB819ADE}" destId="{2318DD8F-7A75-4A0A-8A9E-27F5EB81DAEF}" srcOrd="1" destOrd="0" presId="urn:microsoft.com/office/officeart/2005/8/layout/hList9"/>
    <dgm:cxn modelId="{84C9D5D1-3D46-4812-A332-8BEB61A9D9B3}" type="presParOf" srcId="{2318DD8F-7A75-4A0A-8A9E-27F5EB81DAEF}" destId="{145A1A9C-7579-4E56-8CB2-F28B600878FE}" srcOrd="0" destOrd="0" presId="urn:microsoft.com/office/officeart/2005/8/layout/hList9"/>
    <dgm:cxn modelId="{EF64C774-EFF8-4D5F-8648-DD7588D534E8}" type="presParOf" srcId="{2318DD8F-7A75-4A0A-8A9E-27F5EB81DAEF}" destId="{9757AA6B-202C-450F-8D2D-EE18F4E828EF}" srcOrd="1" destOrd="0" presId="urn:microsoft.com/office/officeart/2005/8/layout/hList9"/>
    <dgm:cxn modelId="{B9CAE24E-96DF-47A9-B4C3-D8DA88E92869}" type="presParOf" srcId="{9757AA6B-202C-450F-8D2D-EE18F4E828EF}" destId="{BED97069-660C-4C16-8D05-B877C33C3B66}" srcOrd="0" destOrd="0" presId="urn:microsoft.com/office/officeart/2005/8/layout/hList9"/>
    <dgm:cxn modelId="{340D4F7E-77D8-463E-8042-199A6B66B613}" type="presParOf" srcId="{9757AA6B-202C-450F-8D2D-EE18F4E828EF}" destId="{2EDD914F-4633-48FA-8516-86101C4AF296}" srcOrd="1" destOrd="0" presId="urn:microsoft.com/office/officeart/2005/8/layout/hList9"/>
    <dgm:cxn modelId="{7AA729D6-B6C1-4CD2-AB25-138F2F7DFFBE}" type="presParOf" srcId="{2318DD8F-7A75-4A0A-8A9E-27F5EB81DAEF}" destId="{EE4A4F54-6957-4D4B-9AF8-8010A94FF09E}" srcOrd="2" destOrd="0" presId="urn:microsoft.com/office/officeart/2005/8/layout/hList9"/>
    <dgm:cxn modelId="{698AB354-00B9-4014-A9F2-DF0C63F7D30F}" type="presParOf" srcId="{EE4A4F54-6957-4D4B-9AF8-8010A94FF09E}" destId="{038B6534-C3D3-4737-B554-54D8BE63382E}" srcOrd="0" destOrd="0" presId="urn:microsoft.com/office/officeart/2005/8/layout/hList9"/>
    <dgm:cxn modelId="{AEC2E64C-0F4B-4042-8B2A-D1BC1188EBEA}" type="presParOf" srcId="{EE4A4F54-6957-4D4B-9AF8-8010A94FF09E}" destId="{01F5B34E-F83A-485B-BC71-A8D1AB7398BC}" srcOrd="1" destOrd="0" presId="urn:microsoft.com/office/officeart/2005/8/layout/hList9"/>
    <dgm:cxn modelId="{72474A7F-1EB8-4982-9E8B-5FA3BC305ED0}" type="presParOf" srcId="{2318DD8F-7A75-4A0A-8A9E-27F5EB81DAEF}" destId="{3D1304D5-06D4-49B4-93FF-DF4EA887EB9B}" srcOrd="3" destOrd="0" presId="urn:microsoft.com/office/officeart/2005/8/layout/hList9"/>
    <dgm:cxn modelId="{F13D30C2-977F-4B0A-9D3A-8335E05C4745}" type="presParOf" srcId="{3D1304D5-06D4-49B4-93FF-DF4EA887EB9B}" destId="{54EA613C-6CEB-4EEF-8040-99FF428ED5A2}" srcOrd="0" destOrd="0" presId="urn:microsoft.com/office/officeart/2005/8/layout/hList9"/>
    <dgm:cxn modelId="{6C8683CF-0CCB-42FD-BCF2-EDBCFBE436E2}" type="presParOf" srcId="{3D1304D5-06D4-49B4-93FF-DF4EA887EB9B}" destId="{39E05DEB-3ABA-43A8-8AB8-506BEAF47B73}" srcOrd="1" destOrd="0" presId="urn:microsoft.com/office/officeart/2005/8/layout/hList9"/>
    <dgm:cxn modelId="{958FF14C-AF69-4F2E-BF86-6BA79ED3E0A6}" type="presParOf" srcId="{2318DD8F-7A75-4A0A-8A9E-27F5EB81DAEF}" destId="{A0977819-7FAE-49F6-97EF-9E2C2CB0FAB4}" srcOrd="4" destOrd="0" presId="urn:microsoft.com/office/officeart/2005/8/layout/hList9"/>
    <dgm:cxn modelId="{8A8533D5-0340-4D4E-9A91-C0FBB5A6297B}" type="presParOf" srcId="{A0977819-7FAE-49F6-97EF-9E2C2CB0FAB4}" destId="{F320C1D0-DF3D-4163-942E-55A9EB377B1D}" srcOrd="0" destOrd="0" presId="urn:microsoft.com/office/officeart/2005/8/layout/hList9"/>
    <dgm:cxn modelId="{F94051AA-B631-4E67-A5F0-FC88A35745C1}" type="presParOf" srcId="{A0977819-7FAE-49F6-97EF-9E2C2CB0FAB4}" destId="{0404BFD2-7582-4087-A0D6-3948A3AA5B18}" srcOrd="1" destOrd="0" presId="urn:microsoft.com/office/officeart/2005/8/layout/hList9"/>
    <dgm:cxn modelId="{0814F896-B17A-4D4F-8A17-C37B38C419C4}" type="presParOf" srcId="{55BEB307-68BB-4A86-9F48-3D98DB819ADE}" destId="{055DCFD3-C7AF-435D-9F74-8F8D304B0CC1}" srcOrd="2" destOrd="0" presId="urn:microsoft.com/office/officeart/2005/8/layout/hList9"/>
    <dgm:cxn modelId="{FAA722C3-F96D-4C82-9844-E87E366366BD}" type="presParOf" srcId="{55BEB307-68BB-4A86-9F48-3D98DB819ADE}" destId="{0FEB2B3A-71A6-423B-AF52-24A87564B3A9}"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4254DE-3FFC-4D51-B1D1-38BDD1E8EC7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F70C539-3719-4DCD-8D7D-77DA56DDF373}">
      <dgm:prSet/>
      <dgm:spPr/>
      <dgm:t>
        <a:bodyPr/>
        <a:lstStyle/>
        <a:p>
          <a:pPr rtl="0"/>
          <a:r>
            <a:rPr lang="en-US" smtClean="0"/>
            <a:t>Six informational fact sheets are available</a:t>
          </a:r>
          <a:endParaRPr lang="en-US"/>
        </a:p>
      </dgm:t>
    </dgm:pt>
    <dgm:pt modelId="{A12A4581-4FC2-4638-A102-EFCF901A2356}" type="parTrans" cxnId="{49D6AA5A-81D7-49B3-982C-22F603477312}">
      <dgm:prSet/>
      <dgm:spPr/>
      <dgm:t>
        <a:bodyPr/>
        <a:lstStyle/>
        <a:p>
          <a:endParaRPr lang="en-US"/>
        </a:p>
      </dgm:t>
    </dgm:pt>
    <dgm:pt modelId="{E02EA6BE-7914-47F7-A580-2D3E41065ADC}" type="sibTrans" cxnId="{49D6AA5A-81D7-49B3-982C-22F603477312}">
      <dgm:prSet/>
      <dgm:spPr/>
      <dgm:t>
        <a:bodyPr/>
        <a:lstStyle/>
        <a:p>
          <a:endParaRPr lang="en-US"/>
        </a:p>
      </dgm:t>
    </dgm:pt>
    <dgm:pt modelId="{1C55647D-F48E-4449-B485-345683149960}">
      <dgm:prSet/>
      <dgm:spPr/>
      <dgm:t>
        <a:bodyPr/>
        <a:lstStyle/>
        <a:p>
          <a:pPr rtl="0"/>
          <a:r>
            <a:rPr lang="en-US" dirty="0" smtClean="0"/>
            <a:t>Overview of the ERI Performance Path in the 2015 IECC</a:t>
          </a:r>
          <a:endParaRPr lang="en-US" dirty="0"/>
        </a:p>
      </dgm:t>
    </dgm:pt>
    <dgm:pt modelId="{47F39326-B848-4416-8B3A-B40AAB185DCB}" type="parTrans" cxnId="{131690D0-564F-4D13-96D4-45AFDAB18BF3}">
      <dgm:prSet/>
      <dgm:spPr/>
      <dgm:t>
        <a:bodyPr/>
        <a:lstStyle/>
        <a:p>
          <a:endParaRPr lang="en-US"/>
        </a:p>
      </dgm:t>
    </dgm:pt>
    <dgm:pt modelId="{978E89D3-BD4C-40A5-B4ED-597B464CCA7E}" type="sibTrans" cxnId="{131690D0-564F-4D13-96D4-45AFDAB18BF3}">
      <dgm:prSet/>
      <dgm:spPr/>
      <dgm:t>
        <a:bodyPr/>
        <a:lstStyle/>
        <a:p>
          <a:endParaRPr lang="en-US"/>
        </a:p>
      </dgm:t>
    </dgm:pt>
    <dgm:pt modelId="{AB4EDA00-D1DB-46B2-80DD-D5239379B54A}">
      <dgm:prSet/>
      <dgm:spPr/>
      <dgm:t>
        <a:bodyPr/>
        <a:lstStyle/>
        <a:p>
          <a:pPr rtl="0"/>
          <a:r>
            <a:rPr lang="en-US" dirty="0" smtClean="0"/>
            <a:t>Benefits of the Energy Rating Index Score Option</a:t>
          </a:r>
          <a:endParaRPr lang="en-US" dirty="0"/>
        </a:p>
      </dgm:t>
    </dgm:pt>
    <dgm:pt modelId="{BEBC7A0D-012B-4B94-A764-883BE1DD1BB0}" type="parTrans" cxnId="{A42A7E11-FA5B-44C2-B5CE-9D26FBDD1929}">
      <dgm:prSet/>
      <dgm:spPr/>
      <dgm:t>
        <a:bodyPr/>
        <a:lstStyle/>
        <a:p>
          <a:endParaRPr lang="en-US"/>
        </a:p>
      </dgm:t>
    </dgm:pt>
    <dgm:pt modelId="{D7DCBEDA-BC1F-403C-98A7-C49BDEE68A33}" type="sibTrans" cxnId="{A42A7E11-FA5B-44C2-B5CE-9D26FBDD1929}">
      <dgm:prSet/>
      <dgm:spPr/>
      <dgm:t>
        <a:bodyPr/>
        <a:lstStyle/>
        <a:p>
          <a:endParaRPr lang="en-US"/>
        </a:p>
      </dgm:t>
    </dgm:pt>
    <dgm:pt modelId="{7E940A12-9B20-48F1-A327-1648D429CBC5}">
      <dgm:prSet/>
      <dgm:spPr/>
      <dgm:t>
        <a:bodyPr/>
        <a:lstStyle/>
        <a:p>
          <a:pPr rtl="0"/>
          <a:r>
            <a:rPr lang="en-US" dirty="0" smtClean="0"/>
            <a:t>Frequently Asked Questions</a:t>
          </a:r>
          <a:endParaRPr lang="en-US" dirty="0"/>
        </a:p>
      </dgm:t>
    </dgm:pt>
    <dgm:pt modelId="{E626DCC2-E603-4C59-A273-2B898F3E7268}" type="parTrans" cxnId="{CB340370-3553-4277-9BE1-8C6E74232991}">
      <dgm:prSet/>
      <dgm:spPr/>
      <dgm:t>
        <a:bodyPr/>
        <a:lstStyle/>
        <a:p>
          <a:endParaRPr lang="en-US"/>
        </a:p>
      </dgm:t>
    </dgm:pt>
    <dgm:pt modelId="{F7E976A2-B96E-45FA-A84D-098474643EEC}" type="sibTrans" cxnId="{CB340370-3553-4277-9BE1-8C6E74232991}">
      <dgm:prSet/>
      <dgm:spPr/>
      <dgm:t>
        <a:bodyPr/>
        <a:lstStyle/>
        <a:p>
          <a:endParaRPr lang="en-US"/>
        </a:p>
      </dgm:t>
    </dgm:pt>
    <dgm:pt modelId="{AE1AE3EB-93A4-4E31-89E7-485E5B42D659}">
      <dgm:prSet/>
      <dgm:spPr/>
      <dgm:t>
        <a:bodyPr/>
        <a:lstStyle/>
        <a:p>
          <a:pPr rtl="0"/>
          <a:r>
            <a:rPr lang="en-US" dirty="0" smtClean="0"/>
            <a:t>Cost Effectiveness of Using the ERI to Comply with the 2015 IECC</a:t>
          </a:r>
          <a:endParaRPr lang="en-US" dirty="0"/>
        </a:p>
      </dgm:t>
    </dgm:pt>
    <dgm:pt modelId="{D3BA83F5-8A2E-4209-8EF6-582166A4DB22}" type="parTrans" cxnId="{AED743AE-AB32-4C81-B4D1-EA5170267C16}">
      <dgm:prSet/>
      <dgm:spPr/>
      <dgm:t>
        <a:bodyPr/>
        <a:lstStyle/>
        <a:p>
          <a:endParaRPr lang="en-US"/>
        </a:p>
      </dgm:t>
    </dgm:pt>
    <dgm:pt modelId="{9B21F624-FEF0-4A18-BE2C-966E5517F4B6}" type="sibTrans" cxnId="{AED743AE-AB32-4C81-B4D1-EA5170267C16}">
      <dgm:prSet/>
      <dgm:spPr/>
      <dgm:t>
        <a:bodyPr/>
        <a:lstStyle/>
        <a:p>
          <a:endParaRPr lang="en-US"/>
        </a:p>
      </dgm:t>
    </dgm:pt>
    <dgm:pt modelId="{2341591F-3518-4F58-A842-40640B9CF631}">
      <dgm:prSet/>
      <dgm:spPr/>
      <dgm:t>
        <a:bodyPr/>
        <a:lstStyle/>
        <a:p>
          <a:pPr rtl="0"/>
          <a:r>
            <a:rPr lang="en-US" dirty="0" smtClean="0"/>
            <a:t>Implementation Guidelines for the ERI Performance Path</a:t>
          </a:r>
          <a:endParaRPr lang="en-US" dirty="0"/>
        </a:p>
      </dgm:t>
    </dgm:pt>
    <dgm:pt modelId="{84DD9A89-2C4C-4D19-9B41-7A5F008057AC}" type="parTrans" cxnId="{E5FC1C73-91AF-4F1A-B0D7-5F7C0BCC946D}">
      <dgm:prSet/>
      <dgm:spPr/>
      <dgm:t>
        <a:bodyPr/>
        <a:lstStyle/>
        <a:p>
          <a:endParaRPr lang="en-US"/>
        </a:p>
      </dgm:t>
    </dgm:pt>
    <dgm:pt modelId="{DAC7A499-9189-47B6-8E53-CC0AB0725365}" type="sibTrans" cxnId="{E5FC1C73-91AF-4F1A-B0D7-5F7C0BCC946D}">
      <dgm:prSet/>
      <dgm:spPr/>
      <dgm:t>
        <a:bodyPr/>
        <a:lstStyle/>
        <a:p>
          <a:endParaRPr lang="en-US"/>
        </a:p>
      </dgm:t>
    </dgm:pt>
    <dgm:pt modelId="{9E64C28E-B30F-4615-BA9C-DC1BDE196235}">
      <dgm:prSet/>
      <dgm:spPr/>
      <dgm:t>
        <a:bodyPr/>
        <a:lstStyle/>
        <a:p>
          <a:pPr rtl="0"/>
          <a:r>
            <a:rPr lang="en-US" dirty="0" smtClean="0"/>
            <a:t>ERI Performance Path Score Alternatives</a:t>
          </a:r>
          <a:endParaRPr lang="en-US" dirty="0"/>
        </a:p>
      </dgm:t>
    </dgm:pt>
    <dgm:pt modelId="{12E94515-AE7C-4484-9E9F-ACB5B67E7B1B}" type="parTrans" cxnId="{5CAF29CF-7BB6-4F71-B559-71C125D64B0F}">
      <dgm:prSet/>
      <dgm:spPr/>
      <dgm:t>
        <a:bodyPr/>
        <a:lstStyle/>
        <a:p>
          <a:endParaRPr lang="en-US"/>
        </a:p>
      </dgm:t>
    </dgm:pt>
    <dgm:pt modelId="{C2208A51-EE66-4C8F-A1A9-C82880D4CEA7}" type="sibTrans" cxnId="{5CAF29CF-7BB6-4F71-B559-71C125D64B0F}">
      <dgm:prSet/>
      <dgm:spPr/>
      <dgm:t>
        <a:bodyPr/>
        <a:lstStyle/>
        <a:p>
          <a:endParaRPr lang="en-US"/>
        </a:p>
      </dgm:t>
    </dgm:pt>
    <dgm:pt modelId="{57D1E98B-BB00-4D62-8FC9-8A17765B7239}">
      <dgm:prSet/>
      <dgm:spPr/>
      <dgm:t>
        <a:bodyPr/>
        <a:lstStyle/>
        <a:p>
          <a:pPr rtl="0"/>
          <a:r>
            <a:rPr lang="en-US" dirty="0" smtClean="0"/>
            <a:t>Case Studies: Incorporating the HERS Index into an Energy Code</a:t>
          </a:r>
          <a:endParaRPr lang="en-US" dirty="0"/>
        </a:p>
      </dgm:t>
    </dgm:pt>
    <dgm:pt modelId="{D5785220-204C-43D1-BC57-30148DBF257D}" type="parTrans" cxnId="{F71CE94C-985A-459A-B40B-3A620E5F012D}">
      <dgm:prSet/>
      <dgm:spPr/>
      <dgm:t>
        <a:bodyPr/>
        <a:lstStyle/>
        <a:p>
          <a:endParaRPr lang="en-US"/>
        </a:p>
      </dgm:t>
    </dgm:pt>
    <dgm:pt modelId="{42CA0141-D1A3-4D48-A60B-DB705B84BDE7}" type="sibTrans" cxnId="{F71CE94C-985A-459A-B40B-3A620E5F012D}">
      <dgm:prSet/>
      <dgm:spPr/>
      <dgm:t>
        <a:bodyPr/>
        <a:lstStyle/>
        <a:p>
          <a:endParaRPr lang="en-US"/>
        </a:p>
      </dgm:t>
    </dgm:pt>
    <dgm:pt modelId="{FA54B517-E21B-4019-8F38-7CE5AEBADED6}" type="pres">
      <dgm:prSet presAssocID="{964254DE-3FFC-4D51-B1D1-38BDD1E8EC71}" presName="linear" presStyleCnt="0">
        <dgm:presLayoutVars>
          <dgm:dir/>
          <dgm:animLvl val="lvl"/>
          <dgm:resizeHandles val="exact"/>
        </dgm:presLayoutVars>
      </dgm:prSet>
      <dgm:spPr/>
      <dgm:t>
        <a:bodyPr/>
        <a:lstStyle/>
        <a:p>
          <a:endParaRPr lang="en-US"/>
        </a:p>
      </dgm:t>
    </dgm:pt>
    <dgm:pt modelId="{8D872F75-3C9F-4AE7-8653-2A8ECC5E409F}" type="pres">
      <dgm:prSet presAssocID="{6F70C539-3719-4DCD-8D7D-77DA56DDF373}" presName="parentLin" presStyleCnt="0"/>
      <dgm:spPr/>
    </dgm:pt>
    <dgm:pt modelId="{0B679E04-AFC2-4A46-903E-FDE074DD28A6}" type="pres">
      <dgm:prSet presAssocID="{6F70C539-3719-4DCD-8D7D-77DA56DDF373}" presName="parentLeftMargin" presStyleLbl="node1" presStyleIdx="0" presStyleCnt="1"/>
      <dgm:spPr/>
      <dgm:t>
        <a:bodyPr/>
        <a:lstStyle/>
        <a:p>
          <a:endParaRPr lang="en-US"/>
        </a:p>
      </dgm:t>
    </dgm:pt>
    <dgm:pt modelId="{3B792CF2-E1B1-4C02-B7CB-7D0CB628813C}" type="pres">
      <dgm:prSet presAssocID="{6F70C539-3719-4DCD-8D7D-77DA56DDF373}" presName="parentText" presStyleLbl="node1" presStyleIdx="0" presStyleCnt="1">
        <dgm:presLayoutVars>
          <dgm:chMax val="0"/>
          <dgm:bulletEnabled val="1"/>
        </dgm:presLayoutVars>
      </dgm:prSet>
      <dgm:spPr/>
      <dgm:t>
        <a:bodyPr/>
        <a:lstStyle/>
        <a:p>
          <a:endParaRPr lang="en-US"/>
        </a:p>
      </dgm:t>
    </dgm:pt>
    <dgm:pt modelId="{42767992-1864-4042-AC62-9578EE5B22CD}" type="pres">
      <dgm:prSet presAssocID="{6F70C539-3719-4DCD-8D7D-77DA56DDF373}" presName="negativeSpace" presStyleCnt="0"/>
      <dgm:spPr/>
    </dgm:pt>
    <dgm:pt modelId="{B3CCA184-FBC2-48EC-9F8B-87ABAE702ECB}" type="pres">
      <dgm:prSet presAssocID="{6F70C539-3719-4DCD-8D7D-77DA56DDF373}" presName="childText" presStyleLbl="conFgAcc1" presStyleIdx="0" presStyleCnt="1" custScaleY="118215" custLinFactNeighborY="11288">
        <dgm:presLayoutVars>
          <dgm:bulletEnabled val="1"/>
        </dgm:presLayoutVars>
      </dgm:prSet>
      <dgm:spPr/>
      <dgm:t>
        <a:bodyPr/>
        <a:lstStyle/>
        <a:p>
          <a:endParaRPr lang="en-US"/>
        </a:p>
      </dgm:t>
    </dgm:pt>
  </dgm:ptLst>
  <dgm:cxnLst>
    <dgm:cxn modelId="{5CAF29CF-7BB6-4F71-B559-71C125D64B0F}" srcId="{6F70C539-3719-4DCD-8D7D-77DA56DDF373}" destId="{9E64C28E-B30F-4615-BA9C-DC1BDE196235}" srcOrd="5" destOrd="0" parTransId="{12E94515-AE7C-4484-9E9F-ACB5B67E7B1B}" sibTransId="{C2208A51-EE66-4C8F-A1A9-C82880D4CEA7}"/>
    <dgm:cxn modelId="{75619E88-B1F8-4C6B-9A22-52E74315C001}" type="presOf" srcId="{964254DE-3FFC-4D51-B1D1-38BDD1E8EC71}" destId="{FA54B517-E21B-4019-8F38-7CE5AEBADED6}" srcOrd="0" destOrd="0" presId="urn:microsoft.com/office/officeart/2005/8/layout/list1"/>
    <dgm:cxn modelId="{A1125A70-EF7E-408C-9C07-818A29154952}" type="presOf" srcId="{6F70C539-3719-4DCD-8D7D-77DA56DDF373}" destId="{3B792CF2-E1B1-4C02-B7CB-7D0CB628813C}" srcOrd="1" destOrd="0" presId="urn:microsoft.com/office/officeart/2005/8/layout/list1"/>
    <dgm:cxn modelId="{E5FC1C73-91AF-4F1A-B0D7-5F7C0BCC946D}" srcId="{6F70C539-3719-4DCD-8D7D-77DA56DDF373}" destId="{2341591F-3518-4F58-A842-40640B9CF631}" srcOrd="4" destOrd="0" parTransId="{84DD9A89-2C4C-4D19-9B41-7A5F008057AC}" sibTransId="{DAC7A499-9189-47B6-8E53-CC0AB0725365}"/>
    <dgm:cxn modelId="{7D019335-B7B8-43CF-95DD-8DC4CF80C35D}" type="presOf" srcId="{6F70C539-3719-4DCD-8D7D-77DA56DDF373}" destId="{0B679E04-AFC2-4A46-903E-FDE074DD28A6}" srcOrd="0" destOrd="0" presId="urn:microsoft.com/office/officeart/2005/8/layout/list1"/>
    <dgm:cxn modelId="{0DA51BCA-EE4B-405C-9533-D04A3FF581B3}" type="presOf" srcId="{AB4EDA00-D1DB-46B2-80DD-D5239379B54A}" destId="{B3CCA184-FBC2-48EC-9F8B-87ABAE702ECB}" srcOrd="0" destOrd="1" presId="urn:microsoft.com/office/officeart/2005/8/layout/list1"/>
    <dgm:cxn modelId="{03C388B5-05E8-4B72-8FB1-F587D91FA331}" type="presOf" srcId="{7E940A12-9B20-48F1-A327-1648D429CBC5}" destId="{B3CCA184-FBC2-48EC-9F8B-87ABAE702ECB}" srcOrd="0" destOrd="2" presId="urn:microsoft.com/office/officeart/2005/8/layout/list1"/>
    <dgm:cxn modelId="{49D6AA5A-81D7-49B3-982C-22F603477312}" srcId="{964254DE-3FFC-4D51-B1D1-38BDD1E8EC71}" destId="{6F70C539-3719-4DCD-8D7D-77DA56DDF373}" srcOrd="0" destOrd="0" parTransId="{A12A4581-4FC2-4638-A102-EFCF901A2356}" sibTransId="{E02EA6BE-7914-47F7-A580-2D3E41065ADC}"/>
    <dgm:cxn modelId="{CB340370-3553-4277-9BE1-8C6E74232991}" srcId="{6F70C539-3719-4DCD-8D7D-77DA56DDF373}" destId="{7E940A12-9B20-48F1-A327-1648D429CBC5}" srcOrd="2" destOrd="0" parTransId="{E626DCC2-E603-4C59-A273-2B898F3E7268}" sibTransId="{F7E976A2-B96E-45FA-A84D-098474643EEC}"/>
    <dgm:cxn modelId="{AED743AE-AB32-4C81-B4D1-EA5170267C16}" srcId="{6F70C539-3719-4DCD-8D7D-77DA56DDF373}" destId="{AE1AE3EB-93A4-4E31-89E7-485E5B42D659}" srcOrd="3" destOrd="0" parTransId="{D3BA83F5-8A2E-4209-8EF6-582166A4DB22}" sibTransId="{9B21F624-FEF0-4A18-BE2C-966E5517F4B6}"/>
    <dgm:cxn modelId="{F71CE94C-985A-459A-B40B-3A620E5F012D}" srcId="{6F70C539-3719-4DCD-8D7D-77DA56DDF373}" destId="{57D1E98B-BB00-4D62-8FC9-8A17765B7239}" srcOrd="6" destOrd="0" parTransId="{D5785220-204C-43D1-BC57-30148DBF257D}" sibTransId="{42CA0141-D1A3-4D48-A60B-DB705B84BDE7}"/>
    <dgm:cxn modelId="{131690D0-564F-4D13-96D4-45AFDAB18BF3}" srcId="{6F70C539-3719-4DCD-8D7D-77DA56DDF373}" destId="{1C55647D-F48E-4449-B485-345683149960}" srcOrd="0" destOrd="0" parTransId="{47F39326-B848-4416-8B3A-B40AAB185DCB}" sibTransId="{978E89D3-BD4C-40A5-B4ED-597B464CCA7E}"/>
    <dgm:cxn modelId="{BDA6125F-FCD7-4ACE-A751-32B7D70C7EF0}" type="presOf" srcId="{AE1AE3EB-93A4-4E31-89E7-485E5B42D659}" destId="{B3CCA184-FBC2-48EC-9F8B-87ABAE702ECB}" srcOrd="0" destOrd="3" presId="urn:microsoft.com/office/officeart/2005/8/layout/list1"/>
    <dgm:cxn modelId="{3A79902E-99AC-44F9-8B75-1B5D4CBAC2E3}" type="presOf" srcId="{1C55647D-F48E-4449-B485-345683149960}" destId="{B3CCA184-FBC2-48EC-9F8B-87ABAE702ECB}" srcOrd="0" destOrd="0" presId="urn:microsoft.com/office/officeart/2005/8/layout/list1"/>
    <dgm:cxn modelId="{314D2139-02B7-4E3C-B291-B9DF38EEEA12}" type="presOf" srcId="{57D1E98B-BB00-4D62-8FC9-8A17765B7239}" destId="{B3CCA184-FBC2-48EC-9F8B-87ABAE702ECB}" srcOrd="0" destOrd="6" presId="urn:microsoft.com/office/officeart/2005/8/layout/list1"/>
    <dgm:cxn modelId="{E3FFC415-71AE-4A67-AEA8-7E1D02A57D0D}" type="presOf" srcId="{9E64C28E-B30F-4615-BA9C-DC1BDE196235}" destId="{B3CCA184-FBC2-48EC-9F8B-87ABAE702ECB}" srcOrd="0" destOrd="5" presId="urn:microsoft.com/office/officeart/2005/8/layout/list1"/>
    <dgm:cxn modelId="{0A149900-400A-4774-B266-5D065476B08B}" type="presOf" srcId="{2341591F-3518-4F58-A842-40640B9CF631}" destId="{B3CCA184-FBC2-48EC-9F8B-87ABAE702ECB}" srcOrd="0" destOrd="4" presId="urn:microsoft.com/office/officeart/2005/8/layout/list1"/>
    <dgm:cxn modelId="{A42A7E11-FA5B-44C2-B5CE-9D26FBDD1929}" srcId="{6F70C539-3719-4DCD-8D7D-77DA56DDF373}" destId="{AB4EDA00-D1DB-46B2-80DD-D5239379B54A}" srcOrd="1" destOrd="0" parTransId="{BEBC7A0D-012B-4B94-A764-883BE1DD1BB0}" sibTransId="{D7DCBEDA-BC1F-403C-98A7-C49BDEE68A33}"/>
    <dgm:cxn modelId="{A7456AAF-09A3-4F90-A4EB-634FC198DB88}" type="presParOf" srcId="{FA54B517-E21B-4019-8F38-7CE5AEBADED6}" destId="{8D872F75-3C9F-4AE7-8653-2A8ECC5E409F}" srcOrd="0" destOrd="0" presId="urn:microsoft.com/office/officeart/2005/8/layout/list1"/>
    <dgm:cxn modelId="{C7BEC2F1-BFE7-47B4-B3C4-06B3DFD0CA33}" type="presParOf" srcId="{8D872F75-3C9F-4AE7-8653-2A8ECC5E409F}" destId="{0B679E04-AFC2-4A46-903E-FDE074DD28A6}" srcOrd="0" destOrd="0" presId="urn:microsoft.com/office/officeart/2005/8/layout/list1"/>
    <dgm:cxn modelId="{5BC9B483-C187-4DE0-8654-37CAFACDDED4}" type="presParOf" srcId="{8D872F75-3C9F-4AE7-8653-2A8ECC5E409F}" destId="{3B792CF2-E1B1-4C02-B7CB-7D0CB628813C}" srcOrd="1" destOrd="0" presId="urn:microsoft.com/office/officeart/2005/8/layout/list1"/>
    <dgm:cxn modelId="{13E05932-1591-45A9-8E0C-07765AF3CD47}" type="presParOf" srcId="{FA54B517-E21B-4019-8F38-7CE5AEBADED6}" destId="{42767992-1864-4042-AC62-9578EE5B22CD}" srcOrd="1" destOrd="0" presId="urn:microsoft.com/office/officeart/2005/8/layout/list1"/>
    <dgm:cxn modelId="{CAF9775C-5D9E-4FAC-BE3B-96EAE4E91479}" type="presParOf" srcId="{FA54B517-E21B-4019-8F38-7CE5AEBADED6}" destId="{B3CCA184-FBC2-48EC-9F8B-87ABAE702EC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1820A-1CCD-4DCF-82A2-615863AD98C6}"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n-US"/>
        </a:p>
      </dgm:t>
    </dgm:pt>
    <dgm:pt modelId="{2690E0EB-FE55-400F-93CD-89F8C1EA5C60}">
      <dgm:prSet/>
      <dgm:spPr>
        <a:solidFill>
          <a:schemeClr val="accent2"/>
        </a:solidFill>
        <a:scene3d>
          <a:camera prst="orthographicFront"/>
          <a:lightRig rig="threePt" dir="t"/>
        </a:scene3d>
        <a:sp3d>
          <a:bevelT/>
        </a:sp3d>
      </dgm:spPr>
      <dgm:t>
        <a:bodyPr/>
        <a:lstStyle/>
        <a:p>
          <a:pPr rtl="0"/>
          <a:r>
            <a:rPr lang="en-US" dirty="0" smtClean="0"/>
            <a:t>States and jurisdictions can specify which qualifying ERI method they will use</a:t>
          </a:r>
          <a:endParaRPr lang="en-US" dirty="0"/>
        </a:p>
      </dgm:t>
    </dgm:pt>
    <dgm:pt modelId="{06A39B17-DABB-4169-A96D-384471FEE3FF}" type="parTrans" cxnId="{1DED4FA7-6993-495F-A342-A91C5A873B1F}">
      <dgm:prSet/>
      <dgm:spPr/>
      <dgm:t>
        <a:bodyPr/>
        <a:lstStyle/>
        <a:p>
          <a:endParaRPr lang="en-US"/>
        </a:p>
      </dgm:t>
    </dgm:pt>
    <dgm:pt modelId="{DE375DBF-8C65-41EC-A0CA-0E0EA0E580A3}" type="sibTrans" cxnId="{1DED4FA7-6993-495F-A342-A91C5A873B1F}">
      <dgm:prSet/>
      <dgm:spPr/>
      <dgm:t>
        <a:bodyPr/>
        <a:lstStyle/>
        <a:p>
          <a:endParaRPr lang="en-US"/>
        </a:p>
      </dgm:t>
    </dgm:pt>
    <dgm:pt modelId="{54E23650-B8A2-49BB-82B8-26286445FF01}">
      <dgm:prSet/>
      <dgm:spPr/>
      <dgm:t>
        <a:bodyPr/>
        <a:lstStyle/>
        <a:p>
          <a:pPr rtl="0"/>
          <a:r>
            <a:rPr lang="en-US" b="1" dirty="0" smtClean="0"/>
            <a:t>RESNET HERS Index is the existing compliance ERI method </a:t>
          </a:r>
          <a:endParaRPr lang="en-US" dirty="0"/>
        </a:p>
      </dgm:t>
    </dgm:pt>
    <dgm:pt modelId="{4E966B23-BAAD-4155-A720-52B74333BC60}" type="parTrans" cxnId="{93247FC0-88C4-4FE0-A90A-E0BB8C006BF0}">
      <dgm:prSet/>
      <dgm:spPr/>
      <dgm:t>
        <a:bodyPr/>
        <a:lstStyle/>
        <a:p>
          <a:endParaRPr lang="en-US"/>
        </a:p>
      </dgm:t>
    </dgm:pt>
    <dgm:pt modelId="{407662F0-E48C-4C25-A81C-51FB88C9A564}" type="sibTrans" cxnId="{93247FC0-88C4-4FE0-A90A-E0BB8C006BF0}">
      <dgm:prSet/>
      <dgm:spPr/>
      <dgm:t>
        <a:bodyPr/>
        <a:lstStyle/>
        <a:p>
          <a:endParaRPr lang="en-US"/>
        </a:p>
      </dgm:t>
    </dgm:pt>
    <dgm:pt modelId="{234F1758-DAD7-45B8-879A-32FC1E82126A}">
      <dgm:prSet/>
      <dgm:spPr/>
      <dgm:t>
        <a:bodyPr/>
        <a:lstStyle/>
        <a:p>
          <a:pPr rtl="0"/>
          <a:r>
            <a:rPr lang="en-US" b="1" smtClean="0"/>
            <a:t>Is nationally recognized</a:t>
          </a:r>
          <a:endParaRPr lang="en-US"/>
        </a:p>
      </dgm:t>
    </dgm:pt>
    <dgm:pt modelId="{65E121C8-8FBC-4EAC-A8E7-8616AAA282BA}" type="parTrans" cxnId="{99B5A765-18F8-4262-B6F1-7CD8461E9872}">
      <dgm:prSet/>
      <dgm:spPr/>
      <dgm:t>
        <a:bodyPr/>
        <a:lstStyle/>
        <a:p>
          <a:endParaRPr lang="en-US"/>
        </a:p>
      </dgm:t>
    </dgm:pt>
    <dgm:pt modelId="{3238F5CD-226D-45F1-AB1E-AD3692026B8D}" type="sibTrans" cxnId="{99B5A765-18F8-4262-B6F1-7CD8461E9872}">
      <dgm:prSet/>
      <dgm:spPr/>
      <dgm:t>
        <a:bodyPr/>
        <a:lstStyle/>
        <a:p>
          <a:endParaRPr lang="en-US"/>
        </a:p>
      </dgm:t>
    </dgm:pt>
    <dgm:pt modelId="{B35351F6-4D6F-4964-842E-1A00E1101E8C}">
      <dgm:prSet/>
      <dgm:spPr/>
      <dgm:t>
        <a:bodyPr/>
        <a:lstStyle/>
        <a:p>
          <a:pPr rtl="0"/>
          <a:r>
            <a:rPr lang="en-US" b="1" dirty="0" smtClean="0"/>
            <a:t>Based on ANSI RESNET Standard 301-2014 </a:t>
          </a:r>
          <a:endParaRPr lang="en-US" dirty="0"/>
        </a:p>
      </dgm:t>
    </dgm:pt>
    <dgm:pt modelId="{1EB7EF45-B1F7-4B33-A05C-30305CFF8B1E}" type="parTrans" cxnId="{A4CA44BF-063D-437B-A143-038D3586A605}">
      <dgm:prSet/>
      <dgm:spPr/>
      <dgm:t>
        <a:bodyPr/>
        <a:lstStyle/>
        <a:p>
          <a:endParaRPr lang="en-US"/>
        </a:p>
      </dgm:t>
    </dgm:pt>
    <dgm:pt modelId="{ADE6F0C8-0F74-4C62-B591-0E91A5DF8F75}" type="sibTrans" cxnId="{A4CA44BF-063D-437B-A143-038D3586A605}">
      <dgm:prSet/>
      <dgm:spPr/>
      <dgm:t>
        <a:bodyPr/>
        <a:lstStyle/>
        <a:p>
          <a:endParaRPr lang="en-US"/>
        </a:p>
      </dgm:t>
    </dgm:pt>
    <dgm:pt modelId="{7C9D6EC1-A5BB-4C24-B5B7-575605977394}">
      <dgm:prSet/>
      <dgm:spPr/>
      <dgm:t>
        <a:bodyPr/>
        <a:lstStyle/>
        <a:p>
          <a:pPr rtl="0"/>
          <a:r>
            <a:rPr lang="en-US" b="1" smtClean="0"/>
            <a:t>To date, over 1.5 million homes have been rated in the US under the RESNET standards</a:t>
          </a:r>
          <a:endParaRPr lang="en-US"/>
        </a:p>
      </dgm:t>
    </dgm:pt>
    <dgm:pt modelId="{7FBB8399-9C09-43A0-80CB-89BCEB9D0421}" type="parTrans" cxnId="{0FE75F09-AAEC-4616-A919-D1B259436355}">
      <dgm:prSet/>
      <dgm:spPr/>
      <dgm:t>
        <a:bodyPr/>
        <a:lstStyle/>
        <a:p>
          <a:endParaRPr lang="en-US"/>
        </a:p>
      </dgm:t>
    </dgm:pt>
    <dgm:pt modelId="{281A9DA9-D1D6-4305-BFA9-7C684093216C}" type="sibTrans" cxnId="{0FE75F09-AAEC-4616-A919-D1B259436355}">
      <dgm:prSet/>
      <dgm:spPr/>
      <dgm:t>
        <a:bodyPr/>
        <a:lstStyle/>
        <a:p>
          <a:endParaRPr lang="en-US"/>
        </a:p>
      </dgm:t>
    </dgm:pt>
    <dgm:pt modelId="{7AB651B7-A166-4BF2-8B91-E85636012ACC}" type="pres">
      <dgm:prSet presAssocID="{3881820A-1CCD-4DCF-82A2-615863AD98C6}" presName="Name0" presStyleCnt="0">
        <dgm:presLayoutVars>
          <dgm:dir/>
          <dgm:animLvl val="lvl"/>
          <dgm:resizeHandles val="exact"/>
        </dgm:presLayoutVars>
      </dgm:prSet>
      <dgm:spPr/>
      <dgm:t>
        <a:bodyPr/>
        <a:lstStyle/>
        <a:p>
          <a:endParaRPr lang="en-US"/>
        </a:p>
      </dgm:t>
    </dgm:pt>
    <dgm:pt modelId="{534414A7-7E63-4D96-B595-ABDD4DE0C716}" type="pres">
      <dgm:prSet presAssocID="{2690E0EB-FE55-400F-93CD-89F8C1EA5C60}" presName="linNode" presStyleCnt="0"/>
      <dgm:spPr/>
    </dgm:pt>
    <dgm:pt modelId="{992153C9-F4F0-4AAC-962A-F92D40EBC5BA}" type="pres">
      <dgm:prSet presAssocID="{2690E0EB-FE55-400F-93CD-89F8C1EA5C60}" presName="parentText" presStyleLbl="node1" presStyleIdx="0" presStyleCnt="2" custScaleX="277778" custScaleY="38309" custLinFactNeighborY="2861">
        <dgm:presLayoutVars>
          <dgm:chMax val="1"/>
          <dgm:bulletEnabled val="1"/>
        </dgm:presLayoutVars>
      </dgm:prSet>
      <dgm:spPr/>
      <dgm:t>
        <a:bodyPr/>
        <a:lstStyle/>
        <a:p>
          <a:endParaRPr lang="en-US"/>
        </a:p>
      </dgm:t>
    </dgm:pt>
    <dgm:pt modelId="{C8081D47-F43E-46F5-B729-4EF7994B7EBE}" type="pres">
      <dgm:prSet presAssocID="{DE375DBF-8C65-41EC-A0CA-0E0EA0E580A3}" presName="sp" presStyleCnt="0"/>
      <dgm:spPr/>
    </dgm:pt>
    <dgm:pt modelId="{912B9498-F45B-4879-B843-1BEBC9E3C718}" type="pres">
      <dgm:prSet presAssocID="{54E23650-B8A2-49BB-82B8-26286445FF01}" presName="linNode" presStyleCnt="0"/>
      <dgm:spPr/>
    </dgm:pt>
    <dgm:pt modelId="{EA7AEA8E-A3F3-4EBF-A9DC-E8D1E2C1D826}" type="pres">
      <dgm:prSet presAssocID="{54E23650-B8A2-49BB-82B8-26286445FF01}" presName="parentText" presStyleLbl="node1" presStyleIdx="1" presStyleCnt="2">
        <dgm:presLayoutVars>
          <dgm:chMax val="1"/>
          <dgm:bulletEnabled val="1"/>
        </dgm:presLayoutVars>
      </dgm:prSet>
      <dgm:spPr/>
      <dgm:t>
        <a:bodyPr/>
        <a:lstStyle/>
        <a:p>
          <a:endParaRPr lang="en-US"/>
        </a:p>
      </dgm:t>
    </dgm:pt>
    <dgm:pt modelId="{09788071-06B1-465E-87B0-48E842D19084}" type="pres">
      <dgm:prSet presAssocID="{54E23650-B8A2-49BB-82B8-26286445FF01}" presName="descendantText" presStyleLbl="alignAccFollowNode1" presStyleIdx="0" presStyleCnt="1">
        <dgm:presLayoutVars>
          <dgm:bulletEnabled val="1"/>
        </dgm:presLayoutVars>
      </dgm:prSet>
      <dgm:spPr/>
      <dgm:t>
        <a:bodyPr/>
        <a:lstStyle/>
        <a:p>
          <a:endParaRPr lang="en-US"/>
        </a:p>
      </dgm:t>
    </dgm:pt>
  </dgm:ptLst>
  <dgm:cxnLst>
    <dgm:cxn modelId="{A9F92228-967A-4503-AC90-64934DB9AEF7}" type="presOf" srcId="{54E23650-B8A2-49BB-82B8-26286445FF01}" destId="{EA7AEA8E-A3F3-4EBF-A9DC-E8D1E2C1D826}" srcOrd="0" destOrd="0" presId="urn:microsoft.com/office/officeart/2005/8/layout/vList5"/>
    <dgm:cxn modelId="{FEE2543F-CB33-46EE-A239-5A8203939754}" type="presOf" srcId="{3881820A-1CCD-4DCF-82A2-615863AD98C6}" destId="{7AB651B7-A166-4BF2-8B91-E85636012ACC}" srcOrd="0" destOrd="0" presId="urn:microsoft.com/office/officeart/2005/8/layout/vList5"/>
    <dgm:cxn modelId="{0FE75F09-AAEC-4616-A919-D1B259436355}" srcId="{54E23650-B8A2-49BB-82B8-26286445FF01}" destId="{7C9D6EC1-A5BB-4C24-B5B7-575605977394}" srcOrd="2" destOrd="0" parTransId="{7FBB8399-9C09-43A0-80CB-89BCEB9D0421}" sibTransId="{281A9DA9-D1D6-4305-BFA9-7C684093216C}"/>
    <dgm:cxn modelId="{E33F8E6C-D5F3-4CD8-AD08-7A6955549B48}" type="presOf" srcId="{234F1758-DAD7-45B8-879A-32FC1E82126A}" destId="{09788071-06B1-465E-87B0-48E842D19084}" srcOrd="0" destOrd="0" presId="urn:microsoft.com/office/officeart/2005/8/layout/vList5"/>
    <dgm:cxn modelId="{9D15929A-5317-42AE-BA30-4A890E41BB40}" type="presOf" srcId="{2690E0EB-FE55-400F-93CD-89F8C1EA5C60}" destId="{992153C9-F4F0-4AAC-962A-F92D40EBC5BA}" srcOrd="0" destOrd="0" presId="urn:microsoft.com/office/officeart/2005/8/layout/vList5"/>
    <dgm:cxn modelId="{A4CA44BF-063D-437B-A143-038D3586A605}" srcId="{54E23650-B8A2-49BB-82B8-26286445FF01}" destId="{B35351F6-4D6F-4964-842E-1A00E1101E8C}" srcOrd="1" destOrd="0" parTransId="{1EB7EF45-B1F7-4B33-A05C-30305CFF8B1E}" sibTransId="{ADE6F0C8-0F74-4C62-B591-0E91A5DF8F75}"/>
    <dgm:cxn modelId="{93247FC0-88C4-4FE0-A90A-E0BB8C006BF0}" srcId="{3881820A-1CCD-4DCF-82A2-615863AD98C6}" destId="{54E23650-B8A2-49BB-82B8-26286445FF01}" srcOrd="1" destOrd="0" parTransId="{4E966B23-BAAD-4155-A720-52B74333BC60}" sibTransId="{407662F0-E48C-4C25-A81C-51FB88C9A564}"/>
    <dgm:cxn modelId="{D225160D-28A6-4907-9184-867A5A0CC6E1}" type="presOf" srcId="{7C9D6EC1-A5BB-4C24-B5B7-575605977394}" destId="{09788071-06B1-465E-87B0-48E842D19084}" srcOrd="0" destOrd="2" presId="urn:microsoft.com/office/officeart/2005/8/layout/vList5"/>
    <dgm:cxn modelId="{9C81DBD6-60D5-427A-826D-00C8D55E262D}" type="presOf" srcId="{B35351F6-4D6F-4964-842E-1A00E1101E8C}" destId="{09788071-06B1-465E-87B0-48E842D19084}" srcOrd="0" destOrd="1" presId="urn:microsoft.com/office/officeart/2005/8/layout/vList5"/>
    <dgm:cxn modelId="{1DED4FA7-6993-495F-A342-A91C5A873B1F}" srcId="{3881820A-1CCD-4DCF-82A2-615863AD98C6}" destId="{2690E0EB-FE55-400F-93CD-89F8C1EA5C60}" srcOrd="0" destOrd="0" parTransId="{06A39B17-DABB-4169-A96D-384471FEE3FF}" sibTransId="{DE375DBF-8C65-41EC-A0CA-0E0EA0E580A3}"/>
    <dgm:cxn modelId="{99B5A765-18F8-4262-B6F1-7CD8461E9872}" srcId="{54E23650-B8A2-49BB-82B8-26286445FF01}" destId="{234F1758-DAD7-45B8-879A-32FC1E82126A}" srcOrd="0" destOrd="0" parTransId="{65E121C8-8FBC-4EAC-A8E7-8616AAA282BA}" sibTransId="{3238F5CD-226D-45F1-AB1E-AD3692026B8D}"/>
    <dgm:cxn modelId="{A1B1848F-A981-4A47-8462-A44EF839B1FC}" type="presParOf" srcId="{7AB651B7-A166-4BF2-8B91-E85636012ACC}" destId="{534414A7-7E63-4D96-B595-ABDD4DE0C716}" srcOrd="0" destOrd="0" presId="urn:microsoft.com/office/officeart/2005/8/layout/vList5"/>
    <dgm:cxn modelId="{E18658F8-0D42-4A13-AE49-C65FF6EEC44A}" type="presParOf" srcId="{534414A7-7E63-4D96-B595-ABDD4DE0C716}" destId="{992153C9-F4F0-4AAC-962A-F92D40EBC5BA}" srcOrd="0" destOrd="0" presId="urn:microsoft.com/office/officeart/2005/8/layout/vList5"/>
    <dgm:cxn modelId="{D764496A-55B1-4166-97FA-87D78AF26A80}" type="presParOf" srcId="{7AB651B7-A166-4BF2-8B91-E85636012ACC}" destId="{C8081D47-F43E-46F5-B729-4EF7994B7EBE}" srcOrd="1" destOrd="0" presId="urn:microsoft.com/office/officeart/2005/8/layout/vList5"/>
    <dgm:cxn modelId="{39CB23EB-E2D7-43B5-98EE-51FF6D042F12}" type="presParOf" srcId="{7AB651B7-A166-4BF2-8B91-E85636012ACC}" destId="{912B9498-F45B-4879-B843-1BEBC9E3C718}" srcOrd="2" destOrd="0" presId="urn:microsoft.com/office/officeart/2005/8/layout/vList5"/>
    <dgm:cxn modelId="{EAFEA230-1F76-4E23-9135-399F55B6A54E}" type="presParOf" srcId="{912B9498-F45B-4879-B843-1BEBC9E3C718}" destId="{EA7AEA8E-A3F3-4EBF-A9DC-E8D1E2C1D826}" srcOrd="0" destOrd="0" presId="urn:microsoft.com/office/officeart/2005/8/layout/vList5"/>
    <dgm:cxn modelId="{1DFC6E64-F97E-4064-A547-40A8659E5E96}" type="presParOf" srcId="{912B9498-F45B-4879-B843-1BEBC9E3C718}" destId="{09788071-06B1-465E-87B0-48E842D190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87D3F9-3C2D-410B-896A-116934EAE88D}"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EFCF16BB-4E37-4687-852E-C6A49B9CE21A}">
      <dgm:prSet phldrT="[Text]"/>
      <dgm:spPr/>
      <dgm:t>
        <a:bodyPr/>
        <a:lstStyle/>
        <a:p>
          <a:r>
            <a:rPr lang="en-US" dirty="0" smtClean="0"/>
            <a:t>From a Builder’s Perspective</a:t>
          </a:r>
          <a:endParaRPr lang="en-US" dirty="0"/>
        </a:p>
      </dgm:t>
    </dgm:pt>
    <dgm:pt modelId="{CD8ABA2E-7A82-4DB0-8376-88EED1D2A49B}" type="parTrans" cxnId="{2E37F2A7-BB75-40BF-89B3-FA9B6FBEA228}">
      <dgm:prSet/>
      <dgm:spPr/>
      <dgm:t>
        <a:bodyPr/>
        <a:lstStyle/>
        <a:p>
          <a:endParaRPr lang="en-US"/>
        </a:p>
      </dgm:t>
    </dgm:pt>
    <dgm:pt modelId="{7263D95D-E0DF-4ECB-83A2-A8A92EE677BE}" type="sibTrans" cxnId="{2E37F2A7-BB75-40BF-89B3-FA9B6FBEA228}">
      <dgm:prSet/>
      <dgm:spPr/>
      <dgm:t>
        <a:bodyPr/>
        <a:lstStyle/>
        <a:p>
          <a:endParaRPr lang="en-US"/>
        </a:p>
      </dgm:t>
    </dgm:pt>
    <dgm:pt modelId="{CAD87FFA-0077-414C-A298-6EFE6D213903}">
      <dgm:prSet phldrT="[Text]"/>
      <dgm:spPr/>
      <dgm:t>
        <a:bodyPr/>
        <a:lstStyle/>
        <a:p>
          <a:r>
            <a:rPr lang="en-US" dirty="0" smtClean="0"/>
            <a:t>Lower First Costs</a:t>
          </a:r>
          <a:endParaRPr lang="en-US" dirty="0"/>
        </a:p>
      </dgm:t>
    </dgm:pt>
    <dgm:pt modelId="{1175E23B-24A1-4DA1-BD7C-1600E33EA282}" type="parTrans" cxnId="{306DEC43-D4ED-4113-A162-566D239B9F40}">
      <dgm:prSet/>
      <dgm:spPr/>
      <dgm:t>
        <a:bodyPr/>
        <a:lstStyle/>
        <a:p>
          <a:endParaRPr lang="en-US"/>
        </a:p>
      </dgm:t>
    </dgm:pt>
    <dgm:pt modelId="{F3CA3E13-F7FB-4349-8885-3A4670D5F31F}" type="sibTrans" cxnId="{306DEC43-D4ED-4113-A162-566D239B9F40}">
      <dgm:prSet/>
      <dgm:spPr/>
      <dgm:t>
        <a:bodyPr/>
        <a:lstStyle/>
        <a:p>
          <a:endParaRPr lang="en-US"/>
        </a:p>
      </dgm:t>
    </dgm:pt>
    <dgm:pt modelId="{79287668-C7D5-43C6-9B08-EEE8096DE671}">
      <dgm:prSet phldrT="[Text]"/>
      <dgm:spPr/>
      <dgm:t>
        <a:bodyPr/>
        <a:lstStyle/>
        <a:p>
          <a:r>
            <a:rPr lang="en-US" dirty="0" smtClean="0"/>
            <a:t>Increased Flexibility in Compliance</a:t>
          </a:r>
          <a:endParaRPr lang="en-US" dirty="0"/>
        </a:p>
      </dgm:t>
    </dgm:pt>
    <dgm:pt modelId="{E8F7D3FD-C629-40A4-8AF9-831DC36AB713}" type="parTrans" cxnId="{F6F16EC9-F588-41FD-9169-47D25C418713}">
      <dgm:prSet/>
      <dgm:spPr/>
      <dgm:t>
        <a:bodyPr/>
        <a:lstStyle/>
        <a:p>
          <a:endParaRPr lang="en-US"/>
        </a:p>
      </dgm:t>
    </dgm:pt>
    <dgm:pt modelId="{A123E3CE-1C68-4F4E-A8A2-A95991A1904C}" type="sibTrans" cxnId="{F6F16EC9-F588-41FD-9169-47D25C418713}">
      <dgm:prSet/>
      <dgm:spPr/>
      <dgm:t>
        <a:bodyPr/>
        <a:lstStyle/>
        <a:p>
          <a:endParaRPr lang="en-US"/>
        </a:p>
      </dgm:t>
    </dgm:pt>
    <dgm:pt modelId="{D98E461F-BF43-4F6E-A6DC-28C446D2099A}">
      <dgm:prSet phldrT="[Text]"/>
      <dgm:spPr/>
      <dgm:t>
        <a:bodyPr/>
        <a:lstStyle/>
        <a:p>
          <a:r>
            <a:rPr lang="en-US" dirty="0" smtClean="0"/>
            <a:t>From a Consumer’s Perspective</a:t>
          </a:r>
          <a:endParaRPr lang="en-US" dirty="0"/>
        </a:p>
      </dgm:t>
    </dgm:pt>
    <dgm:pt modelId="{B4DD0F63-07CA-47D6-841C-7D9CFA109EE6}" type="parTrans" cxnId="{7BE16C0E-A6CE-4F8B-AB98-0E283BAA1A4C}">
      <dgm:prSet/>
      <dgm:spPr/>
      <dgm:t>
        <a:bodyPr/>
        <a:lstStyle/>
        <a:p>
          <a:endParaRPr lang="en-US"/>
        </a:p>
      </dgm:t>
    </dgm:pt>
    <dgm:pt modelId="{348F5ADA-0B52-4D91-826B-E80F9C95A881}" type="sibTrans" cxnId="{7BE16C0E-A6CE-4F8B-AB98-0E283BAA1A4C}">
      <dgm:prSet/>
      <dgm:spPr/>
      <dgm:t>
        <a:bodyPr/>
        <a:lstStyle/>
        <a:p>
          <a:endParaRPr lang="en-US"/>
        </a:p>
      </dgm:t>
    </dgm:pt>
    <dgm:pt modelId="{E481A765-4426-4419-9005-23C7EC70E847}">
      <dgm:prSet phldrT="[Text]"/>
      <dgm:spPr/>
      <dgm:t>
        <a:bodyPr/>
        <a:lstStyle/>
        <a:p>
          <a:r>
            <a:rPr lang="en-US" dirty="0" smtClean="0"/>
            <a:t>Building Innovation</a:t>
          </a:r>
          <a:endParaRPr lang="en-US" dirty="0"/>
        </a:p>
      </dgm:t>
    </dgm:pt>
    <dgm:pt modelId="{C908FBE3-883F-4B76-8292-0B9D0DB8218D}" type="parTrans" cxnId="{D0F610D0-9EDB-4054-BD04-6C2D63F323AD}">
      <dgm:prSet/>
      <dgm:spPr/>
      <dgm:t>
        <a:bodyPr/>
        <a:lstStyle/>
        <a:p>
          <a:endParaRPr lang="en-US"/>
        </a:p>
      </dgm:t>
    </dgm:pt>
    <dgm:pt modelId="{1F3D436A-1FD3-44ED-9752-B181957A8FC1}" type="sibTrans" cxnId="{D0F610D0-9EDB-4054-BD04-6C2D63F323AD}">
      <dgm:prSet/>
      <dgm:spPr/>
      <dgm:t>
        <a:bodyPr/>
        <a:lstStyle/>
        <a:p>
          <a:endParaRPr lang="en-US"/>
        </a:p>
      </dgm:t>
    </dgm:pt>
    <dgm:pt modelId="{926AC504-173B-4AB9-A4FB-1892E76C661E}">
      <dgm:prSet/>
      <dgm:spPr/>
      <dgm:t>
        <a:bodyPr/>
        <a:lstStyle/>
        <a:p>
          <a:r>
            <a:rPr lang="en-US" dirty="0" smtClean="0"/>
            <a:t>Utility Bill Savings</a:t>
          </a:r>
          <a:endParaRPr lang="en-US" dirty="0"/>
        </a:p>
      </dgm:t>
    </dgm:pt>
    <dgm:pt modelId="{92BE01ED-7201-4CA8-BE11-67C1E8F1A181}" type="parTrans" cxnId="{D81C6A80-1032-4418-A68B-8A5E6E4A18DA}">
      <dgm:prSet/>
      <dgm:spPr/>
      <dgm:t>
        <a:bodyPr/>
        <a:lstStyle/>
        <a:p>
          <a:endParaRPr lang="en-US"/>
        </a:p>
      </dgm:t>
    </dgm:pt>
    <dgm:pt modelId="{FEF360D2-9600-45B7-9B99-CC125ED991AC}" type="sibTrans" cxnId="{D81C6A80-1032-4418-A68B-8A5E6E4A18DA}">
      <dgm:prSet/>
      <dgm:spPr/>
      <dgm:t>
        <a:bodyPr/>
        <a:lstStyle/>
        <a:p>
          <a:endParaRPr lang="en-US"/>
        </a:p>
      </dgm:t>
    </dgm:pt>
    <dgm:pt modelId="{9E23E825-A76C-4E3B-A26D-7BBA94CDCD2E}">
      <dgm:prSet/>
      <dgm:spPr/>
      <dgm:t>
        <a:bodyPr/>
        <a:lstStyle/>
        <a:p>
          <a:r>
            <a:rPr lang="en-US" dirty="0" smtClean="0"/>
            <a:t>Resale Value</a:t>
          </a:r>
          <a:endParaRPr lang="en-US" dirty="0"/>
        </a:p>
      </dgm:t>
    </dgm:pt>
    <dgm:pt modelId="{DB558984-C1DF-461F-9B7E-39DC3588C902}" type="parTrans" cxnId="{8FB703C2-26C7-4958-8833-FFF1C9C282D2}">
      <dgm:prSet/>
      <dgm:spPr/>
      <dgm:t>
        <a:bodyPr/>
        <a:lstStyle/>
        <a:p>
          <a:endParaRPr lang="en-US"/>
        </a:p>
      </dgm:t>
    </dgm:pt>
    <dgm:pt modelId="{4CAF943E-20D2-45FA-B2C7-BEB030A19CCD}" type="sibTrans" cxnId="{8FB703C2-26C7-4958-8833-FFF1C9C282D2}">
      <dgm:prSet/>
      <dgm:spPr/>
      <dgm:t>
        <a:bodyPr/>
        <a:lstStyle/>
        <a:p>
          <a:endParaRPr lang="en-US"/>
        </a:p>
      </dgm:t>
    </dgm:pt>
    <dgm:pt modelId="{EA70CD10-5700-4983-8052-D9EA0EC0D6B1}">
      <dgm:prSet/>
      <dgm:spPr/>
      <dgm:t>
        <a:bodyPr/>
        <a:lstStyle/>
        <a:p>
          <a:r>
            <a:rPr lang="en-US" dirty="0" smtClean="0"/>
            <a:t>Comparison Shopping for Beyond Code Minimum Homes</a:t>
          </a:r>
          <a:endParaRPr lang="en-US" dirty="0"/>
        </a:p>
      </dgm:t>
    </dgm:pt>
    <dgm:pt modelId="{A7D12C01-B1B4-4CF5-9A5A-B95D4DDD27A2}" type="parTrans" cxnId="{5FC8EFC6-1312-443C-8AB4-C1252D154344}">
      <dgm:prSet/>
      <dgm:spPr/>
      <dgm:t>
        <a:bodyPr/>
        <a:lstStyle/>
        <a:p>
          <a:endParaRPr lang="en-US"/>
        </a:p>
      </dgm:t>
    </dgm:pt>
    <dgm:pt modelId="{FFBF6C5A-6E2C-4723-8D24-C0F7FF26AB1B}" type="sibTrans" cxnId="{5FC8EFC6-1312-443C-8AB4-C1252D154344}">
      <dgm:prSet/>
      <dgm:spPr/>
      <dgm:t>
        <a:bodyPr/>
        <a:lstStyle/>
        <a:p>
          <a:endParaRPr lang="en-US"/>
        </a:p>
      </dgm:t>
    </dgm:pt>
    <dgm:pt modelId="{1F0EC841-4E76-4000-9EF4-2A17DFCA3592}" type="pres">
      <dgm:prSet presAssocID="{F287D3F9-3C2D-410B-896A-116934EAE88D}" presName="Name0" presStyleCnt="0">
        <dgm:presLayoutVars>
          <dgm:dir/>
          <dgm:animLvl val="lvl"/>
          <dgm:resizeHandles/>
        </dgm:presLayoutVars>
      </dgm:prSet>
      <dgm:spPr/>
      <dgm:t>
        <a:bodyPr/>
        <a:lstStyle/>
        <a:p>
          <a:endParaRPr lang="en-US"/>
        </a:p>
      </dgm:t>
    </dgm:pt>
    <dgm:pt modelId="{6A29BCD2-E064-4957-83C1-768087ECD371}" type="pres">
      <dgm:prSet presAssocID="{EFCF16BB-4E37-4687-852E-C6A49B9CE21A}" presName="linNode" presStyleCnt="0"/>
      <dgm:spPr/>
    </dgm:pt>
    <dgm:pt modelId="{3BF45AB7-1417-4695-8F2D-B1DDE9E74F02}" type="pres">
      <dgm:prSet presAssocID="{EFCF16BB-4E37-4687-852E-C6A49B9CE21A}" presName="parentShp" presStyleLbl="node1" presStyleIdx="0" presStyleCnt="2">
        <dgm:presLayoutVars>
          <dgm:bulletEnabled val="1"/>
        </dgm:presLayoutVars>
      </dgm:prSet>
      <dgm:spPr/>
      <dgm:t>
        <a:bodyPr/>
        <a:lstStyle/>
        <a:p>
          <a:endParaRPr lang="en-US"/>
        </a:p>
      </dgm:t>
    </dgm:pt>
    <dgm:pt modelId="{445B70D6-5DA8-417A-AD8E-665781319406}" type="pres">
      <dgm:prSet presAssocID="{EFCF16BB-4E37-4687-852E-C6A49B9CE21A}" presName="childShp" presStyleLbl="bgAccFollowNode1" presStyleIdx="0" presStyleCnt="2">
        <dgm:presLayoutVars>
          <dgm:bulletEnabled val="1"/>
        </dgm:presLayoutVars>
      </dgm:prSet>
      <dgm:spPr/>
      <dgm:t>
        <a:bodyPr/>
        <a:lstStyle/>
        <a:p>
          <a:endParaRPr lang="en-US"/>
        </a:p>
      </dgm:t>
    </dgm:pt>
    <dgm:pt modelId="{92F0FDF0-6EDB-4D4E-9031-97FB53CCC83D}" type="pres">
      <dgm:prSet presAssocID="{7263D95D-E0DF-4ECB-83A2-A8A92EE677BE}" presName="spacing" presStyleCnt="0"/>
      <dgm:spPr/>
    </dgm:pt>
    <dgm:pt modelId="{8B7B72B7-1FF3-463C-B532-7091BC5AE9CE}" type="pres">
      <dgm:prSet presAssocID="{D98E461F-BF43-4F6E-A6DC-28C446D2099A}" presName="linNode" presStyleCnt="0"/>
      <dgm:spPr/>
    </dgm:pt>
    <dgm:pt modelId="{3C45DA17-2BE5-4B55-9A81-816EDEC636B5}" type="pres">
      <dgm:prSet presAssocID="{D98E461F-BF43-4F6E-A6DC-28C446D2099A}" presName="parentShp" presStyleLbl="node1" presStyleIdx="1" presStyleCnt="2">
        <dgm:presLayoutVars>
          <dgm:bulletEnabled val="1"/>
        </dgm:presLayoutVars>
      </dgm:prSet>
      <dgm:spPr/>
      <dgm:t>
        <a:bodyPr/>
        <a:lstStyle/>
        <a:p>
          <a:endParaRPr lang="en-US"/>
        </a:p>
      </dgm:t>
    </dgm:pt>
    <dgm:pt modelId="{38773EA6-CD1D-47FA-9A71-3AE6A0124702}" type="pres">
      <dgm:prSet presAssocID="{D98E461F-BF43-4F6E-A6DC-28C446D2099A}" presName="childShp" presStyleLbl="bgAccFollowNode1" presStyleIdx="1" presStyleCnt="2">
        <dgm:presLayoutVars>
          <dgm:bulletEnabled val="1"/>
        </dgm:presLayoutVars>
      </dgm:prSet>
      <dgm:spPr/>
      <dgm:t>
        <a:bodyPr/>
        <a:lstStyle/>
        <a:p>
          <a:endParaRPr lang="en-US"/>
        </a:p>
      </dgm:t>
    </dgm:pt>
  </dgm:ptLst>
  <dgm:cxnLst>
    <dgm:cxn modelId="{BFAFA7B0-8561-4ACB-AEB8-4783523326B5}" type="presOf" srcId="{E481A765-4426-4419-9005-23C7EC70E847}" destId="{445B70D6-5DA8-417A-AD8E-665781319406}" srcOrd="0" destOrd="1" presId="urn:microsoft.com/office/officeart/2005/8/layout/vList6"/>
    <dgm:cxn modelId="{29064490-83E7-465E-BBE2-0CB176B38C0B}" type="presOf" srcId="{F287D3F9-3C2D-410B-896A-116934EAE88D}" destId="{1F0EC841-4E76-4000-9EF4-2A17DFCA3592}" srcOrd="0" destOrd="0" presId="urn:microsoft.com/office/officeart/2005/8/layout/vList6"/>
    <dgm:cxn modelId="{2E37F2A7-BB75-40BF-89B3-FA9B6FBEA228}" srcId="{F287D3F9-3C2D-410B-896A-116934EAE88D}" destId="{EFCF16BB-4E37-4687-852E-C6A49B9CE21A}" srcOrd="0" destOrd="0" parTransId="{CD8ABA2E-7A82-4DB0-8376-88EED1D2A49B}" sibTransId="{7263D95D-E0DF-4ECB-83A2-A8A92EE677BE}"/>
    <dgm:cxn modelId="{F6F16EC9-F588-41FD-9169-47D25C418713}" srcId="{EFCF16BB-4E37-4687-852E-C6A49B9CE21A}" destId="{79287668-C7D5-43C6-9B08-EEE8096DE671}" srcOrd="2" destOrd="0" parTransId="{E8F7D3FD-C629-40A4-8AF9-831DC36AB713}" sibTransId="{A123E3CE-1C68-4F4E-A8A2-A95991A1904C}"/>
    <dgm:cxn modelId="{D0F610D0-9EDB-4054-BD04-6C2D63F323AD}" srcId="{EFCF16BB-4E37-4687-852E-C6A49B9CE21A}" destId="{E481A765-4426-4419-9005-23C7EC70E847}" srcOrd="1" destOrd="0" parTransId="{C908FBE3-883F-4B76-8292-0B9D0DB8218D}" sibTransId="{1F3D436A-1FD3-44ED-9752-B181957A8FC1}"/>
    <dgm:cxn modelId="{7BE16C0E-A6CE-4F8B-AB98-0E283BAA1A4C}" srcId="{F287D3F9-3C2D-410B-896A-116934EAE88D}" destId="{D98E461F-BF43-4F6E-A6DC-28C446D2099A}" srcOrd="1" destOrd="0" parTransId="{B4DD0F63-07CA-47D6-841C-7D9CFA109EE6}" sibTransId="{348F5ADA-0B52-4D91-826B-E80F9C95A881}"/>
    <dgm:cxn modelId="{00ED729C-47E6-44FE-A5D3-EF3BD24ED6EE}" type="presOf" srcId="{CAD87FFA-0077-414C-A298-6EFE6D213903}" destId="{445B70D6-5DA8-417A-AD8E-665781319406}" srcOrd="0" destOrd="0" presId="urn:microsoft.com/office/officeart/2005/8/layout/vList6"/>
    <dgm:cxn modelId="{5FC8EFC6-1312-443C-8AB4-C1252D154344}" srcId="{D98E461F-BF43-4F6E-A6DC-28C446D2099A}" destId="{EA70CD10-5700-4983-8052-D9EA0EC0D6B1}" srcOrd="2" destOrd="0" parTransId="{A7D12C01-B1B4-4CF5-9A5A-B95D4DDD27A2}" sibTransId="{FFBF6C5A-6E2C-4723-8D24-C0F7FF26AB1B}"/>
    <dgm:cxn modelId="{D81C6A80-1032-4418-A68B-8A5E6E4A18DA}" srcId="{D98E461F-BF43-4F6E-A6DC-28C446D2099A}" destId="{926AC504-173B-4AB9-A4FB-1892E76C661E}" srcOrd="0" destOrd="0" parTransId="{92BE01ED-7201-4CA8-BE11-67C1E8F1A181}" sibTransId="{FEF360D2-9600-45B7-9B99-CC125ED991AC}"/>
    <dgm:cxn modelId="{FDAAFEC3-8FBB-49E9-B7FA-D34762610039}" type="presOf" srcId="{EFCF16BB-4E37-4687-852E-C6A49B9CE21A}" destId="{3BF45AB7-1417-4695-8F2D-B1DDE9E74F02}" srcOrd="0" destOrd="0" presId="urn:microsoft.com/office/officeart/2005/8/layout/vList6"/>
    <dgm:cxn modelId="{70F6515F-DE2C-4590-947D-FED6799620B3}" type="presOf" srcId="{D98E461F-BF43-4F6E-A6DC-28C446D2099A}" destId="{3C45DA17-2BE5-4B55-9A81-816EDEC636B5}" srcOrd="0" destOrd="0" presId="urn:microsoft.com/office/officeart/2005/8/layout/vList6"/>
    <dgm:cxn modelId="{F782A3D5-694B-40F7-85AD-CBBEA50FA3B1}" type="presOf" srcId="{EA70CD10-5700-4983-8052-D9EA0EC0D6B1}" destId="{38773EA6-CD1D-47FA-9A71-3AE6A0124702}" srcOrd="0" destOrd="2" presId="urn:microsoft.com/office/officeart/2005/8/layout/vList6"/>
    <dgm:cxn modelId="{79588B95-B823-4691-91DB-5290D9D42E15}" type="presOf" srcId="{79287668-C7D5-43C6-9B08-EEE8096DE671}" destId="{445B70D6-5DA8-417A-AD8E-665781319406}" srcOrd="0" destOrd="2" presId="urn:microsoft.com/office/officeart/2005/8/layout/vList6"/>
    <dgm:cxn modelId="{62E6A7BB-9CA2-489E-B301-A2122DAA89D2}" type="presOf" srcId="{926AC504-173B-4AB9-A4FB-1892E76C661E}" destId="{38773EA6-CD1D-47FA-9A71-3AE6A0124702}" srcOrd="0" destOrd="0" presId="urn:microsoft.com/office/officeart/2005/8/layout/vList6"/>
    <dgm:cxn modelId="{8FB703C2-26C7-4958-8833-FFF1C9C282D2}" srcId="{D98E461F-BF43-4F6E-A6DC-28C446D2099A}" destId="{9E23E825-A76C-4E3B-A26D-7BBA94CDCD2E}" srcOrd="1" destOrd="0" parTransId="{DB558984-C1DF-461F-9B7E-39DC3588C902}" sibTransId="{4CAF943E-20D2-45FA-B2C7-BEB030A19CCD}"/>
    <dgm:cxn modelId="{306DEC43-D4ED-4113-A162-566D239B9F40}" srcId="{EFCF16BB-4E37-4687-852E-C6A49B9CE21A}" destId="{CAD87FFA-0077-414C-A298-6EFE6D213903}" srcOrd="0" destOrd="0" parTransId="{1175E23B-24A1-4DA1-BD7C-1600E33EA282}" sibTransId="{F3CA3E13-F7FB-4349-8885-3A4670D5F31F}"/>
    <dgm:cxn modelId="{5BB2CC4E-4544-4072-8223-D46C412EE63F}" type="presOf" srcId="{9E23E825-A76C-4E3B-A26D-7BBA94CDCD2E}" destId="{38773EA6-CD1D-47FA-9A71-3AE6A0124702}" srcOrd="0" destOrd="1" presId="urn:microsoft.com/office/officeart/2005/8/layout/vList6"/>
    <dgm:cxn modelId="{D4DF15EA-D567-48E1-828E-617F9DF7C9FC}" type="presParOf" srcId="{1F0EC841-4E76-4000-9EF4-2A17DFCA3592}" destId="{6A29BCD2-E064-4957-83C1-768087ECD371}" srcOrd="0" destOrd="0" presId="urn:microsoft.com/office/officeart/2005/8/layout/vList6"/>
    <dgm:cxn modelId="{9A064632-9250-40C4-9151-718BA3347ABC}" type="presParOf" srcId="{6A29BCD2-E064-4957-83C1-768087ECD371}" destId="{3BF45AB7-1417-4695-8F2D-B1DDE9E74F02}" srcOrd="0" destOrd="0" presId="urn:microsoft.com/office/officeart/2005/8/layout/vList6"/>
    <dgm:cxn modelId="{35A9F0C3-5FFA-47DB-B487-967064E86139}" type="presParOf" srcId="{6A29BCD2-E064-4957-83C1-768087ECD371}" destId="{445B70D6-5DA8-417A-AD8E-665781319406}" srcOrd="1" destOrd="0" presId="urn:microsoft.com/office/officeart/2005/8/layout/vList6"/>
    <dgm:cxn modelId="{3CC9B7C3-3EBE-49F0-9A4E-8B0FC98977C2}" type="presParOf" srcId="{1F0EC841-4E76-4000-9EF4-2A17DFCA3592}" destId="{92F0FDF0-6EDB-4D4E-9031-97FB53CCC83D}" srcOrd="1" destOrd="0" presId="urn:microsoft.com/office/officeart/2005/8/layout/vList6"/>
    <dgm:cxn modelId="{FC12714A-2E73-4341-8786-676746A16345}" type="presParOf" srcId="{1F0EC841-4E76-4000-9EF4-2A17DFCA3592}" destId="{8B7B72B7-1FF3-463C-B532-7091BC5AE9CE}" srcOrd="2" destOrd="0" presId="urn:microsoft.com/office/officeart/2005/8/layout/vList6"/>
    <dgm:cxn modelId="{5939D99A-B1C4-40B8-BB08-53ABE5470114}" type="presParOf" srcId="{8B7B72B7-1FF3-463C-B532-7091BC5AE9CE}" destId="{3C45DA17-2BE5-4B55-9A81-816EDEC636B5}" srcOrd="0" destOrd="0" presId="urn:microsoft.com/office/officeart/2005/8/layout/vList6"/>
    <dgm:cxn modelId="{B9B778FC-FA73-4A61-BD19-E62ACD8E77D9}" type="presParOf" srcId="{8B7B72B7-1FF3-463C-B532-7091BC5AE9CE}" destId="{38773EA6-CD1D-47FA-9A71-3AE6A01247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91E4C-3DDC-436D-8BA3-04EB05F9BE69}"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88B54D2F-086E-4A48-912D-E5A7F1A5C6F0}">
      <dgm:prSet/>
      <dgm:spPr/>
      <dgm:t>
        <a:bodyPr/>
        <a:lstStyle/>
        <a:p>
          <a:pPr rtl="0"/>
          <a:r>
            <a:rPr lang="en-US" b="0" i="0" dirty="0" smtClean="0"/>
            <a:t>Annual savings of the 2015 IECC ERI performance path, averaged across climate zones, is $468</a:t>
          </a:r>
          <a:endParaRPr lang="en-US" dirty="0"/>
        </a:p>
      </dgm:t>
    </dgm:pt>
    <dgm:pt modelId="{7B404A57-A5DD-45A7-ACE7-D95692CC1A14}" type="parTrans" cxnId="{C3EE4D55-15D8-409A-B9C5-89889FFDD593}">
      <dgm:prSet/>
      <dgm:spPr/>
      <dgm:t>
        <a:bodyPr/>
        <a:lstStyle/>
        <a:p>
          <a:endParaRPr lang="en-US"/>
        </a:p>
      </dgm:t>
    </dgm:pt>
    <dgm:pt modelId="{247587B8-718C-42B9-A521-A4829AD4A63A}" type="sibTrans" cxnId="{C3EE4D55-15D8-409A-B9C5-89889FFDD593}">
      <dgm:prSet/>
      <dgm:spPr/>
      <dgm:t>
        <a:bodyPr/>
        <a:lstStyle/>
        <a:p>
          <a:endParaRPr lang="en-US"/>
        </a:p>
      </dgm:t>
    </dgm:pt>
    <dgm:pt modelId="{29676038-ABF1-457E-B850-CA3DCA269AC9}">
      <dgm:prSet/>
      <dgm:spPr/>
      <dgm:t>
        <a:bodyPr/>
        <a:lstStyle/>
        <a:p>
          <a:pPr rtl="0"/>
          <a:r>
            <a:rPr lang="en-US" dirty="0" smtClean="0"/>
            <a:t>A study by the Florida Solar Energy Center compared homes configured to comply with the ERI performance path provisions of the 2015 IECC to homes configured to comply with the 2012 IECC. </a:t>
          </a:r>
          <a:endParaRPr lang="en-US" dirty="0"/>
        </a:p>
      </dgm:t>
    </dgm:pt>
    <dgm:pt modelId="{CF4B75F5-96E6-457F-ACC2-048575CFB442}" type="parTrans" cxnId="{9FA8B30F-894A-4FEF-90F6-B1DBB2BE53E7}">
      <dgm:prSet/>
      <dgm:spPr/>
      <dgm:t>
        <a:bodyPr/>
        <a:lstStyle/>
        <a:p>
          <a:endParaRPr lang="en-US"/>
        </a:p>
      </dgm:t>
    </dgm:pt>
    <dgm:pt modelId="{B8FDBADD-2B97-44F0-9B72-AA12C36D3A00}" type="sibTrans" cxnId="{9FA8B30F-894A-4FEF-90F6-B1DBB2BE53E7}">
      <dgm:prSet/>
      <dgm:spPr/>
      <dgm:t>
        <a:bodyPr/>
        <a:lstStyle/>
        <a:p>
          <a:endParaRPr lang="en-US"/>
        </a:p>
      </dgm:t>
    </dgm:pt>
    <dgm:pt modelId="{AEE3769E-2DA0-4717-ADBA-DA3B734FD6D2}">
      <dgm:prSet/>
      <dgm:spPr/>
      <dgm:t>
        <a:bodyPr/>
        <a:lstStyle/>
        <a:p>
          <a:endParaRPr lang="en-US"/>
        </a:p>
      </dgm:t>
    </dgm:pt>
    <dgm:pt modelId="{36806F44-E1FD-47ED-9222-4EC862FE99DE}" type="parTrans" cxnId="{1BF6C377-1901-4A3F-9F18-D4ED861AF0FA}">
      <dgm:prSet/>
      <dgm:spPr/>
      <dgm:t>
        <a:bodyPr/>
        <a:lstStyle/>
        <a:p>
          <a:endParaRPr lang="en-US"/>
        </a:p>
      </dgm:t>
    </dgm:pt>
    <dgm:pt modelId="{FE9E275F-7972-4782-9412-7DB865B8CB04}" type="sibTrans" cxnId="{1BF6C377-1901-4A3F-9F18-D4ED861AF0FA}">
      <dgm:prSet/>
      <dgm:spPr/>
      <dgm:t>
        <a:bodyPr/>
        <a:lstStyle/>
        <a:p>
          <a:endParaRPr lang="en-US"/>
        </a:p>
      </dgm:t>
    </dgm:pt>
    <dgm:pt modelId="{194B4C7E-B90B-4BAF-A9DB-F2117805CF55}">
      <dgm:prSet/>
      <dgm:spPr/>
      <dgm:t>
        <a:bodyPr/>
        <a:lstStyle/>
        <a:p>
          <a:pPr rtl="0"/>
          <a:r>
            <a:rPr lang="en-US" b="0" i="0" dirty="0" smtClean="0"/>
            <a:t>Life-cycle cost savings, averaged across climate zones, is $12,784 for the 2015 IECC ERI performance path</a:t>
          </a:r>
          <a:endParaRPr lang="en-US" dirty="0"/>
        </a:p>
      </dgm:t>
    </dgm:pt>
    <dgm:pt modelId="{4EE66690-C895-4B95-92D5-4F9AC5D8C27A}" type="parTrans" cxnId="{A929C615-CD46-4DBA-AC00-03C3EF811925}">
      <dgm:prSet/>
      <dgm:spPr/>
      <dgm:t>
        <a:bodyPr/>
        <a:lstStyle/>
        <a:p>
          <a:endParaRPr lang="en-US"/>
        </a:p>
      </dgm:t>
    </dgm:pt>
    <dgm:pt modelId="{5D44E31F-E386-4E38-A9B5-2F2081C9DB96}" type="sibTrans" cxnId="{A929C615-CD46-4DBA-AC00-03C3EF811925}">
      <dgm:prSet/>
      <dgm:spPr/>
      <dgm:t>
        <a:bodyPr/>
        <a:lstStyle/>
        <a:p>
          <a:endParaRPr lang="en-US"/>
        </a:p>
      </dgm:t>
    </dgm:pt>
    <dgm:pt modelId="{705BC1E9-3206-45B1-8B50-342270791C18}">
      <dgm:prSet/>
      <dgm:spPr>
        <a:solidFill>
          <a:schemeClr val="accent1"/>
        </a:solidFill>
      </dgm:spPr>
      <dgm:t>
        <a:bodyPr/>
        <a:lstStyle/>
        <a:p>
          <a:pPr rtl="0"/>
          <a:r>
            <a:rPr lang="en-US" b="0" i="0" dirty="0" smtClean="0"/>
            <a:t>The study found that in all cases, compliance with the ERI performance path of the 2015 IECC is cost-effective</a:t>
          </a:r>
          <a:endParaRPr lang="en-US" dirty="0"/>
        </a:p>
      </dgm:t>
    </dgm:pt>
    <dgm:pt modelId="{BE3AE414-6612-4A97-B89F-1C929976C818}" type="parTrans" cxnId="{34FCC5CB-B83A-4ED1-9914-4C26C6792F83}">
      <dgm:prSet/>
      <dgm:spPr/>
      <dgm:t>
        <a:bodyPr/>
        <a:lstStyle/>
        <a:p>
          <a:endParaRPr lang="en-US"/>
        </a:p>
      </dgm:t>
    </dgm:pt>
    <dgm:pt modelId="{B837917E-70F8-4FE7-A77A-7D1520631C6F}" type="sibTrans" cxnId="{34FCC5CB-B83A-4ED1-9914-4C26C6792F83}">
      <dgm:prSet/>
      <dgm:spPr/>
      <dgm:t>
        <a:bodyPr/>
        <a:lstStyle/>
        <a:p>
          <a:endParaRPr lang="en-US"/>
        </a:p>
      </dgm:t>
    </dgm:pt>
    <dgm:pt modelId="{261FB0BA-4932-4C16-92E4-E59C15659230}" type="pres">
      <dgm:prSet presAssocID="{4AF91E4C-3DDC-436D-8BA3-04EB05F9BE69}" presName="composite" presStyleCnt="0">
        <dgm:presLayoutVars>
          <dgm:chMax val="1"/>
          <dgm:dir/>
          <dgm:resizeHandles val="exact"/>
        </dgm:presLayoutVars>
      </dgm:prSet>
      <dgm:spPr/>
      <dgm:t>
        <a:bodyPr/>
        <a:lstStyle/>
        <a:p>
          <a:endParaRPr lang="en-US"/>
        </a:p>
      </dgm:t>
    </dgm:pt>
    <dgm:pt modelId="{B227427A-DBAE-48A9-9A36-517283D9F15D}" type="pres">
      <dgm:prSet presAssocID="{29676038-ABF1-457E-B850-CA3DCA269AC9}" presName="roof" presStyleLbl="dkBgShp" presStyleIdx="0" presStyleCnt="2" custLinFactNeighborX="-1765" custLinFactNeighborY="-6410"/>
      <dgm:spPr/>
      <dgm:t>
        <a:bodyPr/>
        <a:lstStyle/>
        <a:p>
          <a:endParaRPr lang="en-US"/>
        </a:p>
      </dgm:t>
    </dgm:pt>
    <dgm:pt modelId="{4EA29AAF-77F2-4289-8281-106CE9B7754D}" type="pres">
      <dgm:prSet presAssocID="{29676038-ABF1-457E-B850-CA3DCA269AC9}" presName="pillars" presStyleCnt="0"/>
      <dgm:spPr/>
    </dgm:pt>
    <dgm:pt modelId="{3719D3E3-6FC2-4388-A909-DE7E925353F1}" type="pres">
      <dgm:prSet presAssocID="{29676038-ABF1-457E-B850-CA3DCA269AC9}" presName="pillar1" presStyleLbl="node1" presStyleIdx="0" presStyleCnt="3">
        <dgm:presLayoutVars>
          <dgm:bulletEnabled val="1"/>
        </dgm:presLayoutVars>
      </dgm:prSet>
      <dgm:spPr/>
      <dgm:t>
        <a:bodyPr/>
        <a:lstStyle/>
        <a:p>
          <a:endParaRPr lang="en-US"/>
        </a:p>
      </dgm:t>
    </dgm:pt>
    <dgm:pt modelId="{1227710B-C180-4768-8DDE-2C959C2FE66C}" type="pres">
      <dgm:prSet presAssocID="{88B54D2F-086E-4A48-912D-E5A7F1A5C6F0}" presName="pillarX" presStyleLbl="node1" presStyleIdx="1" presStyleCnt="3">
        <dgm:presLayoutVars>
          <dgm:bulletEnabled val="1"/>
        </dgm:presLayoutVars>
      </dgm:prSet>
      <dgm:spPr/>
      <dgm:t>
        <a:bodyPr/>
        <a:lstStyle/>
        <a:p>
          <a:endParaRPr lang="en-US"/>
        </a:p>
      </dgm:t>
    </dgm:pt>
    <dgm:pt modelId="{188A60B8-8119-4673-B4CF-7114856523F1}" type="pres">
      <dgm:prSet presAssocID="{194B4C7E-B90B-4BAF-A9DB-F2117805CF55}" presName="pillarX" presStyleLbl="node1" presStyleIdx="2" presStyleCnt="3">
        <dgm:presLayoutVars>
          <dgm:bulletEnabled val="1"/>
        </dgm:presLayoutVars>
      </dgm:prSet>
      <dgm:spPr/>
      <dgm:t>
        <a:bodyPr/>
        <a:lstStyle/>
        <a:p>
          <a:endParaRPr lang="en-US"/>
        </a:p>
      </dgm:t>
    </dgm:pt>
    <dgm:pt modelId="{45DF6D80-9556-4F16-BC83-72927C029556}" type="pres">
      <dgm:prSet presAssocID="{29676038-ABF1-457E-B850-CA3DCA269AC9}" presName="base" presStyleLbl="dkBgShp" presStyleIdx="1" presStyleCnt="2"/>
      <dgm:spPr/>
    </dgm:pt>
  </dgm:ptLst>
  <dgm:cxnLst>
    <dgm:cxn modelId="{9FA8B30F-894A-4FEF-90F6-B1DBB2BE53E7}" srcId="{4AF91E4C-3DDC-436D-8BA3-04EB05F9BE69}" destId="{29676038-ABF1-457E-B850-CA3DCA269AC9}" srcOrd="0" destOrd="0" parTransId="{CF4B75F5-96E6-457F-ACC2-048575CFB442}" sibTransId="{B8FDBADD-2B97-44F0-9B72-AA12C36D3A00}"/>
    <dgm:cxn modelId="{304703F0-9876-49ED-9E40-F38717608925}" type="presOf" srcId="{194B4C7E-B90B-4BAF-A9DB-F2117805CF55}" destId="{188A60B8-8119-4673-B4CF-7114856523F1}" srcOrd="0" destOrd="0" presId="urn:microsoft.com/office/officeart/2005/8/layout/hList3"/>
    <dgm:cxn modelId="{C3EE4D55-15D8-409A-B9C5-89889FFDD593}" srcId="{29676038-ABF1-457E-B850-CA3DCA269AC9}" destId="{88B54D2F-086E-4A48-912D-E5A7F1A5C6F0}" srcOrd="1" destOrd="0" parTransId="{7B404A57-A5DD-45A7-ACE7-D95692CC1A14}" sibTransId="{247587B8-718C-42B9-A521-A4829AD4A63A}"/>
    <dgm:cxn modelId="{0F18CA8B-3E1F-4BCA-A5BC-BCE6118E7EB9}" type="presOf" srcId="{88B54D2F-086E-4A48-912D-E5A7F1A5C6F0}" destId="{1227710B-C180-4768-8DDE-2C959C2FE66C}" srcOrd="0" destOrd="0" presId="urn:microsoft.com/office/officeart/2005/8/layout/hList3"/>
    <dgm:cxn modelId="{34FCC5CB-B83A-4ED1-9914-4C26C6792F83}" srcId="{29676038-ABF1-457E-B850-CA3DCA269AC9}" destId="{705BC1E9-3206-45B1-8B50-342270791C18}" srcOrd="0" destOrd="0" parTransId="{BE3AE414-6612-4A97-B89F-1C929976C818}" sibTransId="{B837917E-70F8-4FE7-A77A-7D1520631C6F}"/>
    <dgm:cxn modelId="{0A09321F-424D-4299-B455-2E23F540E5C3}" type="presOf" srcId="{4AF91E4C-3DDC-436D-8BA3-04EB05F9BE69}" destId="{261FB0BA-4932-4C16-92E4-E59C15659230}" srcOrd="0" destOrd="0" presId="urn:microsoft.com/office/officeart/2005/8/layout/hList3"/>
    <dgm:cxn modelId="{FAA564B9-AB26-4651-A175-C3AC5B4C5FCF}" type="presOf" srcId="{29676038-ABF1-457E-B850-CA3DCA269AC9}" destId="{B227427A-DBAE-48A9-9A36-517283D9F15D}" srcOrd="0" destOrd="0" presId="urn:microsoft.com/office/officeart/2005/8/layout/hList3"/>
    <dgm:cxn modelId="{1BF6C377-1901-4A3F-9F18-D4ED861AF0FA}" srcId="{4AF91E4C-3DDC-436D-8BA3-04EB05F9BE69}" destId="{AEE3769E-2DA0-4717-ADBA-DA3B734FD6D2}" srcOrd="1" destOrd="0" parTransId="{36806F44-E1FD-47ED-9222-4EC862FE99DE}" sibTransId="{FE9E275F-7972-4782-9412-7DB865B8CB04}"/>
    <dgm:cxn modelId="{A929C615-CD46-4DBA-AC00-03C3EF811925}" srcId="{29676038-ABF1-457E-B850-CA3DCA269AC9}" destId="{194B4C7E-B90B-4BAF-A9DB-F2117805CF55}" srcOrd="2" destOrd="0" parTransId="{4EE66690-C895-4B95-92D5-4F9AC5D8C27A}" sibTransId="{5D44E31F-E386-4E38-A9B5-2F2081C9DB96}"/>
    <dgm:cxn modelId="{4EC01B1F-3FEE-4CD0-BBE0-F0DAEFC2DD87}" type="presOf" srcId="{705BC1E9-3206-45B1-8B50-342270791C18}" destId="{3719D3E3-6FC2-4388-A909-DE7E925353F1}" srcOrd="0" destOrd="0" presId="urn:microsoft.com/office/officeart/2005/8/layout/hList3"/>
    <dgm:cxn modelId="{BBB27F84-35D6-41D1-85B9-1C58F7448908}" type="presParOf" srcId="{261FB0BA-4932-4C16-92E4-E59C15659230}" destId="{B227427A-DBAE-48A9-9A36-517283D9F15D}" srcOrd="0" destOrd="0" presId="urn:microsoft.com/office/officeart/2005/8/layout/hList3"/>
    <dgm:cxn modelId="{A39DE52C-3429-4243-8674-EF582838CF90}" type="presParOf" srcId="{261FB0BA-4932-4C16-92E4-E59C15659230}" destId="{4EA29AAF-77F2-4289-8281-106CE9B7754D}" srcOrd="1" destOrd="0" presId="urn:microsoft.com/office/officeart/2005/8/layout/hList3"/>
    <dgm:cxn modelId="{73470921-F02F-4154-BA91-8C3C282967FC}" type="presParOf" srcId="{4EA29AAF-77F2-4289-8281-106CE9B7754D}" destId="{3719D3E3-6FC2-4388-A909-DE7E925353F1}" srcOrd="0" destOrd="0" presId="urn:microsoft.com/office/officeart/2005/8/layout/hList3"/>
    <dgm:cxn modelId="{2DA2A066-E9F1-4AF9-9D58-69C3F55C7F1C}" type="presParOf" srcId="{4EA29AAF-77F2-4289-8281-106CE9B7754D}" destId="{1227710B-C180-4768-8DDE-2C959C2FE66C}" srcOrd="1" destOrd="0" presId="urn:microsoft.com/office/officeart/2005/8/layout/hList3"/>
    <dgm:cxn modelId="{AA88CCA6-E92E-4B8D-8760-790ECAFA1D53}" type="presParOf" srcId="{4EA29AAF-77F2-4289-8281-106CE9B7754D}" destId="{188A60B8-8119-4673-B4CF-7114856523F1}" srcOrd="2" destOrd="0" presId="urn:microsoft.com/office/officeart/2005/8/layout/hList3"/>
    <dgm:cxn modelId="{6529CCE6-96E9-4987-A153-833EA1650B23}" type="presParOf" srcId="{261FB0BA-4932-4C16-92E4-E59C15659230}" destId="{45DF6D80-9556-4F16-BC83-72927C02955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BA9722-850A-4E0F-BA3D-2B7FEAFA8DE1}" type="doc">
      <dgm:prSet loTypeId="urn:microsoft.com/office/officeart/2005/8/layout/hierarchy4" loCatId="list" qsTypeId="urn:microsoft.com/office/officeart/2005/8/quickstyle/simple4" qsCatId="simple" csTypeId="urn:microsoft.com/office/officeart/2005/8/colors/colorful1" csCatId="colorful" phldr="1"/>
      <dgm:spPr/>
      <dgm:t>
        <a:bodyPr/>
        <a:lstStyle/>
        <a:p>
          <a:endParaRPr lang="en-US"/>
        </a:p>
      </dgm:t>
    </dgm:pt>
    <dgm:pt modelId="{1931E65F-E423-4472-9EFF-29BA1A13EA3A}">
      <dgm:prSet/>
      <dgm:spPr/>
      <dgm:t>
        <a:bodyPr/>
        <a:lstStyle/>
        <a:p>
          <a:pPr rtl="0"/>
          <a:r>
            <a:rPr lang="en-US" dirty="0" smtClean="0"/>
            <a:t>Most Common Efficiency Improvements</a:t>
          </a:r>
          <a:endParaRPr lang="en-US" dirty="0"/>
        </a:p>
      </dgm:t>
    </dgm:pt>
    <dgm:pt modelId="{0C61B3BD-8BC2-41AA-9910-A0833F22D19C}" type="parTrans" cxnId="{93F2F65A-C185-4478-9569-7E745A8A9A8B}">
      <dgm:prSet/>
      <dgm:spPr/>
      <dgm:t>
        <a:bodyPr/>
        <a:lstStyle/>
        <a:p>
          <a:endParaRPr lang="en-US"/>
        </a:p>
      </dgm:t>
    </dgm:pt>
    <dgm:pt modelId="{7BA9A84D-80E1-4414-A29B-A565ECEA5878}" type="sibTrans" cxnId="{93F2F65A-C185-4478-9569-7E745A8A9A8B}">
      <dgm:prSet/>
      <dgm:spPr/>
      <dgm:t>
        <a:bodyPr/>
        <a:lstStyle/>
        <a:p>
          <a:endParaRPr lang="en-US"/>
        </a:p>
      </dgm:t>
    </dgm:pt>
    <dgm:pt modelId="{002F451F-50F4-418D-9B06-9BC30BB00787}">
      <dgm:prSet/>
      <dgm:spPr/>
      <dgm:t>
        <a:bodyPr/>
        <a:lstStyle/>
        <a:p>
          <a:pPr rtl="0"/>
          <a:r>
            <a:rPr lang="en-US" dirty="0" smtClean="0"/>
            <a:t>100% High-Efficiency Lighting</a:t>
          </a:r>
          <a:endParaRPr lang="en-US" dirty="0"/>
        </a:p>
      </dgm:t>
    </dgm:pt>
    <dgm:pt modelId="{8DD208CB-F24A-4236-99A3-428BCF3C8A7C}" type="parTrans" cxnId="{1C884367-B2D2-4088-B775-DA527CB60A30}">
      <dgm:prSet/>
      <dgm:spPr/>
      <dgm:t>
        <a:bodyPr/>
        <a:lstStyle/>
        <a:p>
          <a:endParaRPr lang="en-US"/>
        </a:p>
      </dgm:t>
    </dgm:pt>
    <dgm:pt modelId="{57216036-6AAC-478C-A59F-A2D605B51183}" type="sibTrans" cxnId="{1C884367-B2D2-4088-B775-DA527CB60A30}">
      <dgm:prSet/>
      <dgm:spPr/>
      <dgm:t>
        <a:bodyPr/>
        <a:lstStyle/>
        <a:p>
          <a:endParaRPr lang="en-US"/>
        </a:p>
      </dgm:t>
    </dgm:pt>
    <dgm:pt modelId="{9B44BCC1-3D60-4A1E-B2F5-C0DF6FEDAC50}">
      <dgm:prSet/>
      <dgm:spPr/>
      <dgm:t>
        <a:bodyPr/>
        <a:lstStyle/>
        <a:p>
          <a:pPr rtl="0"/>
          <a:r>
            <a:rPr lang="en-US" dirty="0" smtClean="0"/>
            <a:t>Higher Efficiency Heating, Cooling and Water Heating Equipment</a:t>
          </a:r>
          <a:endParaRPr lang="en-US" dirty="0"/>
        </a:p>
      </dgm:t>
    </dgm:pt>
    <dgm:pt modelId="{752FD9C7-8536-4D24-93C9-FABC2892B38C}" type="parTrans" cxnId="{DADCF5F4-AAAA-4677-8B74-FAD763466D94}">
      <dgm:prSet/>
      <dgm:spPr/>
      <dgm:t>
        <a:bodyPr/>
        <a:lstStyle/>
        <a:p>
          <a:endParaRPr lang="en-US"/>
        </a:p>
      </dgm:t>
    </dgm:pt>
    <dgm:pt modelId="{588AC545-C508-4AAC-A150-995E72A54820}" type="sibTrans" cxnId="{DADCF5F4-AAAA-4677-8B74-FAD763466D94}">
      <dgm:prSet/>
      <dgm:spPr/>
      <dgm:t>
        <a:bodyPr/>
        <a:lstStyle/>
        <a:p>
          <a:endParaRPr lang="en-US"/>
        </a:p>
      </dgm:t>
    </dgm:pt>
    <dgm:pt modelId="{C88A9AE2-D104-41DF-93F6-758530F586B8}">
      <dgm:prSet/>
      <dgm:spPr/>
      <dgm:t>
        <a:bodyPr/>
        <a:lstStyle/>
        <a:p>
          <a:pPr rtl="0"/>
          <a:r>
            <a:rPr lang="en-US" dirty="0" smtClean="0"/>
            <a:t>Duct Systems Inspected and Tested to Meet Improved Performance</a:t>
          </a:r>
          <a:endParaRPr lang="en-US" dirty="0"/>
        </a:p>
      </dgm:t>
    </dgm:pt>
    <dgm:pt modelId="{F8546ED9-F09E-49C2-9156-8E9ED847A0D1}" type="parTrans" cxnId="{8F4FC01A-F09E-4449-B9C5-5EC4F01CEB4D}">
      <dgm:prSet/>
      <dgm:spPr/>
      <dgm:t>
        <a:bodyPr/>
        <a:lstStyle/>
        <a:p>
          <a:endParaRPr lang="en-US"/>
        </a:p>
      </dgm:t>
    </dgm:pt>
    <dgm:pt modelId="{CE873462-B0E9-4A6C-A41B-09E7A0567721}" type="sibTrans" cxnId="{8F4FC01A-F09E-4449-B9C5-5EC4F01CEB4D}">
      <dgm:prSet/>
      <dgm:spPr/>
      <dgm:t>
        <a:bodyPr/>
        <a:lstStyle/>
        <a:p>
          <a:endParaRPr lang="en-US"/>
        </a:p>
      </dgm:t>
    </dgm:pt>
    <dgm:pt modelId="{B208F695-5E25-4C16-BE0F-EDF59502328B}">
      <dgm:prSet/>
      <dgm:spPr/>
      <dgm:t>
        <a:bodyPr/>
        <a:lstStyle/>
        <a:p>
          <a:pPr rtl="0"/>
          <a:r>
            <a:rPr lang="en-US" dirty="0" smtClean="0"/>
            <a:t>Enhanced Envelope Efficiencies</a:t>
          </a:r>
          <a:endParaRPr lang="en-US" dirty="0"/>
        </a:p>
      </dgm:t>
    </dgm:pt>
    <dgm:pt modelId="{72DF68E2-F335-4E09-8EA9-8B33107B6C15}" type="parTrans" cxnId="{FED4CB4A-E9B2-48B4-A09F-BDEE3FF2DD81}">
      <dgm:prSet/>
      <dgm:spPr/>
      <dgm:t>
        <a:bodyPr/>
        <a:lstStyle/>
        <a:p>
          <a:endParaRPr lang="en-US"/>
        </a:p>
      </dgm:t>
    </dgm:pt>
    <dgm:pt modelId="{C85315A3-FA71-4E8F-8F72-29002F07E548}" type="sibTrans" cxnId="{FED4CB4A-E9B2-48B4-A09F-BDEE3FF2DD81}">
      <dgm:prSet/>
      <dgm:spPr/>
      <dgm:t>
        <a:bodyPr/>
        <a:lstStyle/>
        <a:p>
          <a:endParaRPr lang="en-US"/>
        </a:p>
      </dgm:t>
    </dgm:pt>
    <dgm:pt modelId="{2E52A8A3-6D33-4CF4-AD18-9F3E58C092BB}">
      <dgm:prSet/>
      <dgm:spPr/>
      <dgm:t>
        <a:bodyPr/>
        <a:lstStyle/>
        <a:p>
          <a:pPr rtl="0"/>
          <a:r>
            <a:rPr lang="en-US" dirty="0" smtClean="0"/>
            <a:t>Energy Star Refrigerators, Dishwashers and Clothes Washers </a:t>
          </a:r>
          <a:endParaRPr lang="en-US" dirty="0"/>
        </a:p>
      </dgm:t>
    </dgm:pt>
    <dgm:pt modelId="{E84CFD89-B64B-4545-B55D-C621DF50ADE8}" type="parTrans" cxnId="{11C3CCA9-3C7C-4A5A-8ECF-D83470537FF2}">
      <dgm:prSet/>
      <dgm:spPr/>
      <dgm:t>
        <a:bodyPr/>
        <a:lstStyle/>
        <a:p>
          <a:endParaRPr lang="en-US"/>
        </a:p>
      </dgm:t>
    </dgm:pt>
    <dgm:pt modelId="{B463D402-B546-4668-9B91-22FE6D9A47F7}" type="sibTrans" cxnId="{11C3CCA9-3C7C-4A5A-8ECF-D83470537FF2}">
      <dgm:prSet/>
      <dgm:spPr/>
      <dgm:t>
        <a:bodyPr/>
        <a:lstStyle/>
        <a:p>
          <a:endParaRPr lang="en-US"/>
        </a:p>
      </dgm:t>
    </dgm:pt>
    <dgm:pt modelId="{D212449C-7D08-4248-A1D9-81B3228D66C0}" type="pres">
      <dgm:prSet presAssocID="{9BBA9722-850A-4E0F-BA3D-2B7FEAFA8DE1}" presName="Name0" presStyleCnt="0">
        <dgm:presLayoutVars>
          <dgm:chPref val="1"/>
          <dgm:dir/>
          <dgm:animOne val="branch"/>
          <dgm:animLvl val="lvl"/>
          <dgm:resizeHandles/>
        </dgm:presLayoutVars>
      </dgm:prSet>
      <dgm:spPr/>
      <dgm:t>
        <a:bodyPr/>
        <a:lstStyle/>
        <a:p>
          <a:endParaRPr lang="en-US"/>
        </a:p>
      </dgm:t>
    </dgm:pt>
    <dgm:pt modelId="{6F0C15EF-1706-4072-BE7A-0797722D71E9}" type="pres">
      <dgm:prSet presAssocID="{1931E65F-E423-4472-9EFF-29BA1A13EA3A}" presName="vertOne" presStyleCnt="0"/>
      <dgm:spPr/>
    </dgm:pt>
    <dgm:pt modelId="{06EC0C68-1DEE-44F0-99E6-493BA718C45F}" type="pres">
      <dgm:prSet presAssocID="{1931E65F-E423-4472-9EFF-29BA1A13EA3A}" presName="txOne" presStyleLbl="node0" presStyleIdx="0" presStyleCnt="1" custLinFactNeighborX="-4982" custLinFactNeighborY="-186">
        <dgm:presLayoutVars>
          <dgm:chPref val="3"/>
        </dgm:presLayoutVars>
      </dgm:prSet>
      <dgm:spPr/>
      <dgm:t>
        <a:bodyPr/>
        <a:lstStyle/>
        <a:p>
          <a:endParaRPr lang="en-US"/>
        </a:p>
      </dgm:t>
    </dgm:pt>
    <dgm:pt modelId="{549B6685-F720-43DA-805F-32CA8BD6D503}" type="pres">
      <dgm:prSet presAssocID="{1931E65F-E423-4472-9EFF-29BA1A13EA3A}" presName="parTransOne" presStyleCnt="0"/>
      <dgm:spPr/>
    </dgm:pt>
    <dgm:pt modelId="{EFEB5B41-83F8-4F30-BA04-257C6449DEE7}" type="pres">
      <dgm:prSet presAssocID="{1931E65F-E423-4472-9EFF-29BA1A13EA3A}" presName="horzOne" presStyleCnt="0"/>
      <dgm:spPr/>
    </dgm:pt>
    <dgm:pt modelId="{72816956-83A2-4436-8438-D403177754F6}" type="pres">
      <dgm:prSet presAssocID="{002F451F-50F4-418D-9B06-9BC30BB00787}" presName="vertTwo" presStyleCnt="0"/>
      <dgm:spPr/>
    </dgm:pt>
    <dgm:pt modelId="{80AD0DFD-C54A-49B1-BFBA-159914530D5F}" type="pres">
      <dgm:prSet presAssocID="{002F451F-50F4-418D-9B06-9BC30BB00787}" presName="txTwo" presStyleLbl="node2" presStyleIdx="0" presStyleCnt="5">
        <dgm:presLayoutVars>
          <dgm:chPref val="3"/>
        </dgm:presLayoutVars>
      </dgm:prSet>
      <dgm:spPr/>
      <dgm:t>
        <a:bodyPr/>
        <a:lstStyle/>
        <a:p>
          <a:endParaRPr lang="en-US"/>
        </a:p>
      </dgm:t>
    </dgm:pt>
    <dgm:pt modelId="{CD1C1BB2-5E31-49F4-9272-2F44BBA01808}" type="pres">
      <dgm:prSet presAssocID="{002F451F-50F4-418D-9B06-9BC30BB00787}" presName="horzTwo" presStyleCnt="0"/>
      <dgm:spPr/>
    </dgm:pt>
    <dgm:pt modelId="{A97A2C56-5046-4CB8-8031-1B23A9D0E826}" type="pres">
      <dgm:prSet presAssocID="{57216036-6AAC-478C-A59F-A2D605B51183}" presName="sibSpaceTwo" presStyleCnt="0"/>
      <dgm:spPr/>
    </dgm:pt>
    <dgm:pt modelId="{B25C9370-8D28-4D5A-9BA7-6C0676D17268}" type="pres">
      <dgm:prSet presAssocID="{9B44BCC1-3D60-4A1E-B2F5-C0DF6FEDAC50}" presName="vertTwo" presStyleCnt="0"/>
      <dgm:spPr/>
    </dgm:pt>
    <dgm:pt modelId="{EA52CE3B-71EA-483C-BCAB-037FF14A3834}" type="pres">
      <dgm:prSet presAssocID="{9B44BCC1-3D60-4A1E-B2F5-C0DF6FEDAC50}" presName="txTwo" presStyleLbl="node2" presStyleIdx="1" presStyleCnt="5">
        <dgm:presLayoutVars>
          <dgm:chPref val="3"/>
        </dgm:presLayoutVars>
      </dgm:prSet>
      <dgm:spPr/>
      <dgm:t>
        <a:bodyPr/>
        <a:lstStyle/>
        <a:p>
          <a:endParaRPr lang="en-US"/>
        </a:p>
      </dgm:t>
    </dgm:pt>
    <dgm:pt modelId="{B7D78D0F-5D95-4E3D-A56C-3D09EF8AD351}" type="pres">
      <dgm:prSet presAssocID="{9B44BCC1-3D60-4A1E-B2F5-C0DF6FEDAC50}" presName="horzTwo" presStyleCnt="0"/>
      <dgm:spPr/>
    </dgm:pt>
    <dgm:pt modelId="{F7F5A792-905E-44B8-8503-4A354BA60DA7}" type="pres">
      <dgm:prSet presAssocID="{588AC545-C508-4AAC-A150-995E72A54820}" presName="sibSpaceTwo" presStyleCnt="0"/>
      <dgm:spPr/>
    </dgm:pt>
    <dgm:pt modelId="{4C78B001-AB20-40E4-BBE2-E7B14665F9FA}" type="pres">
      <dgm:prSet presAssocID="{C88A9AE2-D104-41DF-93F6-758530F586B8}" presName="vertTwo" presStyleCnt="0"/>
      <dgm:spPr/>
    </dgm:pt>
    <dgm:pt modelId="{D896B1C5-468A-440C-9B3D-211327F34AAF}" type="pres">
      <dgm:prSet presAssocID="{C88A9AE2-D104-41DF-93F6-758530F586B8}" presName="txTwo" presStyleLbl="node2" presStyleIdx="2" presStyleCnt="5">
        <dgm:presLayoutVars>
          <dgm:chPref val="3"/>
        </dgm:presLayoutVars>
      </dgm:prSet>
      <dgm:spPr/>
      <dgm:t>
        <a:bodyPr/>
        <a:lstStyle/>
        <a:p>
          <a:endParaRPr lang="en-US"/>
        </a:p>
      </dgm:t>
    </dgm:pt>
    <dgm:pt modelId="{6A9E436D-E429-4EA6-AB5C-5E5F62C70F89}" type="pres">
      <dgm:prSet presAssocID="{C88A9AE2-D104-41DF-93F6-758530F586B8}" presName="horzTwo" presStyleCnt="0"/>
      <dgm:spPr/>
    </dgm:pt>
    <dgm:pt modelId="{B4E9FF4E-8834-407E-909B-04DD659D9B7D}" type="pres">
      <dgm:prSet presAssocID="{CE873462-B0E9-4A6C-A41B-09E7A0567721}" presName="sibSpaceTwo" presStyleCnt="0"/>
      <dgm:spPr/>
    </dgm:pt>
    <dgm:pt modelId="{822DFA13-CA34-4AFA-89C1-25E3436838A1}" type="pres">
      <dgm:prSet presAssocID="{B208F695-5E25-4C16-BE0F-EDF59502328B}" presName="vertTwo" presStyleCnt="0"/>
      <dgm:spPr/>
    </dgm:pt>
    <dgm:pt modelId="{2273F017-EA67-4B5D-965D-F0C24C9015DC}" type="pres">
      <dgm:prSet presAssocID="{B208F695-5E25-4C16-BE0F-EDF59502328B}" presName="txTwo" presStyleLbl="node2" presStyleIdx="3" presStyleCnt="5">
        <dgm:presLayoutVars>
          <dgm:chPref val="3"/>
        </dgm:presLayoutVars>
      </dgm:prSet>
      <dgm:spPr/>
      <dgm:t>
        <a:bodyPr/>
        <a:lstStyle/>
        <a:p>
          <a:endParaRPr lang="en-US"/>
        </a:p>
      </dgm:t>
    </dgm:pt>
    <dgm:pt modelId="{547D5BE7-0FEA-4B8B-8462-755194C1EDC3}" type="pres">
      <dgm:prSet presAssocID="{B208F695-5E25-4C16-BE0F-EDF59502328B}" presName="horzTwo" presStyleCnt="0"/>
      <dgm:spPr/>
    </dgm:pt>
    <dgm:pt modelId="{D0683A77-4AF4-4F31-9605-70387C7B8FD2}" type="pres">
      <dgm:prSet presAssocID="{C85315A3-FA71-4E8F-8F72-29002F07E548}" presName="sibSpaceTwo" presStyleCnt="0"/>
      <dgm:spPr/>
    </dgm:pt>
    <dgm:pt modelId="{CE565832-2F42-4FEB-8F9B-7A60C3FC336C}" type="pres">
      <dgm:prSet presAssocID="{2E52A8A3-6D33-4CF4-AD18-9F3E58C092BB}" presName="vertTwo" presStyleCnt="0"/>
      <dgm:spPr/>
    </dgm:pt>
    <dgm:pt modelId="{1321DE3C-E01D-4970-B11B-2D087465F9D9}" type="pres">
      <dgm:prSet presAssocID="{2E52A8A3-6D33-4CF4-AD18-9F3E58C092BB}" presName="txTwo" presStyleLbl="node2" presStyleIdx="4" presStyleCnt="5">
        <dgm:presLayoutVars>
          <dgm:chPref val="3"/>
        </dgm:presLayoutVars>
      </dgm:prSet>
      <dgm:spPr/>
      <dgm:t>
        <a:bodyPr/>
        <a:lstStyle/>
        <a:p>
          <a:endParaRPr lang="en-US"/>
        </a:p>
      </dgm:t>
    </dgm:pt>
    <dgm:pt modelId="{64C5E376-0777-47F0-A294-57AD2CC3E08B}" type="pres">
      <dgm:prSet presAssocID="{2E52A8A3-6D33-4CF4-AD18-9F3E58C092BB}" presName="horzTwo" presStyleCnt="0"/>
      <dgm:spPr/>
    </dgm:pt>
  </dgm:ptLst>
  <dgm:cxnLst>
    <dgm:cxn modelId="{B5F0B2F7-E1F3-4472-9266-DB2E3D656CC5}" type="presOf" srcId="{9B44BCC1-3D60-4A1E-B2F5-C0DF6FEDAC50}" destId="{EA52CE3B-71EA-483C-BCAB-037FF14A3834}" srcOrd="0" destOrd="0" presId="urn:microsoft.com/office/officeart/2005/8/layout/hierarchy4"/>
    <dgm:cxn modelId="{DADCF5F4-AAAA-4677-8B74-FAD763466D94}" srcId="{1931E65F-E423-4472-9EFF-29BA1A13EA3A}" destId="{9B44BCC1-3D60-4A1E-B2F5-C0DF6FEDAC50}" srcOrd="1" destOrd="0" parTransId="{752FD9C7-8536-4D24-93C9-FABC2892B38C}" sibTransId="{588AC545-C508-4AAC-A150-995E72A54820}"/>
    <dgm:cxn modelId="{F7DDCBAF-9D5F-4F58-A8CB-6F843FF1AAA3}" type="presOf" srcId="{002F451F-50F4-418D-9B06-9BC30BB00787}" destId="{80AD0DFD-C54A-49B1-BFBA-159914530D5F}" srcOrd="0" destOrd="0" presId="urn:microsoft.com/office/officeart/2005/8/layout/hierarchy4"/>
    <dgm:cxn modelId="{482E3478-ED8D-4651-89B9-E9CC1E250ADE}" type="presOf" srcId="{C88A9AE2-D104-41DF-93F6-758530F586B8}" destId="{D896B1C5-468A-440C-9B3D-211327F34AAF}" srcOrd="0" destOrd="0" presId="urn:microsoft.com/office/officeart/2005/8/layout/hierarchy4"/>
    <dgm:cxn modelId="{4BD4DBF8-7036-4221-8451-5526B1D6BD1D}" type="presOf" srcId="{1931E65F-E423-4472-9EFF-29BA1A13EA3A}" destId="{06EC0C68-1DEE-44F0-99E6-493BA718C45F}" srcOrd="0" destOrd="0" presId="urn:microsoft.com/office/officeart/2005/8/layout/hierarchy4"/>
    <dgm:cxn modelId="{11C3CCA9-3C7C-4A5A-8ECF-D83470537FF2}" srcId="{1931E65F-E423-4472-9EFF-29BA1A13EA3A}" destId="{2E52A8A3-6D33-4CF4-AD18-9F3E58C092BB}" srcOrd="4" destOrd="0" parTransId="{E84CFD89-B64B-4545-B55D-C621DF50ADE8}" sibTransId="{B463D402-B546-4668-9B91-22FE6D9A47F7}"/>
    <dgm:cxn modelId="{8F4FC01A-F09E-4449-B9C5-5EC4F01CEB4D}" srcId="{1931E65F-E423-4472-9EFF-29BA1A13EA3A}" destId="{C88A9AE2-D104-41DF-93F6-758530F586B8}" srcOrd="2" destOrd="0" parTransId="{F8546ED9-F09E-49C2-9156-8E9ED847A0D1}" sibTransId="{CE873462-B0E9-4A6C-A41B-09E7A0567721}"/>
    <dgm:cxn modelId="{43FD9209-4095-4B6A-8BA5-CAAD9C0DFA49}" type="presOf" srcId="{2E52A8A3-6D33-4CF4-AD18-9F3E58C092BB}" destId="{1321DE3C-E01D-4970-B11B-2D087465F9D9}" srcOrd="0" destOrd="0" presId="urn:microsoft.com/office/officeart/2005/8/layout/hierarchy4"/>
    <dgm:cxn modelId="{E301D26F-100A-4DF9-9834-898917FA0938}" type="presOf" srcId="{9BBA9722-850A-4E0F-BA3D-2B7FEAFA8DE1}" destId="{D212449C-7D08-4248-A1D9-81B3228D66C0}" srcOrd="0" destOrd="0" presId="urn:microsoft.com/office/officeart/2005/8/layout/hierarchy4"/>
    <dgm:cxn modelId="{AECFA469-0E51-474E-A06A-A7BF9E29CC59}" type="presOf" srcId="{B208F695-5E25-4C16-BE0F-EDF59502328B}" destId="{2273F017-EA67-4B5D-965D-F0C24C9015DC}" srcOrd="0" destOrd="0" presId="urn:microsoft.com/office/officeart/2005/8/layout/hierarchy4"/>
    <dgm:cxn modelId="{1C884367-B2D2-4088-B775-DA527CB60A30}" srcId="{1931E65F-E423-4472-9EFF-29BA1A13EA3A}" destId="{002F451F-50F4-418D-9B06-9BC30BB00787}" srcOrd="0" destOrd="0" parTransId="{8DD208CB-F24A-4236-99A3-428BCF3C8A7C}" sibTransId="{57216036-6AAC-478C-A59F-A2D605B51183}"/>
    <dgm:cxn modelId="{FED4CB4A-E9B2-48B4-A09F-BDEE3FF2DD81}" srcId="{1931E65F-E423-4472-9EFF-29BA1A13EA3A}" destId="{B208F695-5E25-4C16-BE0F-EDF59502328B}" srcOrd="3" destOrd="0" parTransId="{72DF68E2-F335-4E09-8EA9-8B33107B6C15}" sibTransId="{C85315A3-FA71-4E8F-8F72-29002F07E548}"/>
    <dgm:cxn modelId="{93F2F65A-C185-4478-9569-7E745A8A9A8B}" srcId="{9BBA9722-850A-4E0F-BA3D-2B7FEAFA8DE1}" destId="{1931E65F-E423-4472-9EFF-29BA1A13EA3A}" srcOrd="0" destOrd="0" parTransId="{0C61B3BD-8BC2-41AA-9910-A0833F22D19C}" sibTransId="{7BA9A84D-80E1-4414-A29B-A565ECEA5878}"/>
    <dgm:cxn modelId="{EE562DB2-7C84-40C8-B0A6-06634BF4CEE5}" type="presParOf" srcId="{D212449C-7D08-4248-A1D9-81B3228D66C0}" destId="{6F0C15EF-1706-4072-BE7A-0797722D71E9}" srcOrd="0" destOrd="0" presId="urn:microsoft.com/office/officeart/2005/8/layout/hierarchy4"/>
    <dgm:cxn modelId="{271AD216-5337-49CE-97DB-A6961EF00509}" type="presParOf" srcId="{6F0C15EF-1706-4072-BE7A-0797722D71E9}" destId="{06EC0C68-1DEE-44F0-99E6-493BA718C45F}" srcOrd="0" destOrd="0" presId="urn:microsoft.com/office/officeart/2005/8/layout/hierarchy4"/>
    <dgm:cxn modelId="{CE055B3E-8E7F-4E97-8BA9-096F23ACAB35}" type="presParOf" srcId="{6F0C15EF-1706-4072-BE7A-0797722D71E9}" destId="{549B6685-F720-43DA-805F-32CA8BD6D503}" srcOrd="1" destOrd="0" presId="urn:microsoft.com/office/officeart/2005/8/layout/hierarchy4"/>
    <dgm:cxn modelId="{BFAA6B3D-CB7F-4286-AEA3-5232645EA254}" type="presParOf" srcId="{6F0C15EF-1706-4072-BE7A-0797722D71E9}" destId="{EFEB5B41-83F8-4F30-BA04-257C6449DEE7}" srcOrd="2" destOrd="0" presId="urn:microsoft.com/office/officeart/2005/8/layout/hierarchy4"/>
    <dgm:cxn modelId="{8D4D6A4D-EE10-4629-A56A-CAAE5687AF7D}" type="presParOf" srcId="{EFEB5B41-83F8-4F30-BA04-257C6449DEE7}" destId="{72816956-83A2-4436-8438-D403177754F6}" srcOrd="0" destOrd="0" presId="urn:microsoft.com/office/officeart/2005/8/layout/hierarchy4"/>
    <dgm:cxn modelId="{0C1AA785-C7BD-4CD8-BCF7-9A0110D4F417}" type="presParOf" srcId="{72816956-83A2-4436-8438-D403177754F6}" destId="{80AD0DFD-C54A-49B1-BFBA-159914530D5F}" srcOrd="0" destOrd="0" presId="urn:microsoft.com/office/officeart/2005/8/layout/hierarchy4"/>
    <dgm:cxn modelId="{8A947A1C-E993-4F60-AF0D-B81D4D23CCA3}" type="presParOf" srcId="{72816956-83A2-4436-8438-D403177754F6}" destId="{CD1C1BB2-5E31-49F4-9272-2F44BBA01808}" srcOrd="1" destOrd="0" presId="urn:microsoft.com/office/officeart/2005/8/layout/hierarchy4"/>
    <dgm:cxn modelId="{C8F05C81-8F18-40A1-9A06-F247C6E1EDE2}" type="presParOf" srcId="{EFEB5B41-83F8-4F30-BA04-257C6449DEE7}" destId="{A97A2C56-5046-4CB8-8031-1B23A9D0E826}" srcOrd="1" destOrd="0" presId="urn:microsoft.com/office/officeart/2005/8/layout/hierarchy4"/>
    <dgm:cxn modelId="{20EEE40A-FB71-4770-AEF2-B24CF101D27B}" type="presParOf" srcId="{EFEB5B41-83F8-4F30-BA04-257C6449DEE7}" destId="{B25C9370-8D28-4D5A-9BA7-6C0676D17268}" srcOrd="2" destOrd="0" presId="urn:microsoft.com/office/officeart/2005/8/layout/hierarchy4"/>
    <dgm:cxn modelId="{C431A952-291D-47EC-87B9-BE408F849AAB}" type="presParOf" srcId="{B25C9370-8D28-4D5A-9BA7-6C0676D17268}" destId="{EA52CE3B-71EA-483C-BCAB-037FF14A3834}" srcOrd="0" destOrd="0" presId="urn:microsoft.com/office/officeart/2005/8/layout/hierarchy4"/>
    <dgm:cxn modelId="{A9E6E60E-F144-4B49-B561-851A246B4D5D}" type="presParOf" srcId="{B25C9370-8D28-4D5A-9BA7-6C0676D17268}" destId="{B7D78D0F-5D95-4E3D-A56C-3D09EF8AD351}" srcOrd="1" destOrd="0" presId="urn:microsoft.com/office/officeart/2005/8/layout/hierarchy4"/>
    <dgm:cxn modelId="{E8A3BD6C-9E04-4D06-8DC1-B315F8E3B067}" type="presParOf" srcId="{EFEB5B41-83F8-4F30-BA04-257C6449DEE7}" destId="{F7F5A792-905E-44B8-8503-4A354BA60DA7}" srcOrd="3" destOrd="0" presId="urn:microsoft.com/office/officeart/2005/8/layout/hierarchy4"/>
    <dgm:cxn modelId="{173EBC62-929E-472E-AC0D-09302E728DB0}" type="presParOf" srcId="{EFEB5B41-83F8-4F30-BA04-257C6449DEE7}" destId="{4C78B001-AB20-40E4-BBE2-E7B14665F9FA}" srcOrd="4" destOrd="0" presId="urn:microsoft.com/office/officeart/2005/8/layout/hierarchy4"/>
    <dgm:cxn modelId="{B91AC0E6-F6D6-4677-B087-8894699898EB}" type="presParOf" srcId="{4C78B001-AB20-40E4-BBE2-E7B14665F9FA}" destId="{D896B1C5-468A-440C-9B3D-211327F34AAF}" srcOrd="0" destOrd="0" presId="urn:microsoft.com/office/officeart/2005/8/layout/hierarchy4"/>
    <dgm:cxn modelId="{841E1A33-D11C-46EE-8366-878406E7C752}" type="presParOf" srcId="{4C78B001-AB20-40E4-BBE2-E7B14665F9FA}" destId="{6A9E436D-E429-4EA6-AB5C-5E5F62C70F89}" srcOrd="1" destOrd="0" presId="urn:microsoft.com/office/officeart/2005/8/layout/hierarchy4"/>
    <dgm:cxn modelId="{3F57EA4B-B1AD-4E01-9333-2203956D84E1}" type="presParOf" srcId="{EFEB5B41-83F8-4F30-BA04-257C6449DEE7}" destId="{B4E9FF4E-8834-407E-909B-04DD659D9B7D}" srcOrd="5" destOrd="0" presId="urn:microsoft.com/office/officeart/2005/8/layout/hierarchy4"/>
    <dgm:cxn modelId="{13B92BE7-BFDC-4BF2-AB64-5FD788BD8825}" type="presParOf" srcId="{EFEB5B41-83F8-4F30-BA04-257C6449DEE7}" destId="{822DFA13-CA34-4AFA-89C1-25E3436838A1}" srcOrd="6" destOrd="0" presId="urn:microsoft.com/office/officeart/2005/8/layout/hierarchy4"/>
    <dgm:cxn modelId="{900C633B-6622-4427-9E49-CABFBAC8F5A1}" type="presParOf" srcId="{822DFA13-CA34-4AFA-89C1-25E3436838A1}" destId="{2273F017-EA67-4B5D-965D-F0C24C9015DC}" srcOrd="0" destOrd="0" presId="urn:microsoft.com/office/officeart/2005/8/layout/hierarchy4"/>
    <dgm:cxn modelId="{CECFEEF4-964D-42AC-9427-2C247844C727}" type="presParOf" srcId="{822DFA13-CA34-4AFA-89C1-25E3436838A1}" destId="{547D5BE7-0FEA-4B8B-8462-755194C1EDC3}" srcOrd="1" destOrd="0" presId="urn:microsoft.com/office/officeart/2005/8/layout/hierarchy4"/>
    <dgm:cxn modelId="{880280DC-702B-49EA-B8EF-522E29A01855}" type="presParOf" srcId="{EFEB5B41-83F8-4F30-BA04-257C6449DEE7}" destId="{D0683A77-4AF4-4F31-9605-70387C7B8FD2}" srcOrd="7" destOrd="0" presId="urn:microsoft.com/office/officeart/2005/8/layout/hierarchy4"/>
    <dgm:cxn modelId="{79E2ABBC-4D70-4B0F-BB8B-F75A93D1D105}" type="presParOf" srcId="{EFEB5B41-83F8-4F30-BA04-257C6449DEE7}" destId="{CE565832-2F42-4FEB-8F9B-7A60C3FC336C}" srcOrd="8" destOrd="0" presId="urn:microsoft.com/office/officeart/2005/8/layout/hierarchy4"/>
    <dgm:cxn modelId="{EC6CBD6E-280E-45FA-B172-4D6A8CB94B80}" type="presParOf" srcId="{CE565832-2F42-4FEB-8F9B-7A60C3FC336C}" destId="{1321DE3C-E01D-4970-B11B-2D087465F9D9}" srcOrd="0" destOrd="0" presId="urn:microsoft.com/office/officeart/2005/8/layout/hierarchy4"/>
    <dgm:cxn modelId="{5F50F81B-0436-45AF-A05C-3D8C1BB6002F}" type="presParOf" srcId="{CE565832-2F42-4FEB-8F9B-7A60C3FC336C}" destId="{64C5E376-0777-47F0-A294-57AD2CC3E08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CCDEE5-4494-4BAD-995F-931213041D1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C97B59A3-B377-4190-B475-FD1335F673C6}">
      <dgm:prSet phldrT="[Text]"/>
      <dgm:spPr/>
      <dgm:t>
        <a:bodyPr/>
        <a:lstStyle/>
        <a:p>
          <a:r>
            <a:rPr lang="en-US" dirty="0" smtClean="0"/>
            <a:t>Life-Cycle-Cost Analysis</a:t>
          </a:r>
          <a:endParaRPr lang="en-US" dirty="0"/>
        </a:p>
      </dgm:t>
    </dgm:pt>
    <dgm:pt modelId="{362063E6-2585-4FDB-B6DA-B409D376FA7B}" type="parTrans" cxnId="{A7485070-4782-4BF0-A019-B791ADBFA217}">
      <dgm:prSet/>
      <dgm:spPr/>
      <dgm:t>
        <a:bodyPr/>
        <a:lstStyle/>
        <a:p>
          <a:endParaRPr lang="en-US"/>
        </a:p>
      </dgm:t>
    </dgm:pt>
    <dgm:pt modelId="{1E3762B6-F885-4475-B2BB-A0AA2B977C46}" type="sibTrans" cxnId="{A7485070-4782-4BF0-A019-B791ADBFA217}">
      <dgm:prSet/>
      <dgm:spPr/>
      <dgm:t>
        <a:bodyPr/>
        <a:lstStyle/>
        <a:p>
          <a:endParaRPr lang="en-US"/>
        </a:p>
      </dgm:t>
    </dgm:pt>
    <dgm:pt modelId="{78D18337-BC92-409F-96AB-E0BA97CA6647}">
      <dgm:prSet phldrT="[Text]"/>
      <dgm:spPr/>
      <dgm:t>
        <a:bodyPr/>
        <a:lstStyle/>
        <a:p>
          <a:r>
            <a:rPr lang="en-US" dirty="0" smtClean="0"/>
            <a:t>Based on 30 year life-cycle-cost analysis</a:t>
          </a:r>
          <a:endParaRPr lang="en-US" dirty="0"/>
        </a:p>
      </dgm:t>
    </dgm:pt>
    <dgm:pt modelId="{7C6B6C92-C715-4E54-9A86-1DE370DF0C64}" type="parTrans" cxnId="{9926C4FA-C235-4854-8EA2-BA235F9AFB61}">
      <dgm:prSet/>
      <dgm:spPr/>
      <dgm:t>
        <a:bodyPr/>
        <a:lstStyle/>
        <a:p>
          <a:endParaRPr lang="en-US"/>
        </a:p>
      </dgm:t>
    </dgm:pt>
    <dgm:pt modelId="{2F811A79-D6DB-4C74-8007-5BD9E7214D86}" type="sibTrans" cxnId="{9926C4FA-C235-4854-8EA2-BA235F9AFB61}">
      <dgm:prSet/>
      <dgm:spPr/>
      <dgm:t>
        <a:bodyPr/>
        <a:lstStyle/>
        <a:p>
          <a:endParaRPr lang="en-US"/>
        </a:p>
      </dgm:t>
    </dgm:pt>
    <dgm:pt modelId="{D561AAF4-0F90-40E3-81E4-318E85C3888C}">
      <dgm:prSet phldrT="[Text]"/>
      <dgm:spPr/>
      <dgm:t>
        <a:bodyPr/>
        <a:lstStyle/>
        <a:p>
          <a:r>
            <a:rPr lang="en-US" dirty="0" smtClean="0"/>
            <a:t>Section 4.6 of ANSI/RESNET 301-2014</a:t>
          </a:r>
          <a:endParaRPr lang="en-US" dirty="0"/>
        </a:p>
      </dgm:t>
    </dgm:pt>
    <dgm:pt modelId="{A8101904-D435-4F04-B1CE-F50C236DB75A}" type="parTrans" cxnId="{CB800027-6209-44F0-819F-E4B8081E1769}">
      <dgm:prSet/>
      <dgm:spPr/>
      <dgm:t>
        <a:bodyPr/>
        <a:lstStyle/>
        <a:p>
          <a:endParaRPr lang="en-US"/>
        </a:p>
      </dgm:t>
    </dgm:pt>
    <dgm:pt modelId="{3B0B86BC-270A-46C2-9178-C5BA232994FE}" type="sibTrans" cxnId="{CB800027-6209-44F0-819F-E4B8081E1769}">
      <dgm:prSet/>
      <dgm:spPr/>
      <dgm:t>
        <a:bodyPr/>
        <a:lstStyle/>
        <a:p>
          <a:endParaRPr lang="en-US"/>
        </a:p>
      </dgm:t>
    </dgm:pt>
    <dgm:pt modelId="{7CAF7373-A754-4F54-8A03-67CB0C46F47F}">
      <dgm:prSet phldrT="[Text]"/>
      <dgm:spPr/>
      <dgm:t>
        <a:bodyPr/>
        <a:lstStyle/>
        <a:p>
          <a:r>
            <a:rPr lang="en-US" dirty="0" smtClean="0"/>
            <a:t>Economic Parameters</a:t>
          </a:r>
          <a:endParaRPr lang="en-US" dirty="0"/>
        </a:p>
      </dgm:t>
    </dgm:pt>
    <dgm:pt modelId="{EBCCCA60-A089-407F-B88B-9104CAE2DAB1}" type="parTrans" cxnId="{104AA8F8-C049-4794-B00B-779BCC34B4DC}">
      <dgm:prSet/>
      <dgm:spPr/>
      <dgm:t>
        <a:bodyPr/>
        <a:lstStyle/>
        <a:p>
          <a:endParaRPr lang="en-US"/>
        </a:p>
      </dgm:t>
    </dgm:pt>
    <dgm:pt modelId="{BAB7AF37-351F-439E-8244-D3A8B0A28D88}" type="sibTrans" cxnId="{104AA8F8-C049-4794-B00B-779BCC34B4DC}">
      <dgm:prSet/>
      <dgm:spPr/>
      <dgm:t>
        <a:bodyPr/>
        <a:lstStyle/>
        <a:p>
          <a:endParaRPr lang="en-US"/>
        </a:p>
      </dgm:t>
    </dgm:pt>
    <dgm:pt modelId="{B412FA46-CCF2-4244-A09C-CC62C5A1DE74}">
      <dgm:prSet phldrT="[Text]"/>
      <dgm:spPr/>
      <dgm:t>
        <a:bodyPr/>
        <a:lstStyle/>
        <a:p>
          <a:r>
            <a:rPr lang="en-US" dirty="0" smtClean="0"/>
            <a:t>25% income tax rate</a:t>
          </a:r>
          <a:endParaRPr lang="en-US" dirty="0"/>
        </a:p>
      </dgm:t>
    </dgm:pt>
    <dgm:pt modelId="{2DE44D79-23A6-470B-A173-036608961DB0}" type="parTrans" cxnId="{84F7F415-1FB3-4B2F-8777-BCC5F73E1CDA}">
      <dgm:prSet/>
      <dgm:spPr/>
      <dgm:t>
        <a:bodyPr/>
        <a:lstStyle/>
        <a:p>
          <a:endParaRPr lang="en-US"/>
        </a:p>
      </dgm:t>
    </dgm:pt>
    <dgm:pt modelId="{C5780F6D-342D-4223-AF43-502A7EB036BD}" type="sibTrans" cxnId="{84F7F415-1FB3-4B2F-8777-BCC5F73E1CDA}">
      <dgm:prSet/>
      <dgm:spPr/>
      <dgm:t>
        <a:bodyPr/>
        <a:lstStyle/>
        <a:p>
          <a:endParaRPr lang="en-US"/>
        </a:p>
      </dgm:t>
    </dgm:pt>
    <dgm:pt modelId="{AB791299-FA57-4117-A2A7-53342231F411}">
      <dgm:prSet phldrT="[Text]"/>
      <dgm:spPr/>
      <dgm:t>
        <a:bodyPr/>
        <a:lstStyle/>
        <a:p>
          <a:r>
            <a:rPr lang="en-US" dirty="0" smtClean="0"/>
            <a:t>4% property tax rate</a:t>
          </a:r>
          <a:endParaRPr lang="en-US" dirty="0"/>
        </a:p>
      </dgm:t>
    </dgm:pt>
    <dgm:pt modelId="{3FE443E2-07DF-4135-A239-9FE7B2556716}" type="parTrans" cxnId="{3BCDE97E-2114-4617-AD9D-F5503A691DA3}">
      <dgm:prSet/>
      <dgm:spPr/>
      <dgm:t>
        <a:bodyPr/>
        <a:lstStyle/>
        <a:p>
          <a:endParaRPr lang="en-US"/>
        </a:p>
      </dgm:t>
    </dgm:pt>
    <dgm:pt modelId="{0FFEAAC8-F569-4230-AFF8-D2DBDEAE58D1}" type="sibTrans" cxnId="{3BCDE97E-2114-4617-AD9D-F5503A691DA3}">
      <dgm:prSet/>
      <dgm:spPr/>
      <dgm:t>
        <a:bodyPr/>
        <a:lstStyle/>
        <a:p>
          <a:endParaRPr lang="en-US"/>
        </a:p>
      </dgm:t>
    </dgm:pt>
    <dgm:pt modelId="{7F8F41B4-BEF6-4BFE-A9AE-AE7F1D97E943}">
      <dgm:prSet phldrT="[Text]"/>
      <dgm:spPr/>
      <dgm:t>
        <a:bodyPr/>
        <a:lstStyle/>
        <a:p>
          <a:r>
            <a:rPr lang="en-US" dirty="0" smtClean="0"/>
            <a:t>Includes replacement costs and maintenance fraction</a:t>
          </a:r>
          <a:endParaRPr lang="en-US" dirty="0"/>
        </a:p>
      </dgm:t>
    </dgm:pt>
    <dgm:pt modelId="{A447326A-92DF-4578-9352-CA68E1DAE798}" type="parTrans" cxnId="{B9295552-3395-47CC-9C0A-CC05E70E6EC4}">
      <dgm:prSet/>
      <dgm:spPr/>
      <dgm:t>
        <a:bodyPr/>
        <a:lstStyle/>
        <a:p>
          <a:endParaRPr lang="en-US"/>
        </a:p>
      </dgm:t>
    </dgm:pt>
    <dgm:pt modelId="{583D4D19-6DC3-4141-A888-EC34005E70DC}" type="sibTrans" cxnId="{B9295552-3395-47CC-9C0A-CC05E70E6EC4}">
      <dgm:prSet/>
      <dgm:spPr/>
      <dgm:t>
        <a:bodyPr/>
        <a:lstStyle/>
        <a:p>
          <a:endParaRPr lang="en-US"/>
        </a:p>
      </dgm:t>
    </dgm:pt>
    <dgm:pt modelId="{C7B9E490-5F00-4E51-8AAE-C7585B12717D}">
      <dgm:prSet phldrT="[Text]"/>
      <dgm:spPr/>
      <dgm:t>
        <a:bodyPr/>
        <a:lstStyle/>
        <a:p>
          <a:r>
            <a:rPr lang="en-US" dirty="0" smtClean="0"/>
            <a:t>Property assessment ratio of 80%</a:t>
          </a:r>
          <a:endParaRPr lang="en-US" dirty="0"/>
        </a:p>
      </dgm:t>
    </dgm:pt>
    <dgm:pt modelId="{7F4DE254-091E-41CD-9920-30C1BD606F7F}" type="parTrans" cxnId="{A768DFC3-590D-4FED-9EDC-150DAD2DC188}">
      <dgm:prSet/>
      <dgm:spPr/>
      <dgm:t>
        <a:bodyPr/>
        <a:lstStyle/>
        <a:p>
          <a:endParaRPr lang="en-US"/>
        </a:p>
      </dgm:t>
    </dgm:pt>
    <dgm:pt modelId="{40ECC0C0-ABA0-462C-AC22-CB43D8C59974}" type="sibTrans" cxnId="{A768DFC3-590D-4FED-9EDC-150DAD2DC188}">
      <dgm:prSet/>
      <dgm:spPr/>
      <dgm:t>
        <a:bodyPr/>
        <a:lstStyle/>
        <a:p>
          <a:endParaRPr lang="en-US"/>
        </a:p>
      </dgm:t>
    </dgm:pt>
    <dgm:pt modelId="{E1998671-6DD7-4F3D-A06B-BC8F7592AA96}">
      <dgm:prSet phldrT="[Text]"/>
      <dgm:spPr/>
      <dgm:t>
        <a:bodyPr/>
        <a:lstStyle/>
        <a:p>
          <a:r>
            <a:rPr lang="en-US" dirty="0" smtClean="0"/>
            <a:t>Most recently published energy prices</a:t>
          </a:r>
          <a:endParaRPr lang="en-US" dirty="0"/>
        </a:p>
      </dgm:t>
    </dgm:pt>
    <dgm:pt modelId="{8728080E-9144-4484-9880-308C677547BA}" type="parTrans" cxnId="{93C8045A-C89E-4D58-AC00-F84559AEC427}">
      <dgm:prSet/>
      <dgm:spPr/>
      <dgm:t>
        <a:bodyPr/>
        <a:lstStyle/>
        <a:p>
          <a:endParaRPr lang="en-US"/>
        </a:p>
      </dgm:t>
    </dgm:pt>
    <dgm:pt modelId="{78CFCEAE-1F9F-49CC-9DB8-0E2F95803BB6}" type="sibTrans" cxnId="{93C8045A-C89E-4D58-AC00-F84559AEC427}">
      <dgm:prSet/>
      <dgm:spPr/>
      <dgm:t>
        <a:bodyPr/>
        <a:lstStyle/>
        <a:p>
          <a:endParaRPr lang="en-US"/>
        </a:p>
      </dgm:t>
    </dgm:pt>
    <dgm:pt modelId="{01D07C35-81A6-4966-A743-A494612B219F}" type="pres">
      <dgm:prSet presAssocID="{BACCDEE5-4494-4BAD-995F-931213041D1C}" presName="Name0" presStyleCnt="0">
        <dgm:presLayoutVars>
          <dgm:dir/>
          <dgm:animLvl val="lvl"/>
          <dgm:resizeHandles/>
        </dgm:presLayoutVars>
      </dgm:prSet>
      <dgm:spPr/>
      <dgm:t>
        <a:bodyPr/>
        <a:lstStyle/>
        <a:p>
          <a:endParaRPr lang="en-US"/>
        </a:p>
      </dgm:t>
    </dgm:pt>
    <dgm:pt modelId="{E37263A2-4274-4CDA-8788-00094F2C8A36}" type="pres">
      <dgm:prSet presAssocID="{C97B59A3-B377-4190-B475-FD1335F673C6}" presName="linNode" presStyleCnt="0"/>
      <dgm:spPr/>
    </dgm:pt>
    <dgm:pt modelId="{8814C063-3CCE-4D88-A194-00D39689EBFC}" type="pres">
      <dgm:prSet presAssocID="{C97B59A3-B377-4190-B475-FD1335F673C6}" presName="parentShp" presStyleLbl="node1" presStyleIdx="0" presStyleCnt="2" custLinFactNeighborX="-16667" custLinFactNeighborY="-23656">
        <dgm:presLayoutVars>
          <dgm:bulletEnabled val="1"/>
        </dgm:presLayoutVars>
      </dgm:prSet>
      <dgm:spPr/>
      <dgm:t>
        <a:bodyPr/>
        <a:lstStyle/>
        <a:p>
          <a:endParaRPr lang="en-US"/>
        </a:p>
      </dgm:t>
    </dgm:pt>
    <dgm:pt modelId="{0646DB8B-4B19-4716-90D9-863990CDC657}" type="pres">
      <dgm:prSet presAssocID="{C97B59A3-B377-4190-B475-FD1335F673C6}" presName="childShp" presStyleLbl="bgAccFollowNode1" presStyleIdx="0" presStyleCnt="2">
        <dgm:presLayoutVars>
          <dgm:bulletEnabled val="1"/>
        </dgm:presLayoutVars>
      </dgm:prSet>
      <dgm:spPr/>
      <dgm:t>
        <a:bodyPr/>
        <a:lstStyle/>
        <a:p>
          <a:endParaRPr lang="en-US"/>
        </a:p>
      </dgm:t>
    </dgm:pt>
    <dgm:pt modelId="{5DFE6B70-D723-44E6-9109-F09A2D45B2B8}" type="pres">
      <dgm:prSet presAssocID="{1E3762B6-F885-4475-B2BB-A0AA2B977C46}" presName="spacing" presStyleCnt="0"/>
      <dgm:spPr/>
    </dgm:pt>
    <dgm:pt modelId="{E9F9D783-A918-4B18-B6D5-BAB6088249BA}" type="pres">
      <dgm:prSet presAssocID="{7CAF7373-A754-4F54-8A03-67CB0C46F47F}" presName="linNode" presStyleCnt="0"/>
      <dgm:spPr/>
    </dgm:pt>
    <dgm:pt modelId="{4B09FB45-8949-4A6A-B278-C2C0C051AAEA}" type="pres">
      <dgm:prSet presAssocID="{7CAF7373-A754-4F54-8A03-67CB0C46F47F}" presName="parentShp" presStyleLbl="node1" presStyleIdx="1" presStyleCnt="2">
        <dgm:presLayoutVars>
          <dgm:bulletEnabled val="1"/>
        </dgm:presLayoutVars>
      </dgm:prSet>
      <dgm:spPr/>
      <dgm:t>
        <a:bodyPr/>
        <a:lstStyle/>
        <a:p>
          <a:endParaRPr lang="en-US"/>
        </a:p>
      </dgm:t>
    </dgm:pt>
    <dgm:pt modelId="{79723D01-1875-4F7E-8F57-A0BBB51AF7DA}" type="pres">
      <dgm:prSet presAssocID="{7CAF7373-A754-4F54-8A03-67CB0C46F47F}" presName="childShp" presStyleLbl="bgAccFollowNode1" presStyleIdx="1" presStyleCnt="2">
        <dgm:presLayoutVars>
          <dgm:bulletEnabled val="1"/>
        </dgm:presLayoutVars>
      </dgm:prSet>
      <dgm:spPr/>
      <dgm:t>
        <a:bodyPr/>
        <a:lstStyle/>
        <a:p>
          <a:endParaRPr lang="en-US"/>
        </a:p>
      </dgm:t>
    </dgm:pt>
  </dgm:ptLst>
  <dgm:cxnLst>
    <dgm:cxn modelId="{CB800027-6209-44F0-819F-E4B8081E1769}" srcId="{C97B59A3-B377-4190-B475-FD1335F673C6}" destId="{D561AAF4-0F90-40E3-81E4-318E85C3888C}" srcOrd="1" destOrd="0" parTransId="{A8101904-D435-4F04-B1CE-F50C236DB75A}" sibTransId="{3B0B86BC-270A-46C2-9178-C5BA232994FE}"/>
    <dgm:cxn modelId="{C8AFECAF-6395-4831-8387-EC49252514E2}" type="presOf" srcId="{AB791299-FA57-4117-A2A7-53342231F411}" destId="{79723D01-1875-4F7E-8F57-A0BBB51AF7DA}" srcOrd="0" destOrd="1" presId="urn:microsoft.com/office/officeart/2005/8/layout/vList6"/>
    <dgm:cxn modelId="{0DB84FDD-67A1-40BB-B2BB-CB0DD39918DC}" type="presOf" srcId="{78D18337-BC92-409F-96AB-E0BA97CA6647}" destId="{0646DB8B-4B19-4716-90D9-863990CDC657}" srcOrd="0" destOrd="0" presId="urn:microsoft.com/office/officeart/2005/8/layout/vList6"/>
    <dgm:cxn modelId="{93C8045A-C89E-4D58-AC00-F84559AEC427}" srcId="{7CAF7373-A754-4F54-8A03-67CB0C46F47F}" destId="{E1998671-6DD7-4F3D-A06B-BC8F7592AA96}" srcOrd="3" destOrd="0" parTransId="{8728080E-9144-4484-9880-308C677547BA}" sibTransId="{78CFCEAE-1F9F-49CC-9DB8-0E2F95803BB6}"/>
    <dgm:cxn modelId="{3BCDE97E-2114-4617-AD9D-F5503A691DA3}" srcId="{7CAF7373-A754-4F54-8A03-67CB0C46F47F}" destId="{AB791299-FA57-4117-A2A7-53342231F411}" srcOrd="1" destOrd="0" parTransId="{3FE443E2-07DF-4135-A239-9FE7B2556716}" sibTransId="{0FFEAAC8-F569-4230-AFF8-D2DBDEAE58D1}"/>
    <dgm:cxn modelId="{20918B8B-AF03-4F7D-980A-3F1876167ACA}" type="presOf" srcId="{D561AAF4-0F90-40E3-81E4-318E85C3888C}" destId="{0646DB8B-4B19-4716-90D9-863990CDC657}" srcOrd="0" destOrd="1" presId="urn:microsoft.com/office/officeart/2005/8/layout/vList6"/>
    <dgm:cxn modelId="{B9295552-3395-47CC-9C0A-CC05E70E6EC4}" srcId="{C97B59A3-B377-4190-B475-FD1335F673C6}" destId="{7F8F41B4-BEF6-4BFE-A9AE-AE7F1D97E943}" srcOrd="2" destOrd="0" parTransId="{A447326A-92DF-4578-9352-CA68E1DAE798}" sibTransId="{583D4D19-6DC3-4141-A888-EC34005E70DC}"/>
    <dgm:cxn modelId="{D8456E64-40AA-4CBB-9B76-9EEC668D84BB}" type="presOf" srcId="{BACCDEE5-4494-4BAD-995F-931213041D1C}" destId="{01D07C35-81A6-4966-A743-A494612B219F}" srcOrd="0" destOrd="0" presId="urn:microsoft.com/office/officeart/2005/8/layout/vList6"/>
    <dgm:cxn modelId="{522D32D3-83A1-409E-9D7F-C1B77ACD1F7C}" type="presOf" srcId="{7F8F41B4-BEF6-4BFE-A9AE-AE7F1D97E943}" destId="{0646DB8B-4B19-4716-90D9-863990CDC657}" srcOrd="0" destOrd="2" presId="urn:microsoft.com/office/officeart/2005/8/layout/vList6"/>
    <dgm:cxn modelId="{A7485070-4782-4BF0-A019-B791ADBFA217}" srcId="{BACCDEE5-4494-4BAD-995F-931213041D1C}" destId="{C97B59A3-B377-4190-B475-FD1335F673C6}" srcOrd="0" destOrd="0" parTransId="{362063E6-2585-4FDB-B6DA-B409D376FA7B}" sibTransId="{1E3762B6-F885-4475-B2BB-A0AA2B977C46}"/>
    <dgm:cxn modelId="{3C25B879-83E7-451F-B928-C5608AA723E1}" type="presOf" srcId="{E1998671-6DD7-4F3D-A06B-BC8F7592AA96}" destId="{79723D01-1875-4F7E-8F57-A0BBB51AF7DA}" srcOrd="0" destOrd="3" presId="urn:microsoft.com/office/officeart/2005/8/layout/vList6"/>
    <dgm:cxn modelId="{84F7F415-1FB3-4B2F-8777-BCC5F73E1CDA}" srcId="{7CAF7373-A754-4F54-8A03-67CB0C46F47F}" destId="{B412FA46-CCF2-4244-A09C-CC62C5A1DE74}" srcOrd="0" destOrd="0" parTransId="{2DE44D79-23A6-470B-A173-036608961DB0}" sibTransId="{C5780F6D-342D-4223-AF43-502A7EB036BD}"/>
    <dgm:cxn modelId="{9875DDB7-117E-4DDE-90FC-7FA6992499A1}" type="presOf" srcId="{7CAF7373-A754-4F54-8A03-67CB0C46F47F}" destId="{4B09FB45-8949-4A6A-B278-C2C0C051AAEA}" srcOrd="0" destOrd="0" presId="urn:microsoft.com/office/officeart/2005/8/layout/vList6"/>
    <dgm:cxn modelId="{7425B532-3819-43C2-868C-53619BD7AF76}" type="presOf" srcId="{C97B59A3-B377-4190-B475-FD1335F673C6}" destId="{8814C063-3CCE-4D88-A194-00D39689EBFC}" srcOrd="0" destOrd="0" presId="urn:microsoft.com/office/officeart/2005/8/layout/vList6"/>
    <dgm:cxn modelId="{A768DFC3-590D-4FED-9EDC-150DAD2DC188}" srcId="{7CAF7373-A754-4F54-8A03-67CB0C46F47F}" destId="{C7B9E490-5F00-4E51-8AAE-C7585B12717D}" srcOrd="2" destOrd="0" parTransId="{7F4DE254-091E-41CD-9920-30C1BD606F7F}" sibTransId="{40ECC0C0-ABA0-462C-AC22-CB43D8C59974}"/>
    <dgm:cxn modelId="{9926C4FA-C235-4854-8EA2-BA235F9AFB61}" srcId="{C97B59A3-B377-4190-B475-FD1335F673C6}" destId="{78D18337-BC92-409F-96AB-E0BA97CA6647}" srcOrd="0" destOrd="0" parTransId="{7C6B6C92-C715-4E54-9A86-1DE370DF0C64}" sibTransId="{2F811A79-D6DB-4C74-8007-5BD9E7214D86}"/>
    <dgm:cxn modelId="{104AA8F8-C049-4794-B00B-779BCC34B4DC}" srcId="{BACCDEE5-4494-4BAD-995F-931213041D1C}" destId="{7CAF7373-A754-4F54-8A03-67CB0C46F47F}" srcOrd="1" destOrd="0" parTransId="{EBCCCA60-A089-407F-B88B-9104CAE2DAB1}" sibTransId="{BAB7AF37-351F-439E-8244-D3A8B0A28D88}"/>
    <dgm:cxn modelId="{D59CC431-3D9A-4CFA-B683-60589EC5D96E}" type="presOf" srcId="{C7B9E490-5F00-4E51-8AAE-C7585B12717D}" destId="{79723D01-1875-4F7E-8F57-A0BBB51AF7DA}" srcOrd="0" destOrd="2" presId="urn:microsoft.com/office/officeart/2005/8/layout/vList6"/>
    <dgm:cxn modelId="{0C50B689-F57B-495E-9CC9-6B8BF975CF3F}" type="presOf" srcId="{B412FA46-CCF2-4244-A09C-CC62C5A1DE74}" destId="{79723D01-1875-4F7E-8F57-A0BBB51AF7DA}" srcOrd="0" destOrd="0" presId="urn:microsoft.com/office/officeart/2005/8/layout/vList6"/>
    <dgm:cxn modelId="{DD281938-DA81-4143-9AFF-9AB28DCCAE0D}" type="presParOf" srcId="{01D07C35-81A6-4966-A743-A494612B219F}" destId="{E37263A2-4274-4CDA-8788-00094F2C8A36}" srcOrd="0" destOrd="0" presId="urn:microsoft.com/office/officeart/2005/8/layout/vList6"/>
    <dgm:cxn modelId="{A5808F06-EE02-4AF9-8149-25C8EF37F0C0}" type="presParOf" srcId="{E37263A2-4274-4CDA-8788-00094F2C8A36}" destId="{8814C063-3CCE-4D88-A194-00D39689EBFC}" srcOrd="0" destOrd="0" presId="urn:microsoft.com/office/officeart/2005/8/layout/vList6"/>
    <dgm:cxn modelId="{4B431616-AC89-4AD7-86AA-8B358558D305}" type="presParOf" srcId="{E37263A2-4274-4CDA-8788-00094F2C8A36}" destId="{0646DB8B-4B19-4716-90D9-863990CDC657}" srcOrd="1" destOrd="0" presId="urn:microsoft.com/office/officeart/2005/8/layout/vList6"/>
    <dgm:cxn modelId="{9A50132A-AFE3-499E-BCFC-4004389C10A9}" type="presParOf" srcId="{01D07C35-81A6-4966-A743-A494612B219F}" destId="{5DFE6B70-D723-44E6-9109-F09A2D45B2B8}" srcOrd="1" destOrd="0" presId="urn:microsoft.com/office/officeart/2005/8/layout/vList6"/>
    <dgm:cxn modelId="{21F5A5EA-3A4E-4058-8DE0-37BC2C7C2DAB}" type="presParOf" srcId="{01D07C35-81A6-4966-A743-A494612B219F}" destId="{E9F9D783-A918-4B18-B6D5-BAB6088249BA}" srcOrd="2" destOrd="0" presId="urn:microsoft.com/office/officeart/2005/8/layout/vList6"/>
    <dgm:cxn modelId="{165C85EF-EC73-4041-AFD0-3667F2D2CEC3}" type="presParOf" srcId="{E9F9D783-A918-4B18-B6D5-BAB6088249BA}" destId="{4B09FB45-8949-4A6A-B278-C2C0C051AAEA}" srcOrd="0" destOrd="0" presId="urn:microsoft.com/office/officeart/2005/8/layout/vList6"/>
    <dgm:cxn modelId="{C34086FB-D888-43AB-A026-46D5EB54CA7B}" type="presParOf" srcId="{E9F9D783-A918-4B18-B6D5-BAB6088249BA}" destId="{79723D01-1875-4F7E-8F57-A0BBB51AF7D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463A19-CF13-4935-93C9-288611DC80AF}" type="doc">
      <dgm:prSet loTypeId="urn:microsoft.com/office/officeart/2008/layout/HorizontalMultiLevelHierarchy" loCatId="hierarchy" qsTypeId="urn:microsoft.com/office/officeart/2005/8/quickstyle/simple2" qsCatId="simple" csTypeId="urn:microsoft.com/office/officeart/2005/8/colors/colorful3" csCatId="colorful" phldr="1"/>
      <dgm:spPr/>
      <dgm:t>
        <a:bodyPr/>
        <a:lstStyle/>
        <a:p>
          <a:endParaRPr lang="en-US"/>
        </a:p>
      </dgm:t>
    </dgm:pt>
    <dgm:pt modelId="{AC6EDF2E-8B58-4EA0-A6EF-CDED9839D37F}">
      <dgm:prSet/>
      <dgm:spPr/>
      <dgm:t>
        <a:bodyPr/>
        <a:lstStyle/>
        <a:p>
          <a:pPr algn="ctr" rtl="0"/>
          <a:r>
            <a:rPr lang="en-US" dirty="0" smtClean="0"/>
            <a:t>Residential Green Building Code</a:t>
          </a:r>
        </a:p>
      </dgm:t>
    </dgm:pt>
    <dgm:pt modelId="{244089D7-EB9C-4900-ABB8-C9C2A96F06C1}" type="parTrans" cxnId="{2447E9CF-EAD7-4E87-A0DF-CB39023140FA}">
      <dgm:prSet/>
      <dgm:spPr/>
      <dgm:t>
        <a:bodyPr/>
        <a:lstStyle/>
        <a:p>
          <a:pPr algn="ctr"/>
          <a:endParaRPr lang="en-US"/>
        </a:p>
      </dgm:t>
    </dgm:pt>
    <dgm:pt modelId="{31DE5FFD-5CEF-4693-A28E-970CE53787C5}" type="sibTrans" cxnId="{2447E9CF-EAD7-4E87-A0DF-CB39023140FA}">
      <dgm:prSet/>
      <dgm:spPr/>
      <dgm:t>
        <a:bodyPr/>
        <a:lstStyle/>
        <a:p>
          <a:pPr algn="ctr"/>
          <a:endParaRPr lang="en-US"/>
        </a:p>
      </dgm:t>
    </dgm:pt>
    <dgm:pt modelId="{CD2903BC-A5F9-441E-946E-D24B098F21DA}">
      <dgm:prSet/>
      <dgm:spPr/>
      <dgm:t>
        <a:bodyPr/>
        <a:lstStyle/>
        <a:p>
          <a:pPr algn="ctr"/>
          <a:r>
            <a:rPr lang="en-US" dirty="0" smtClean="0"/>
            <a:t>Homes 3,000ft² or less required to achieve HERS score of 70 or less</a:t>
          </a:r>
          <a:endParaRPr lang="en-US" dirty="0"/>
        </a:p>
      </dgm:t>
    </dgm:pt>
    <dgm:pt modelId="{7689384C-3EDF-4D56-BB40-98CE0C417C82}" type="parTrans" cxnId="{915572F0-79C0-46D8-AF61-2321F70B67F4}">
      <dgm:prSet/>
      <dgm:spPr/>
      <dgm:t>
        <a:bodyPr/>
        <a:lstStyle/>
        <a:p>
          <a:pPr algn="ctr"/>
          <a:endParaRPr lang="en-US"/>
        </a:p>
      </dgm:t>
    </dgm:pt>
    <dgm:pt modelId="{171F638F-279A-4BE1-BFF8-0D66A2877229}" type="sibTrans" cxnId="{915572F0-79C0-46D8-AF61-2321F70B67F4}">
      <dgm:prSet/>
      <dgm:spPr/>
      <dgm:t>
        <a:bodyPr/>
        <a:lstStyle/>
        <a:p>
          <a:pPr algn="ctr"/>
          <a:endParaRPr lang="en-US"/>
        </a:p>
      </dgm:t>
    </dgm:pt>
    <dgm:pt modelId="{E482DFAA-2544-4A94-830E-9C233802A3F7}">
      <dgm:prSet/>
      <dgm:spPr/>
      <dgm:t>
        <a:bodyPr/>
        <a:lstStyle/>
        <a:p>
          <a:pPr algn="ctr"/>
          <a:r>
            <a:rPr lang="en-US" dirty="0" smtClean="0"/>
            <a:t>HERS scores for homes greater than 3,000 ft² tiered based on home size </a:t>
          </a:r>
          <a:endParaRPr lang="en-US" dirty="0"/>
        </a:p>
      </dgm:t>
    </dgm:pt>
    <dgm:pt modelId="{5A39C655-F7AA-42B9-8D0E-DCB9137EA571}" type="parTrans" cxnId="{90B33B9F-EC6A-4FB0-B973-155AE4AD3899}">
      <dgm:prSet/>
      <dgm:spPr/>
      <dgm:t>
        <a:bodyPr/>
        <a:lstStyle/>
        <a:p>
          <a:pPr algn="ctr"/>
          <a:endParaRPr lang="en-US"/>
        </a:p>
      </dgm:t>
    </dgm:pt>
    <dgm:pt modelId="{AE310703-78F1-4AB1-A923-D70FDF799F54}" type="sibTrans" cxnId="{90B33B9F-EC6A-4FB0-B973-155AE4AD3899}">
      <dgm:prSet/>
      <dgm:spPr/>
      <dgm:t>
        <a:bodyPr/>
        <a:lstStyle/>
        <a:p>
          <a:pPr algn="ctr"/>
          <a:endParaRPr lang="en-US"/>
        </a:p>
      </dgm:t>
    </dgm:pt>
    <dgm:pt modelId="{9E4AA063-7FEA-4CFE-9ACE-40593E9E553E}">
      <dgm:prSet/>
      <dgm:spPr/>
      <dgm:t>
        <a:bodyPr/>
        <a:lstStyle/>
        <a:p>
          <a:r>
            <a:rPr lang="en-US" dirty="0" smtClean="0"/>
            <a:t>Required HERS scores built on levels set in National Green Building Code </a:t>
          </a:r>
          <a:endParaRPr lang="en-US" dirty="0"/>
        </a:p>
      </dgm:t>
    </dgm:pt>
    <dgm:pt modelId="{6865EDAA-B155-4AB6-9231-BE07FF2F7C2D}" type="parTrans" cxnId="{294B5279-18D4-480C-A87B-CE34D8343588}">
      <dgm:prSet/>
      <dgm:spPr/>
      <dgm:t>
        <a:bodyPr/>
        <a:lstStyle/>
        <a:p>
          <a:endParaRPr lang="en-US"/>
        </a:p>
      </dgm:t>
    </dgm:pt>
    <dgm:pt modelId="{89FB04FE-9288-4C8C-B0E0-C7E6EFD8AFA1}" type="sibTrans" cxnId="{294B5279-18D4-480C-A87B-CE34D8343588}">
      <dgm:prSet/>
      <dgm:spPr/>
      <dgm:t>
        <a:bodyPr/>
        <a:lstStyle/>
        <a:p>
          <a:endParaRPr lang="en-US"/>
        </a:p>
      </dgm:t>
    </dgm:pt>
    <dgm:pt modelId="{02605C90-1678-4E5B-ACAE-16C9C6C03747}">
      <dgm:prSet/>
      <dgm:spPr/>
      <dgm:t>
        <a:bodyPr/>
        <a:lstStyle/>
        <a:p>
          <a:r>
            <a:rPr lang="en-US" dirty="0" smtClean="0"/>
            <a:t>Applies to all new single family homes, attached and detached</a:t>
          </a:r>
          <a:endParaRPr lang="en-US" dirty="0"/>
        </a:p>
      </dgm:t>
    </dgm:pt>
    <dgm:pt modelId="{2D5418C8-3465-41ED-9F94-A5CAA6283CCD}" type="parTrans" cxnId="{746F626C-0FEB-4595-BFF6-681EE0EB7203}">
      <dgm:prSet/>
      <dgm:spPr/>
      <dgm:t>
        <a:bodyPr/>
        <a:lstStyle/>
        <a:p>
          <a:endParaRPr lang="en-US"/>
        </a:p>
      </dgm:t>
    </dgm:pt>
    <dgm:pt modelId="{23C675B2-B7E5-45B2-ABB3-D8E1BA25AE89}" type="sibTrans" cxnId="{746F626C-0FEB-4595-BFF6-681EE0EB7203}">
      <dgm:prSet/>
      <dgm:spPr/>
      <dgm:t>
        <a:bodyPr/>
        <a:lstStyle/>
        <a:p>
          <a:endParaRPr lang="en-US"/>
        </a:p>
      </dgm:t>
    </dgm:pt>
    <dgm:pt modelId="{C0DDB891-B433-4AA5-9BEA-F938AD7C4137}" type="pres">
      <dgm:prSet presAssocID="{D6463A19-CF13-4935-93C9-288611DC80AF}" presName="Name0" presStyleCnt="0">
        <dgm:presLayoutVars>
          <dgm:chPref val="1"/>
          <dgm:dir/>
          <dgm:animOne val="branch"/>
          <dgm:animLvl val="lvl"/>
          <dgm:resizeHandles val="exact"/>
        </dgm:presLayoutVars>
      </dgm:prSet>
      <dgm:spPr/>
      <dgm:t>
        <a:bodyPr/>
        <a:lstStyle/>
        <a:p>
          <a:endParaRPr lang="en-US"/>
        </a:p>
      </dgm:t>
    </dgm:pt>
    <dgm:pt modelId="{76851299-2343-4266-A60D-47059BF18945}" type="pres">
      <dgm:prSet presAssocID="{AC6EDF2E-8B58-4EA0-A6EF-CDED9839D37F}" presName="root1" presStyleCnt="0"/>
      <dgm:spPr/>
    </dgm:pt>
    <dgm:pt modelId="{CAD0660C-7982-4082-86F2-7967CF1BF90E}" type="pres">
      <dgm:prSet presAssocID="{AC6EDF2E-8B58-4EA0-A6EF-CDED9839D37F}" presName="LevelOneTextNode" presStyleLbl="node0" presStyleIdx="0" presStyleCnt="1">
        <dgm:presLayoutVars>
          <dgm:chPref val="3"/>
        </dgm:presLayoutVars>
      </dgm:prSet>
      <dgm:spPr/>
      <dgm:t>
        <a:bodyPr/>
        <a:lstStyle/>
        <a:p>
          <a:endParaRPr lang="en-US"/>
        </a:p>
      </dgm:t>
    </dgm:pt>
    <dgm:pt modelId="{803D090D-A329-49C5-A743-3552BE0632C1}" type="pres">
      <dgm:prSet presAssocID="{AC6EDF2E-8B58-4EA0-A6EF-CDED9839D37F}" presName="level2hierChild" presStyleCnt="0"/>
      <dgm:spPr/>
    </dgm:pt>
    <dgm:pt modelId="{30064665-A3DB-446C-95B3-8BDC3EA4AF3C}" type="pres">
      <dgm:prSet presAssocID="{6865EDAA-B155-4AB6-9231-BE07FF2F7C2D}" presName="conn2-1" presStyleLbl="parChTrans1D2" presStyleIdx="0" presStyleCnt="4"/>
      <dgm:spPr/>
      <dgm:t>
        <a:bodyPr/>
        <a:lstStyle/>
        <a:p>
          <a:endParaRPr lang="en-US"/>
        </a:p>
      </dgm:t>
    </dgm:pt>
    <dgm:pt modelId="{4800E1FF-8837-49CA-B6F2-731793247E69}" type="pres">
      <dgm:prSet presAssocID="{6865EDAA-B155-4AB6-9231-BE07FF2F7C2D}" presName="connTx" presStyleLbl="parChTrans1D2" presStyleIdx="0" presStyleCnt="4"/>
      <dgm:spPr/>
      <dgm:t>
        <a:bodyPr/>
        <a:lstStyle/>
        <a:p>
          <a:endParaRPr lang="en-US"/>
        </a:p>
      </dgm:t>
    </dgm:pt>
    <dgm:pt modelId="{318DACD7-973D-4F2D-B852-E724862D9892}" type="pres">
      <dgm:prSet presAssocID="{9E4AA063-7FEA-4CFE-9ACE-40593E9E553E}" presName="root2" presStyleCnt="0"/>
      <dgm:spPr/>
    </dgm:pt>
    <dgm:pt modelId="{4DD93A14-B91B-4298-B03D-31D1A98D687F}" type="pres">
      <dgm:prSet presAssocID="{9E4AA063-7FEA-4CFE-9ACE-40593E9E553E}" presName="LevelTwoTextNode" presStyleLbl="node2" presStyleIdx="0" presStyleCnt="4">
        <dgm:presLayoutVars>
          <dgm:chPref val="3"/>
        </dgm:presLayoutVars>
      </dgm:prSet>
      <dgm:spPr/>
      <dgm:t>
        <a:bodyPr/>
        <a:lstStyle/>
        <a:p>
          <a:endParaRPr lang="en-US"/>
        </a:p>
      </dgm:t>
    </dgm:pt>
    <dgm:pt modelId="{DA8B1C10-5F93-457F-8EE6-E2B581C3AA18}" type="pres">
      <dgm:prSet presAssocID="{9E4AA063-7FEA-4CFE-9ACE-40593E9E553E}" presName="level3hierChild" presStyleCnt="0"/>
      <dgm:spPr/>
    </dgm:pt>
    <dgm:pt modelId="{57317EA6-AA71-4A94-B6C8-95E51EA65D99}" type="pres">
      <dgm:prSet presAssocID="{2D5418C8-3465-41ED-9F94-A5CAA6283CCD}" presName="conn2-1" presStyleLbl="parChTrans1D2" presStyleIdx="1" presStyleCnt="4"/>
      <dgm:spPr/>
      <dgm:t>
        <a:bodyPr/>
        <a:lstStyle/>
        <a:p>
          <a:endParaRPr lang="en-US"/>
        </a:p>
      </dgm:t>
    </dgm:pt>
    <dgm:pt modelId="{0A2FA98E-6587-42D4-9507-4CCFF66B41BF}" type="pres">
      <dgm:prSet presAssocID="{2D5418C8-3465-41ED-9F94-A5CAA6283CCD}" presName="connTx" presStyleLbl="parChTrans1D2" presStyleIdx="1" presStyleCnt="4"/>
      <dgm:spPr/>
      <dgm:t>
        <a:bodyPr/>
        <a:lstStyle/>
        <a:p>
          <a:endParaRPr lang="en-US"/>
        </a:p>
      </dgm:t>
    </dgm:pt>
    <dgm:pt modelId="{A47E69C1-7534-44C6-ABEF-0E2E27DBC106}" type="pres">
      <dgm:prSet presAssocID="{02605C90-1678-4E5B-ACAE-16C9C6C03747}" presName="root2" presStyleCnt="0"/>
      <dgm:spPr/>
    </dgm:pt>
    <dgm:pt modelId="{37F1C438-6381-42A6-97A7-EF8CBA731D21}" type="pres">
      <dgm:prSet presAssocID="{02605C90-1678-4E5B-ACAE-16C9C6C03747}" presName="LevelTwoTextNode" presStyleLbl="node2" presStyleIdx="1" presStyleCnt="4">
        <dgm:presLayoutVars>
          <dgm:chPref val="3"/>
        </dgm:presLayoutVars>
      </dgm:prSet>
      <dgm:spPr/>
      <dgm:t>
        <a:bodyPr/>
        <a:lstStyle/>
        <a:p>
          <a:endParaRPr lang="en-US"/>
        </a:p>
      </dgm:t>
    </dgm:pt>
    <dgm:pt modelId="{4AFE6B20-ECF3-47D1-9456-B8AC398A81F4}" type="pres">
      <dgm:prSet presAssocID="{02605C90-1678-4E5B-ACAE-16C9C6C03747}" presName="level3hierChild" presStyleCnt="0"/>
      <dgm:spPr/>
    </dgm:pt>
    <dgm:pt modelId="{08D055CE-9E03-427A-9B1B-BC1402C91C9D}" type="pres">
      <dgm:prSet presAssocID="{7689384C-3EDF-4D56-BB40-98CE0C417C82}" presName="conn2-1" presStyleLbl="parChTrans1D2" presStyleIdx="2" presStyleCnt="4"/>
      <dgm:spPr/>
      <dgm:t>
        <a:bodyPr/>
        <a:lstStyle/>
        <a:p>
          <a:endParaRPr lang="en-US"/>
        </a:p>
      </dgm:t>
    </dgm:pt>
    <dgm:pt modelId="{9BAA9A5C-558A-4FFA-ADF6-87EE92FA6AD2}" type="pres">
      <dgm:prSet presAssocID="{7689384C-3EDF-4D56-BB40-98CE0C417C82}" presName="connTx" presStyleLbl="parChTrans1D2" presStyleIdx="2" presStyleCnt="4"/>
      <dgm:spPr/>
      <dgm:t>
        <a:bodyPr/>
        <a:lstStyle/>
        <a:p>
          <a:endParaRPr lang="en-US"/>
        </a:p>
      </dgm:t>
    </dgm:pt>
    <dgm:pt modelId="{81AD0742-5851-4252-9830-84E6838F42BD}" type="pres">
      <dgm:prSet presAssocID="{CD2903BC-A5F9-441E-946E-D24B098F21DA}" presName="root2" presStyleCnt="0"/>
      <dgm:spPr/>
    </dgm:pt>
    <dgm:pt modelId="{8ED58A46-897A-44D5-8882-82F9788A6A44}" type="pres">
      <dgm:prSet presAssocID="{CD2903BC-A5F9-441E-946E-D24B098F21DA}" presName="LevelTwoTextNode" presStyleLbl="node2" presStyleIdx="2" presStyleCnt="4">
        <dgm:presLayoutVars>
          <dgm:chPref val="3"/>
        </dgm:presLayoutVars>
      </dgm:prSet>
      <dgm:spPr/>
      <dgm:t>
        <a:bodyPr/>
        <a:lstStyle/>
        <a:p>
          <a:endParaRPr lang="en-US"/>
        </a:p>
      </dgm:t>
    </dgm:pt>
    <dgm:pt modelId="{9304DB8D-7297-438B-BEBA-03D705CF7EFE}" type="pres">
      <dgm:prSet presAssocID="{CD2903BC-A5F9-441E-946E-D24B098F21DA}" presName="level3hierChild" presStyleCnt="0"/>
      <dgm:spPr/>
    </dgm:pt>
    <dgm:pt modelId="{66BD5A11-89D2-4441-92FB-7FC8F1840D4B}" type="pres">
      <dgm:prSet presAssocID="{5A39C655-F7AA-42B9-8D0E-DCB9137EA571}" presName="conn2-1" presStyleLbl="parChTrans1D2" presStyleIdx="3" presStyleCnt="4"/>
      <dgm:spPr/>
      <dgm:t>
        <a:bodyPr/>
        <a:lstStyle/>
        <a:p>
          <a:endParaRPr lang="en-US"/>
        </a:p>
      </dgm:t>
    </dgm:pt>
    <dgm:pt modelId="{CE5716F8-2157-41FD-9593-644497F44AE3}" type="pres">
      <dgm:prSet presAssocID="{5A39C655-F7AA-42B9-8D0E-DCB9137EA571}" presName="connTx" presStyleLbl="parChTrans1D2" presStyleIdx="3" presStyleCnt="4"/>
      <dgm:spPr/>
      <dgm:t>
        <a:bodyPr/>
        <a:lstStyle/>
        <a:p>
          <a:endParaRPr lang="en-US"/>
        </a:p>
      </dgm:t>
    </dgm:pt>
    <dgm:pt modelId="{7FE0348D-5676-411C-A25A-F6A6D52865F7}" type="pres">
      <dgm:prSet presAssocID="{E482DFAA-2544-4A94-830E-9C233802A3F7}" presName="root2" presStyleCnt="0"/>
      <dgm:spPr/>
    </dgm:pt>
    <dgm:pt modelId="{45D661C1-D231-431C-A358-4CC1C16CE376}" type="pres">
      <dgm:prSet presAssocID="{E482DFAA-2544-4A94-830E-9C233802A3F7}" presName="LevelTwoTextNode" presStyleLbl="node2" presStyleIdx="3" presStyleCnt="4">
        <dgm:presLayoutVars>
          <dgm:chPref val="3"/>
        </dgm:presLayoutVars>
      </dgm:prSet>
      <dgm:spPr/>
      <dgm:t>
        <a:bodyPr/>
        <a:lstStyle/>
        <a:p>
          <a:endParaRPr lang="en-US"/>
        </a:p>
      </dgm:t>
    </dgm:pt>
    <dgm:pt modelId="{83448C18-1C79-4258-A954-529F3DE63DBC}" type="pres">
      <dgm:prSet presAssocID="{E482DFAA-2544-4A94-830E-9C233802A3F7}" presName="level3hierChild" presStyleCnt="0"/>
      <dgm:spPr/>
    </dgm:pt>
  </dgm:ptLst>
  <dgm:cxnLst>
    <dgm:cxn modelId="{E044411A-3BD4-4FDE-A6CB-910EFF3EA21C}" type="presOf" srcId="{2D5418C8-3465-41ED-9F94-A5CAA6283CCD}" destId="{57317EA6-AA71-4A94-B6C8-95E51EA65D99}" srcOrd="0" destOrd="0" presId="urn:microsoft.com/office/officeart/2008/layout/HorizontalMultiLevelHierarchy"/>
    <dgm:cxn modelId="{FA9F81D9-686E-4B91-8588-3B57FB77633D}" type="presOf" srcId="{CD2903BC-A5F9-441E-946E-D24B098F21DA}" destId="{8ED58A46-897A-44D5-8882-82F9788A6A44}" srcOrd="0" destOrd="0" presId="urn:microsoft.com/office/officeart/2008/layout/HorizontalMultiLevelHierarchy"/>
    <dgm:cxn modelId="{915572F0-79C0-46D8-AF61-2321F70B67F4}" srcId="{AC6EDF2E-8B58-4EA0-A6EF-CDED9839D37F}" destId="{CD2903BC-A5F9-441E-946E-D24B098F21DA}" srcOrd="2" destOrd="0" parTransId="{7689384C-3EDF-4D56-BB40-98CE0C417C82}" sibTransId="{171F638F-279A-4BE1-BFF8-0D66A2877229}"/>
    <dgm:cxn modelId="{7EACB552-B70D-435F-A475-3CD6668BDDE6}" type="presOf" srcId="{E482DFAA-2544-4A94-830E-9C233802A3F7}" destId="{45D661C1-D231-431C-A358-4CC1C16CE376}" srcOrd="0" destOrd="0" presId="urn:microsoft.com/office/officeart/2008/layout/HorizontalMultiLevelHierarchy"/>
    <dgm:cxn modelId="{0639D675-D1DF-4754-86F6-EF1AD895A393}" type="presOf" srcId="{2D5418C8-3465-41ED-9F94-A5CAA6283CCD}" destId="{0A2FA98E-6587-42D4-9507-4CCFF66B41BF}" srcOrd="1" destOrd="0" presId="urn:microsoft.com/office/officeart/2008/layout/HorizontalMultiLevelHierarchy"/>
    <dgm:cxn modelId="{82CDE756-AEF7-49BD-9774-2DC45DE6CC96}" type="presOf" srcId="{5A39C655-F7AA-42B9-8D0E-DCB9137EA571}" destId="{CE5716F8-2157-41FD-9593-644497F44AE3}" srcOrd="1" destOrd="0" presId="urn:microsoft.com/office/officeart/2008/layout/HorizontalMultiLevelHierarchy"/>
    <dgm:cxn modelId="{C3353EE2-360A-4405-9ACE-3BE996397BCF}" type="presOf" srcId="{D6463A19-CF13-4935-93C9-288611DC80AF}" destId="{C0DDB891-B433-4AA5-9BEA-F938AD7C4137}" srcOrd="0" destOrd="0" presId="urn:microsoft.com/office/officeart/2008/layout/HorizontalMultiLevelHierarchy"/>
    <dgm:cxn modelId="{4307493C-346C-4BC1-8723-92F056C7418C}" type="presOf" srcId="{5A39C655-F7AA-42B9-8D0E-DCB9137EA571}" destId="{66BD5A11-89D2-4441-92FB-7FC8F1840D4B}" srcOrd="0" destOrd="0" presId="urn:microsoft.com/office/officeart/2008/layout/HorizontalMultiLevelHierarchy"/>
    <dgm:cxn modelId="{B59059A8-8CE0-4BF9-8399-D2ABD435A98D}" type="presOf" srcId="{7689384C-3EDF-4D56-BB40-98CE0C417C82}" destId="{08D055CE-9E03-427A-9B1B-BC1402C91C9D}" srcOrd="0" destOrd="0" presId="urn:microsoft.com/office/officeart/2008/layout/HorizontalMultiLevelHierarchy"/>
    <dgm:cxn modelId="{746F626C-0FEB-4595-BFF6-681EE0EB7203}" srcId="{AC6EDF2E-8B58-4EA0-A6EF-CDED9839D37F}" destId="{02605C90-1678-4E5B-ACAE-16C9C6C03747}" srcOrd="1" destOrd="0" parTransId="{2D5418C8-3465-41ED-9F94-A5CAA6283CCD}" sibTransId="{23C675B2-B7E5-45B2-ABB3-D8E1BA25AE89}"/>
    <dgm:cxn modelId="{D098F374-02BB-44C7-9880-ADB14B11D42A}" type="presOf" srcId="{6865EDAA-B155-4AB6-9231-BE07FF2F7C2D}" destId="{4800E1FF-8837-49CA-B6F2-731793247E69}" srcOrd="1" destOrd="0" presId="urn:microsoft.com/office/officeart/2008/layout/HorizontalMultiLevelHierarchy"/>
    <dgm:cxn modelId="{90B33B9F-EC6A-4FB0-B973-155AE4AD3899}" srcId="{AC6EDF2E-8B58-4EA0-A6EF-CDED9839D37F}" destId="{E482DFAA-2544-4A94-830E-9C233802A3F7}" srcOrd="3" destOrd="0" parTransId="{5A39C655-F7AA-42B9-8D0E-DCB9137EA571}" sibTransId="{AE310703-78F1-4AB1-A923-D70FDF799F54}"/>
    <dgm:cxn modelId="{294B5279-18D4-480C-A87B-CE34D8343588}" srcId="{AC6EDF2E-8B58-4EA0-A6EF-CDED9839D37F}" destId="{9E4AA063-7FEA-4CFE-9ACE-40593E9E553E}" srcOrd="0" destOrd="0" parTransId="{6865EDAA-B155-4AB6-9231-BE07FF2F7C2D}" sibTransId="{89FB04FE-9288-4C8C-B0E0-C7E6EFD8AFA1}"/>
    <dgm:cxn modelId="{94B27D76-A511-4057-9AFC-2DB55799329C}" type="presOf" srcId="{AC6EDF2E-8B58-4EA0-A6EF-CDED9839D37F}" destId="{CAD0660C-7982-4082-86F2-7967CF1BF90E}" srcOrd="0" destOrd="0" presId="urn:microsoft.com/office/officeart/2008/layout/HorizontalMultiLevelHierarchy"/>
    <dgm:cxn modelId="{2447E9CF-EAD7-4E87-A0DF-CB39023140FA}" srcId="{D6463A19-CF13-4935-93C9-288611DC80AF}" destId="{AC6EDF2E-8B58-4EA0-A6EF-CDED9839D37F}" srcOrd="0" destOrd="0" parTransId="{244089D7-EB9C-4900-ABB8-C9C2A96F06C1}" sibTransId="{31DE5FFD-5CEF-4693-A28E-970CE53787C5}"/>
    <dgm:cxn modelId="{D686A185-1189-4C21-BC75-A8896519325E}" type="presOf" srcId="{9E4AA063-7FEA-4CFE-9ACE-40593E9E553E}" destId="{4DD93A14-B91B-4298-B03D-31D1A98D687F}" srcOrd="0" destOrd="0" presId="urn:microsoft.com/office/officeart/2008/layout/HorizontalMultiLevelHierarchy"/>
    <dgm:cxn modelId="{108F41CB-1BCB-4462-BB58-38EA70306E2F}" type="presOf" srcId="{02605C90-1678-4E5B-ACAE-16C9C6C03747}" destId="{37F1C438-6381-42A6-97A7-EF8CBA731D21}" srcOrd="0" destOrd="0" presId="urn:microsoft.com/office/officeart/2008/layout/HorizontalMultiLevelHierarchy"/>
    <dgm:cxn modelId="{F848FE8B-994E-4580-BE80-4A7DD8A6A060}" type="presOf" srcId="{7689384C-3EDF-4D56-BB40-98CE0C417C82}" destId="{9BAA9A5C-558A-4FFA-ADF6-87EE92FA6AD2}" srcOrd="1" destOrd="0" presId="urn:microsoft.com/office/officeart/2008/layout/HorizontalMultiLevelHierarchy"/>
    <dgm:cxn modelId="{BD569C48-F908-4440-8CA0-77A9158BA857}" type="presOf" srcId="{6865EDAA-B155-4AB6-9231-BE07FF2F7C2D}" destId="{30064665-A3DB-446C-95B3-8BDC3EA4AF3C}" srcOrd="0" destOrd="0" presId="urn:microsoft.com/office/officeart/2008/layout/HorizontalMultiLevelHierarchy"/>
    <dgm:cxn modelId="{34860A9E-46C5-41EC-A9B1-8E0F8C0415EC}" type="presParOf" srcId="{C0DDB891-B433-4AA5-9BEA-F938AD7C4137}" destId="{76851299-2343-4266-A60D-47059BF18945}" srcOrd="0" destOrd="0" presId="urn:microsoft.com/office/officeart/2008/layout/HorizontalMultiLevelHierarchy"/>
    <dgm:cxn modelId="{ED145632-10D4-4049-A8C5-0AB5BD93CE15}" type="presParOf" srcId="{76851299-2343-4266-A60D-47059BF18945}" destId="{CAD0660C-7982-4082-86F2-7967CF1BF90E}" srcOrd="0" destOrd="0" presId="urn:microsoft.com/office/officeart/2008/layout/HorizontalMultiLevelHierarchy"/>
    <dgm:cxn modelId="{CCB84882-5B88-4F04-BCE4-3A4D45D380AB}" type="presParOf" srcId="{76851299-2343-4266-A60D-47059BF18945}" destId="{803D090D-A329-49C5-A743-3552BE0632C1}" srcOrd="1" destOrd="0" presId="urn:microsoft.com/office/officeart/2008/layout/HorizontalMultiLevelHierarchy"/>
    <dgm:cxn modelId="{850EA6CB-FBCC-41E6-9A5F-199BB9638E1D}" type="presParOf" srcId="{803D090D-A329-49C5-A743-3552BE0632C1}" destId="{30064665-A3DB-446C-95B3-8BDC3EA4AF3C}" srcOrd="0" destOrd="0" presId="urn:microsoft.com/office/officeart/2008/layout/HorizontalMultiLevelHierarchy"/>
    <dgm:cxn modelId="{3CA7FA31-AF19-4F5F-9D7C-6BA509E71684}" type="presParOf" srcId="{30064665-A3DB-446C-95B3-8BDC3EA4AF3C}" destId="{4800E1FF-8837-49CA-B6F2-731793247E69}" srcOrd="0" destOrd="0" presId="urn:microsoft.com/office/officeart/2008/layout/HorizontalMultiLevelHierarchy"/>
    <dgm:cxn modelId="{5071A1C2-079E-4B19-8CB8-E34B28898639}" type="presParOf" srcId="{803D090D-A329-49C5-A743-3552BE0632C1}" destId="{318DACD7-973D-4F2D-B852-E724862D9892}" srcOrd="1" destOrd="0" presId="urn:microsoft.com/office/officeart/2008/layout/HorizontalMultiLevelHierarchy"/>
    <dgm:cxn modelId="{8DA4CAA0-0660-47D5-825C-BA79D10D2B51}" type="presParOf" srcId="{318DACD7-973D-4F2D-B852-E724862D9892}" destId="{4DD93A14-B91B-4298-B03D-31D1A98D687F}" srcOrd="0" destOrd="0" presId="urn:microsoft.com/office/officeart/2008/layout/HorizontalMultiLevelHierarchy"/>
    <dgm:cxn modelId="{96F0D963-C479-4861-82C6-E80D25B1F87F}" type="presParOf" srcId="{318DACD7-973D-4F2D-B852-E724862D9892}" destId="{DA8B1C10-5F93-457F-8EE6-E2B581C3AA18}" srcOrd="1" destOrd="0" presId="urn:microsoft.com/office/officeart/2008/layout/HorizontalMultiLevelHierarchy"/>
    <dgm:cxn modelId="{E8EB9581-9224-4D9C-ADDF-7FB41E43C07D}" type="presParOf" srcId="{803D090D-A329-49C5-A743-3552BE0632C1}" destId="{57317EA6-AA71-4A94-B6C8-95E51EA65D99}" srcOrd="2" destOrd="0" presId="urn:microsoft.com/office/officeart/2008/layout/HorizontalMultiLevelHierarchy"/>
    <dgm:cxn modelId="{73E3A015-0518-47D4-9CBD-FE3B27AE56A8}" type="presParOf" srcId="{57317EA6-AA71-4A94-B6C8-95E51EA65D99}" destId="{0A2FA98E-6587-42D4-9507-4CCFF66B41BF}" srcOrd="0" destOrd="0" presId="urn:microsoft.com/office/officeart/2008/layout/HorizontalMultiLevelHierarchy"/>
    <dgm:cxn modelId="{63542F3F-4F23-4F35-8548-DED1157231F9}" type="presParOf" srcId="{803D090D-A329-49C5-A743-3552BE0632C1}" destId="{A47E69C1-7534-44C6-ABEF-0E2E27DBC106}" srcOrd="3" destOrd="0" presId="urn:microsoft.com/office/officeart/2008/layout/HorizontalMultiLevelHierarchy"/>
    <dgm:cxn modelId="{BC2056A7-2DC1-4C88-8D98-BF90BDD50CB3}" type="presParOf" srcId="{A47E69C1-7534-44C6-ABEF-0E2E27DBC106}" destId="{37F1C438-6381-42A6-97A7-EF8CBA731D21}" srcOrd="0" destOrd="0" presId="urn:microsoft.com/office/officeart/2008/layout/HorizontalMultiLevelHierarchy"/>
    <dgm:cxn modelId="{970DF07B-8CFD-4800-8201-AAE918D78B60}" type="presParOf" srcId="{A47E69C1-7534-44C6-ABEF-0E2E27DBC106}" destId="{4AFE6B20-ECF3-47D1-9456-B8AC398A81F4}" srcOrd="1" destOrd="0" presId="urn:microsoft.com/office/officeart/2008/layout/HorizontalMultiLevelHierarchy"/>
    <dgm:cxn modelId="{3D94198F-BBE3-4E9E-BC57-850247A58883}" type="presParOf" srcId="{803D090D-A329-49C5-A743-3552BE0632C1}" destId="{08D055CE-9E03-427A-9B1B-BC1402C91C9D}" srcOrd="4" destOrd="0" presId="urn:microsoft.com/office/officeart/2008/layout/HorizontalMultiLevelHierarchy"/>
    <dgm:cxn modelId="{0F37D894-F216-4A3E-80E7-53EDDBECD373}" type="presParOf" srcId="{08D055CE-9E03-427A-9B1B-BC1402C91C9D}" destId="{9BAA9A5C-558A-4FFA-ADF6-87EE92FA6AD2}" srcOrd="0" destOrd="0" presId="urn:microsoft.com/office/officeart/2008/layout/HorizontalMultiLevelHierarchy"/>
    <dgm:cxn modelId="{24509E02-1905-44E5-A0C7-FEF3C5AC47F8}" type="presParOf" srcId="{803D090D-A329-49C5-A743-3552BE0632C1}" destId="{81AD0742-5851-4252-9830-84E6838F42BD}" srcOrd="5" destOrd="0" presId="urn:microsoft.com/office/officeart/2008/layout/HorizontalMultiLevelHierarchy"/>
    <dgm:cxn modelId="{DEE46F18-531C-4392-AD3C-459EB7549DFA}" type="presParOf" srcId="{81AD0742-5851-4252-9830-84E6838F42BD}" destId="{8ED58A46-897A-44D5-8882-82F9788A6A44}" srcOrd="0" destOrd="0" presId="urn:microsoft.com/office/officeart/2008/layout/HorizontalMultiLevelHierarchy"/>
    <dgm:cxn modelId="{64C00F72-712F-43BE-821C-D94012AD725E}" type="presParOf" srcId="{81AD0742-5851-4252-9830-84E6838F42BD}" destId="{9304DB8D-7297-438B-BEBA-03D705CF7EFE}" srcOrd="1" destOrd="0" presId="urn:microsoft.com/office/officeart/2008/layout/HorizontalMultiLevelHierarchy"/>
    <dgm:cxn modelId="{6DEBC462-402B-4549-9863-2D8E7B4BEFBB}" type="presParOf" srcId="{803D090D-A329-49C5-A743-3552BE0632C1}" destId="{66BD5A11-89D2-4441-92FB-7FC8F1840D4B}" srcOrd="6" destOrd="0" presId="urn:microsoft.com/office/officeart/2008/layout/HorizontalMultiLevelHierarchy"/>
    <dgm:cxn modelId="{B6BE1F2D-A18C-4D6F-AC29-513311751224}" type="presParOf" srcId="{66BD5A11-89D2-4441-92FB-7FC8F1840D4B}" destId="{CE5716F8-2157-41FD-9593-644497F44AE3}" srcOrd="0" destOrd="0" presId="urn:microsoft.com/office/officeart/2008/layout/HorizontalMultiLevelHierarchy"/>
    <dgm:cxn modelId="{011E0F32-A1EB-4392-81AD-D743E9BD4AC9}" type="presParOf" srcId="{803D090D-A329-49C5-A743-3552BE0632C1}" destId="{7FE0348D-5676-411C-A25A-F6A6D52865F7}" srcOrd="7" destOrd="0" presId="urn:microsoft.com/office/officeart/2008/layout/HorizontalMultiLevelHierarchy"/>
    <dgm:cxn modelId="{457E3116-4A8E-496F-8DA4-0C97EC956F25}" type="presParOf" srcId="{7FE0348D-5676-411C-A25A-F6A6D52865F7}" destId="{45D661C1-D231-431C-A358-4CC1C16CE376}" srcOrd="0" destOrd="0" presId="urn:microsoft.com/office/officeart/2008/layout/HorizontalMultiLevelHierarchy"/>
    <dgm:cxn modelId="{91231A88-DC4D-416B-B113-22376F3C21F5}" type="presParOf" srcId="{7FE0348D-5676-411C-A25A-F6A6D52865F7}" destId="{83448C18-1C79-4258-A954-529F3DE63DB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E631A0-50E5-4B4B-A6ED-F0511BB774C1}" type="doc">
      <dgm:prSet loTypeId="urn:microsoft.com/office/officeart/2005/8/layout/hProcess9" loCatId="process" qsTypeId="urn:microsoft.com/office/officeart/2005/8/quickstyle/3d1" qsCatId="3D" csTypeId="urn:microsoft.com/office/officeart/2005/8/colors/colorful1" csCatId="colorful" phldr="1"/>
      <dgm:spPr/>
    </dgm:pt>
    <dgm:pt modelId="{19787685-D099-4FCB-B3CB-710EE2C1D6EC}">
      <dgm:prSet phldrT="[Text]"/>
      <dgm:spPr/>
      <dgm:t>
        <a:bodyPr/>
        <a:lstStyle/>
        <a:p>
          <a:r>
            <a:rPr lang="en-US" dirty="0" smtClean="0"/>
            <a:t>Preliminary HERS based on building plans is submitted with residential checklist to obtain building permit</a:t>
          </a:r>
          <a:endParaRPr lang="en-US" dirty="0"/>
        </a:p>
      </dgm:t>
    </dgm:pt>
    <dgm:pt modelId="{E0231E62-EA61-430D-A3E7-3BB81EA44AA1}" type="parTrans" cxnId="{FE48A955-8D17-4D9A-A91A-65C0D9FC095B}">
      <dgm:prSet/>
      <dgm:spPr/>
      <dgm:t>
        <a:bodyPr/>
        <a:lstStyle/>
        <a:p>
          <a:endParaRPr lang="en-US"/>
        </a:p>
      </dgm:t>
    </dgm:pt>
    <dgm:pt modelId="{1248467C-363E-46C0-A97F-5A20FF430D83}" type="sibTrans" cxnId="{FE48A955-8D17-4D9A-A91A-65C0D9FC095B}">
      <dgm:prSet/>
      <dgm:spPr/>
      <dgm:t>
        <a:bodyPr/>
        <a:lstStyle/>
        <a:p>
          <a:endParaRPr lang="en-US"/>
        </a:p>
      </dgm:t>
    </dgm:pt>
    <dgm:pt modelId="{E0AA138C-5917-41C5-B1FC-AD59F9AC9609}">
      <dgm:prSet phldrT="[Text]"/>
      <dgm:spPr/>
      <dgm:t>
        <a:bodyPr/>
        <a:lstStyle/>
        <a:p>
          <a:r>
            <a:rPr lang="en-US" dirty="0" smtClean="0"/>
            <a:t>Final HERS prepared once home is nearly complete and assumptions in preliminary HERS have been verified</a:t>
          </a:r>
          <a:endParaRPr lang="en-US" dirty="0"/>
        </a:p>
      </dgm:t>
    </dgm:pt>
    <dgm:pt modelId="{49534A4A-545C-4FC0-9317-FE4DB3FE94DE}" type="parTrans" cxnId="{F3BE1B51-1BBA-4309-B304-954658102996}">
      <dgm:prSet/>
      <dgm:spPr/>
      <dgm:t>
        <a:bodyPr/>
        <a:lstStyle/>
        <a:p>
          <a:endParaRPr lang="en-US"/>
        </a:p>
      </dgm:t>
    </dgm:pt>
    <dgm:pt modelId="{24C644EE-1788-4928-BB66-5C8CA6BDD66E}" type="sibTrans" cxnId="{F3BE1B51-1BBA-4309-B304-954658102996}">
      <dgm:prSet/>
      <dgm:spPr/>
      <dgm:t>
        <a:bodyPr/>
        <a:lstStyle/>
        <a:p>
          <a:endParaRPr lang="en-US"/>
        </a:p>
      </dgm:t>
    </dgm:pt>
    <dgm:pt modelId="{ABE8744B-6FEF-4AC1-82C5-492E6E53DEA1}">
      <dgm:prSet/>
      <dgm:spPr/>
      <dgm:t>
        <a:bodyPr/>
        <a:lstStyle/>
        <a:p>
          <a:r>
            <a:rPr lang="en-US" dirty="0" smtClean="0"/>
            <a:t>HERS scores determined by certified HERS rater that has completed RESNET training and Santa Fe training courses</a:t>
          </a:r>
          <a:endParaRPr lang="en-US" dirty="0"/>
        </a:p>
      </dgm:t>
    </dgm:pt>
    <dgm:pt modelId="{6620F288-DD42-4BAC-9A6E-6A21C8CCEDA4}" type="parTrans" cxnId="{3E89E032-0DB8-4545-8886-E5CD40C95F4C}">
      <dgm:prSet/>
      <dgm:spPr/>
      <dgm:t>
        <a:bodyPr/>
        <a:lstStyle/>
        <a:p>
          <a:endParaRPr lang="en-US"/>
        </a:p>
      </dgm:t>
    </dgm:pt>
    <dgm:pt modelId="{420E197D-7DE5-4E19-AECC-E66A21773B17}" type="sibTrans" cxnId="{3E89E032-0DB8-4545-8886-E5CD40C95F4C}">
      <dgm:prSet/>
      <dgm:spPr/>
      <dgm:t>
        <a:bodyPr/>
        <a:lstStyle/>
        <a:p>
          <a:endParaRPr lang="en-US"/>
        </a:p>
      </dgm:t>
    </dgm:pt>
    <dgm:pt modelId="{FE5A89FB-83ED-4A5B-96D4-3A76FB39A7C2}" type="pres">
      <dgm:prSet presAssocID="{6DE631A0-50E5-4B4B-A6ED-F0511BB774C1}" presName="CompostProcess" presStyleCnt="0">
        <dgm:presLayoutVars>
          <dgm:dir/>
          <dgm:resizeHandles val="exact"/>
        </dgm:presLayoutVars>
      </dgm:prSet>
      <dgm:spPr/>
    </dgm:pt>
    <dgm:pt modelId="{5B9FCD98-29A9-4EC2-8C0B-9F99F7067D24}" type="pres">
      <dgm:prSet presAssocID="{6DE631A0-50E5-4B4B-A6ED-F0511BB774C1}" presName="arrow" presStyleLbl="bgShp" presStyleIdx="0" presStyleCnt="1" custLinFactNeighborX="0" custLinFactNeighborY="-5357"/>
      <dgm:spPr/>
    </dgm:pt>
    <dgm:pt modelId="{67481AB2-9041-45DD-B58C-F46398D91017}" type="pres">
      <dgm:prSet presAssocID="{6DE631A0-50E5-4B4B-A6ED-F0511BB774C1}" presName="linearProcess" presStyleCnt="0"/>
      <dgm:spPr/>
    </dgm:pt>
    <dgm:pt modelId="{B7CD4C3F-6F1A-4D5D-8865-D007B7205D01}" type="pres">
      <dgm:prSet presAssocID="{ABE8744B-6FEF-4AC1-82C5-492E6E53DEA1}" presName="textNode" presStyleLbl="node1" presStyleIdx="0" presStyleCnt="3">
        <dgm:presLayoutVars>
          <dgm:bulletEnabled val="1"/>
        </dgm:presLayoutVars>
      </dgm:prSet>
      <dgm:spPr/>
      <dgm:t>
        <a:bodyPr/>
        <a:lstStyle/>
        <a:p>
          <a:endParaRPr lang="en-US"/>
        </a:p>
      </dgm:t>
    </dgm:pt>
    <dgm:pt modelId="{7CF69620-3010-4C0F-8E25-9D5FD48AF4AB}" type="pres">
      <dgm:prSet presAssocID="{420E197D-7DE5-4E19-AECC-E66A21773B17}" presName="sibTrans" presStyleCnt="0"/>
      <dgm:spPr/>
    </dgm:pt>
    <dgm:pt modelId="{45AC60ED-382F-4FCD-814C-AA2B7F906FC7}" type="pres">
      <dgm:prSet presAssocID="{19787685-D099-4FCB-B3CB-710EE2C1D6EC}" presName="textNode" presStyleLbl="node1" presStyleIdx="1" presStyleCnt="3">
        <dgm:presLayoutVars>
          <dgm:bulletEnabled val="1"/>
        </dgm:presLayoutVars>
      </dgm:prSet>
      <dgm:spPr/>
      <dgm:t>
        <a:bodyPr/>
        <a:lstStyle/>
        <a:p>
          <a:endParaRPr lang="en-US"/>
        </a:p>
      </dgm:t>
    </dgm:pt>
    <dgm:pt modelId="{6279C426-5337-4493-8924-BC1B0D3F68D5}" type="pres">
      <dgm:prSet presAssocID="{1248467C-363E-46C0-A97F-5A20FF430D83}" presName="sibTrans" presStyleCnt="0"/>
      <dgm:spPr/>
    </dgm:pt>
    <dgm:pt modelId="{7A2C8F11-0EBB-4884-A209-10AF36AC0122}" type="pres">
      <dgm:prSet presAssocID="{E0AA138C-5917-41C5-B1FC-AD59F9AC9609}" presName="textNode" presStyleLbl="node1" presStyleIdx="2" presStyleCnt="3">
        <dgm:presLayoutVars>
          <dgm:bulletEnabled val="1"/>
        </dgm:presLayoutVars>
      </dgm:prSet>
      <dgm:spPr/>
      <dgm:t>
        <a:bodyPr/>
        <a:lstStyle/>
        <a:p>
          <a:endParaRPr lang="en-US"/>
        </a:p>
      </dgm:t>
    </dgm:pt>
  </dgm:ptLst>
  <dgm:cxnLst>
    <dgm:cxn modelId="{FE48A955-8D17-4D9A-A91A-65C0D9FC095B}" srcId="{6DE631A0-50E5-4B4B-A6ED-F0511BB774C1}" destId="{19787685-D099-4FCB-B3CB-710EE2C1D6EC}" srcOrd="1" destOrd="0" parTransId="{E0231E62-EA61-430D-A3E7-3BB81EA44AA1}" sibTransId="{1248467C-363E-46C0-A97F-5A20FF430D83}"/>
    <dgm:cxn modelId="{DB388D95-051C-4860-ADA1-40C77F959EEF}" type="presOf" srcId="{ABE8744B-6FEF-4AC1-82C5-492E6E53DEA1}" destId="{B7CD4C3F-6F1A-4D5D-8865-D007B7205D01}" srcOrd="0" destOrd="0" presId="urn:microsoft.com/office/officeart/2005/8/layout/hProcess9"/>
    <dgm:cxn modelId="{2EFBB21B-FB70-4859-A971-62F2E850488C}" type="presOf" srcId="{6DE631A0-50E5-4B4B-A6ED-F0511BB774C1}" destId="{FE5A89FB-83ED-4A5B-96D4-3A76FB39A7C2}" srcOrd="0" destOrd="0" presId="urn:microsoft.com/office/officeart/2005/8/layout/hProcess9"/>
    <dgm:cxn modelId="{F3BE1B51-1BBA-4309-B304-954658102996}" srcId="{6DE631A0-50E5-4B4B-A6ED-F0511BB774C1}" destId="{E0AA138C-5917-41C5-B1FC-AD59F9AC9609}" srcOrd="2" destOrd="0" parTransId="{49534A4A-545C-4FC0-9317-FE4DB3FE94DE}" sibTransId="{24C644EE-1788-4928-BB66-5C8CA6BDD66E}"/>
    <dgm:cxn modelId="{BFF03991-1C3D-4821-AD4E-41D1A9B655F4}" type="presOf" srcId="{E0AA138C-5917-41C5-B1FC-AD59F9AC9609}" destId="{7A2C8F11-0EBB-4884-A209-10AF36AC0122}" srcOrd="0" destOrd="0" presId="urn:microsoft.com/office/officeart/2005/8/layout/hProcess9"/>
    <dgm:cxn modelId="{374E3ED4-5015-45F6-B430-1F307C6D0167}" type="presOf" srcId="{19787685-D099-4FCB-B3CB-710EE2C1D6EC}" destId="{45AC60ED-382F-4FCD-814C-AA2B7F906FC7}" srcOrd="0" destOrd="0" presId="urn:microsoft.com/office/officeart/2005/8/layout/hProcess9"/>
    <dgm:cxn modelId="{3E89E032-0DB8-4545-8886-E5CD40C95F4C}" srcId="{6DE631A0-50E5-4B4B-A6ED-F0511BB774C1}" destId="{ABE8744B-6FEF-4AC1-82C5-492E6E53DEA1}" srcOrd="0" destOrd="0" parTransId="{6620F288-DD42-4BAC-9A6E-6A21C8CCEDA4}" sibTransId="{420E197D-7DE5-4E19-AECC-E66A21773B17}"/>
    <dgm:cxn modelId="{61FA2963-897A-47F0-B1A6-8C1743A1AD98}" type="presParOf" srcId="{FE5A89FB-83ED-4A5B-96D4-3A76FB39A7C2}" destId="{5B9FCD98-29A9-4EC2-8C0B-9F99F7067D24}" srcOrd="0" destOrd="0" presId="urn:microsoft.com/office/officeart/2005/8/layout/hProcess9"/>
    <dgm:cxn modelId="{503E9342-A567-4EED-97A9-EBC0326A1077}" type="presParOf" srcId="{FE5A89FB-83ED-4A5B-96D4-3A76FB39A7C2}" destId="{67481AB2-9041-45DD-B58C-F46398D91017}" srcOrd="1" destOrd="0" presId="urn:microsoft.com/office/officeart/2005/8/layout/hProcess9"/>
    <dgm:cxn modelId="{3CE9C47C-B3B4-450A-ABF5-BD917CD077B9}" type="presParOf" srcId="{67481AB2-9041-45DD-B58C-F46398D91017}" destId="{B7CD4C3F-6F1A-4D5D-8865-D007B7205D01}" srcOrd="0" destOrd="0" presId="urn:microsoft.com/office/officeart/2005/8/layout/hProcess9"/>
    <dgm:cxn modelId="{84D949AB-74CA-422B-837D-8E68D6D8870F}" type="presParOf" srcId="{67481AB2-9041-45DD-B58C-F46398D91017}" destId="{7CF69620-3010-4C0F-8E25-9D5FD48AF4AB}" srcOrd="1" destOrd="0" presId="urn:microsoft.com/office/officeart/2005/8/layout/hProcess9"/>
    <dgm:cxn modelId="{F48F095F-1184-4FB4-8D07-74EFA9C02DEA}" type="presParOf" srcId="{67481AB2-9041-45DD-B58C-F46398D91017}" destId="{45AC60ED-382F-4FCD-814C-AA2B7F906FC7}" srcOrd="2" destOrd="0" presId="urn:microsoft.com/office/officeart/2005/8/layout/hProcess9"/>
    <dgm:cxn modelId="{CDD9E9FA-DE83-43EE-BCDB-2DF2B7A4AE4D}" type="presParOf" srcId="{67481AB2-9041-45DD-B58C-F46398D91017}" destId="{6279C426-5337-4493-8924-BC1B0D3F68D5}" srcOrd="3" destOrd="0" presId="urn:microsoft.com/office/officeart/2005/8/layout/hProcess9"/>
    <dgm:cxn modelId="{3D019A23-7991-4774-8782-FCC90B56CE97}" type="presParOf" srcId="{67481AB2-9041-45DD-B58C-F46398D91017}" destId="{7A2C8F11-0EBB-4884-A209-10AF36AC012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CC8D80-B98F-4F46-B01E-136C879E984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6EC4738-C09D-48EB-842C-C8CF47631368}">
      <dgm:prSet phldrT="[Text]"/>
      <dgm:spPr>
        <a:solidFill>
          <a:schemeClr val="accent2"/>
        </a:solidFill>
      </dgm:spPr>
      <dgm:t>
        <a:bodyPr/>
        <a:lstStyle/>
        <a:p>
          <a:r>
            <a:rPr lang="en-US" dirty="0" smtClean="0"/>
            <a:t>Santa Fe Best Practices</a:t>
          </a:r>
          <a:endParaRPr lang="en-US" dirty="0"/>
        </a:p>
      </dgm:t>
    </dgm:pt>
    <dgm:pt modelId="{31372533-7969-42DA-9C07-72389BB40275}" type="parTrans" cxnId="{088EB7A3-09A5-4224-8C15-79985138DCD3}">
      <dgm:prSet/>
      <dgm:spPr/>
      <dgm:t>
        <a:bodyPr/>
        <a:lstStyle/>
        <a:p>
          <a:endParaRPr lang="en-US"/>
        </a:p>
      </dgm:t>
    </dgm:pt>
    <dgm:pt modelId="{CA0ED731-9C24-4296-91B2-2287F14F06C7}" type="sibTrans" cxnId="{088EB7A3-09A5-4224-8C15-79985138DCD3}">
      <dgm:prSet/>
      <dgm:spPr/>
      <dgm:t>
        <a:bodyPr/>
        <a:lstStyle/>
        <a:p>
          <a:endParaRPr lang="en-US"/>
        </a:p>
      </dgm:t>
    </dgm:pt>
    <dgm:pt modelId="{98622BEF-4399-42B9-82E6-4D5343D5601B}" type="pres">
      <dgm:prSet presAssocID="{3BCC8D80-B98F-4F46-B01E-136C879E984D}" presName="diagram" presStyleCnt="0">
        <dgm:presLayoutVars>
          <dgm:chPref val="1"/>
          <dgm:dir/>
          <dgm:animOne val="branch"/>
          <dgm:animLvl val="lvl"/>
          <dgm:resizeHandles/>
        </dgm:presLayoutVars>
      </dgm:prSet>
      <dgm:spPr/>
      <dgm:t>
        <a:bodyPr/>
        <a:lstStyle/>
        <a:p>
          <a:endParaRPr lang="en-US"/>
        </a:p>
      </dgm:t>
    </dgm:pt>
    <dgm:pt modelId="{52392735-F23F-494C-A6F6-1F54C1385FCE}" type="pres">
      <dgm:prSet presAssocID="{46EC4738-C09D-48EB-842C-C8CF47631368}" presName="root" presStyleCnt="0"/>
      <dgm:spPr/>
    </dgm:pt>
    <dgm:pt modelId="{5F383A50-DE38-4A1B-96A5-0A7420DB7610}" type="pres">
      <dgm:prSet presAssocID="{46EC4738-C09D-48EB-842C-C8CF47631368}" presName="rootComposite" presStyleCnt="0"/>
      <dgm:spPr/>
    </dgm:pt>
    <dgm:pt modelId="{B4650E63-694C-4BF0-B8B5-4168CD8A2FBD}" type="pres">
      <dgm:prSet presAssocID="{46EC4738-C09D-48EB-842C-C8CF47631368}" presName="rootText" presStyleLbl="node1" presStyleIdx="0" presStyleCnt="1" custScaleX="63637" custScaleY="16528" custLinFactNeighborX="-1653" custLinFactNeighborY="-3306"/>
      <dgm:spPr/>
      <dgm:t>
        <a:bodyPr/>
        <a:lstStyle/>
        <a:p>
          <a:endParaRPr lang="en-US"/>
        </a:p>
      </dgm:t>
    </dgm:pt>
    <dgm:pt modelId="{3A676B08-0A68-47AD-AF95-4EDDD1AE108F}" type="pres">
      <dgm:prSet presAssocID="{46EC4738-C09D-48EB-842C-C8CF47631368}" presName="rootConnector" presStyleLbl="node1" presStyleIdx="0" presStyleCnt="1"/>
      <dgm:spPr/>
      <dgm:t>
        <a:bodyPr/>
        <a:lstStyle/>
        <a:p>
          <a:endParaRPr lang="en-US"/>
        </a:p>
      </dgm:t>
    </dgm:pt>
    <dgm:pt modelId="{8C596F66-8BC1-462C-BF2E-71CF49EA53D1}" type="pres">
      <dgm:prSet presAssocID="{46EC4738-C09D-48EB-842C-C8CF47631368}" presName="childShape" presStyleCnt="0"/>
      <dgm:spPr/>
    </dgm:pt>
  </dgm:ptLst>
  <dgm:cxnLst>
    <dgm:cxn modelId="{EF6A1F5A-8D16-4E8C-8C5B-83BED6C240DC}" type="presOf" srcId="{46EC4738-C09D-48EB-842C-C8CF47631368}" destId="{3A676B08-0A68-47AD-AF95-4EDDD1AE108F}" srcOrd="1" destOrd="0" presId="urn:microsoft.com/office/officeart/2005/8/layout/hierarchy3"/>
    <dgm:cxn modelId="{DD73696E-0B64-4830-9B29-8F4BCAF10163}" type="presOf" srcId="{46EC4738-C09D-48EB-842C-C8CF47631368}" destId="{B4650E63-694C-4BF0-B8B5-4168CD8A2FBD}" srcOrd="0" destOrd="0" presId="urn:microsoft.com/office/officeart/2005/8/layout/hierarchy3"/>
    <dgm:cxn modelId="{EB9F3674-54FB-4B11-B7A0-29A032F977FA}" type="presOf" srcId="{3BCC8D80-B98F-4F46-B01E-136C879E984D}" destId="{98622BEF-4399-42B9-82E6-4D5343D5601B}" srcOrd="0" destOrd="0" presId="urn:microsoft.com/office/officeart/2005/8/layout/hierarchy3"/>
    <dgm:cxn modelId="{088EB7A3-09A5-4224-8C15-79985138DCD3}" srcId="{3BCC8D80-B98F-4F46-B01E-136C879E984D}" destId="{46EC4738-C09D-48EB-842C-C8CF47631368}" srcOrd="0" destOrd="0" parTransId="{31372533-7969-42DA-9C07-72389BB40275}" sibTransId="{CA0ED731-9C24-4296-91B2-2287F14F06C7}"/>
    <dgm:cxn modelId="{1697E2D0-F05E-4435-AD0E-029D448BA071}" type="presParOf" srcId="{98622BEF-4399-42B9-82E6-4D5343D5601B}" destId="{52392735-F23F-494C-A6F6-1F54C1385FCE}" srcOrd="0" destOrd="0" presId="urn:microsoft.com/office/officeart/2005/8/layout/hierarchy3"/>
    <dgm:cxn modelId="{12429422-BC7F-4481-8FE5-4F40993FD21B}" type="presParOf" srcId="{52392735-F23F-494C-A6F6-1F54C1385FCE}" destId="{5F383A50-DE38-4A1B-96A5-0A7420DB7610}" srcOrd="0" destOrd="0" presId="urn:microsoft.com/office/officeart/2005/8/layout/hierarchy3"/>
    <dgm:cxn modelId="{289E3D3B-C409-45F7-A361-33B801169317}" type="presParOf" srcId="{5F383A50-DE38-4A1B-96A5-0A7420DB7610}" destId="{B4650E63-694C-4BF0-B8B5-4168CD8A2FBD}" srcOrd="0" destOrd="0" presId="urn:microsoft.com/office/officeart/2005/8/layout/hierarchy3"/>
    <dgm:cxn modelId="{E5B0D0A5-102C-439B-81B6-9CFBBFA1EEE0}" type="presParOf" srcId="{5F383A50-DE38-4A1B-96A5-0A7420DB7610}" destId="{3A676B08-0A68-47AD-AF95-4EDDD1AE108F}" srcOrd="1" destOrd="0" presId="urn:microsoft.com/office/officeart/2005/8/layout/hierarchy3"/>
    <dgm:cxn modelId="{3779A2E6-4939-4B7A-8F45-E29AF05B73D8}" type="presParOf" srcId="{52392735-F23F-494C-A6F6-1F54C1385FCE}" destId="{8C596F66-8BC1-462C-BF2E-71CF49EA53D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97069-660C-4C16-8D05-B877C33C3B66}">
      <dsp:nvSpPr>
        <dsp:cNvPr id="0" name=""/>
        <dsp:cNvSpPr/>
      </dsp:nvSpPr>
      <dsp:spPr>
        <a:xfrm>
          <a:off x="1598634" y="554693"/>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lvl="0" algn="l" defTabSz="1200150" rtl="0">
            <a:lnSpc>
              <a:spcPct val="90000"/>
            </a:lnSpc>
            <a:spcBef>
              <a:spcPct val="0"/>
            </a:spcBef>
            <a:spcAft>
              <a:spcPct val="35000"/>
            </a:spcAft>
          </a:pPr>
          <a:r>
            <a:rPr lang="en-US" sz="2700" kern="1200" dirty="0" smtClean="0"/>
            <a:t>Increase compliance for residential energy codes</a:t>
          </a:r>
          <a:endParaRPr lang="en-US" sz="2700" kern="1200" dirty="0"/>
        </a:p>
      </dsp:txBody>
      <dsp:txXfrm>
        <a:off x="2744934" y="554693"/>
        <a:ext cx="6018076" cy="1556776"/>
      </dsp:txXfrm>
    </dsp:sp>
    <dsp:sp modelId="{038B6534-C3D3-4737-B554-54D8BE63382E}">
      <dsp:nvSpPr>
        <dsp:cNvPr id="0" name=""/>
        <dsp:cNvSpPr/>
      </dsp:nvSpPr>
      <dsp:spPr>
        <a:xfrm>
          <a:off x="1598634" y="2111469"/>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lvl="0" algn="l" defTabSz="1200150" rtl="0">
            <a:lnSpc>
              <a:spcPct val="90000"/>
            </a:lnSpc>
            <a:spcBef>
              <a:spcPct val="0"/>
            </a:spcBef>
            <a:spcAft>
              <a:spcPct val="35000"/>
            </a:spcAft>
          </a:pPr>
          <a:r>
            <a:rPr lang="en-US" sz="2700" kern="1200" dirty="0" smtClean="0"/>
            <a:t>Increase building energy savings through increased compliance</a:t>
          </a:r>
          <a:endParaRPr lang="en-US" sz="2700" kern="1200" dirty="0"/>
        </a:p>
      </dsp:txBody>
      <dsp:txXfrm>
        <a:off x="2744934" y="2111469"/>
        <a:ext cx="6018076" cy="1556776"/>
      </dsp:txXfrm>
    </dsp:sp>
    <dsp:sp modelId="{54EA613C-6CEB-4EEF-8040-99FF428ED5A2}">
      <dsp:nvSpPr>
        <dsp:cNvPr id="0" name=""/>
        <dsp:cNvSpPr/>
      </dsp:nvSpPr>
      <dsp:spPr>
        <a:xfrm>
          <a:off x="1598634" y="3668245"/>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84912" rIns="184912" bIns="184912" numCol="1" spcCol="1270" anchor="ctr" anchorCtr="0">
          <a:noAutofit/>
        </a:bodyPr>
        <a:lstStyle/>
        <a:p>
          <a:pPr lvl="0" algn="l" defTabSz="1155700" rtl="0">
            <a:lnSpc>
              <a:spcPct val="90000"/>
            </a:lnSpc>
            <a:spcBef>
              <a:spcPct val="0"/>
            </a:spcBef>
            <a:spcAft>
              <a:spcPct val="35000"/>
            </a:spcAft>
          </a:pPr>
          <a:r>
            <a:rPr lang="en-US" sz="2600" kern="1200" dirty="0" smtClean="0"/>
            <a:t>Complement existing performance-based residential efficiency programs</a:t>
          </a:r>
          <a:endParaRPr lang="en-US" sz="2600" kern="1200" dirty="0"/>
        </a:p>
      </dsp:txBody>
      <dsp:txXfrm>
        <a:off x="2744934" y="3668245"/>
        <a:ext cx="6018076" cy="1556776"/>
      </dsp:txXfrm>
    </dsp:sp>
    <dsp:sp modelId="{F320C1D0-DF3D-4163-942E-55A9EB377B1D}">
      <dsp:nvSpPr>
        <dsp:cNvPr id="0" name=""/>
        <dsp:cNvSpPr/>
      </dsp:nvSpPr>
      <dsp:spPr>
        <a:xfrm>
          <a:off x="1598634" y="5225021"/>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84912" rIns="184912" bIns="184912" numCol="1" spcCol="1270" anchor="ctr" anchorCtr="0">
          <a:noAutofit/>
        </a:bodyPr>
        <a:lstStyle/>
        <a:p>
          <a:pPr lvl="0" algn="l" defTabSz="1155700" rtl="0">
            <a:lnSpc>
              <a:spcPct val="90000"/>
            </a:lnSpc>
            <a:spcBef>
              <a:spcPct val="0"/>
            </a:spcBef>
            <a:spcAft>
              <a:spcPct val="35000"/>
            </a:spcAft>
          </a:pPr>
          <a:r>
            <a:rPr lang="en-US" sz="2600" kern="1200" dirty="0" smtClean="0"/>
            <a:t>Create cost-effective retrofit and new build strategies to exceed minimum code requirements</a:t>
          </a:r>
          <a:endParaRPr lang="en-US" sz="2600" kern="1200" dirty="0"/>
        </a:p>
      </dsp:txBody>
      <dsp:txXfrm>
        <a:off x="2744934" y="5225021"/>
        <a:ext cx="6018076" cy="1556776"/>
      </dsp:txXfrm>
    </dsp:sp>
    <dsp:sp modelId="{0FEB2B3A-71A6-423B-AF52-24A87564B3A9}">
      <dsp:nvSpPr>
        <dsp:cNvPr id="0" name=""/>
        <dsp:cNvSpPr/>
      </dsp:nvSpPr>
      <dsp:spPr>
        <a:xfrm>
          <a:off x="457195" y="152394"/>
          <a:ext cx="1949214" cy="194919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Goals of the Concept</a:t>
          </a:r>
          <a:endParaRPr lang="en-US" sz="3200" kern="1200" dirty="0"/>
        </a:p>
      </dsp:txBody>
      <dsp:txXfrm>
        <a:off x="742651" y="437847"/>
        <a:ext cx="1378302" cy="1378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CA184-FBC2-48EC-9F8B-87ABAE702ECB}">
      <dsp:nvSpPr>
        <dsp:cNvPr id="0" name=""/>
        <dsp:cNvSpPr/>
      </dsp:nvSpPr>
      <dsp:spPr>
        <a:xfrm>
          <a:off x="0" y="1177213"/>
          <a:ext cx="5638800" cy="345566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634" tIns="333248" rIns="43763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Overview of the ERI Performance Path in the 2015 IECC</a:t>
          </a:r>
          <a:endParaRPr lang="en-US" sz="1600" kern="1200" dirty="0"/>
        </a:p>
        <a:p>
          <a:pPr marL="171450" lvl="1" indent="-171450" algn="l" defTabSz="711200" rtl="0">
            <a:lnSpc>
              <a:spcPct val="90000"/>
            </a:lnSpc>
            <a:spcBef>
              <a:spcPct val="0"/>
            </a:spcBef>
            <a:spcAft>
              <a:spcPct val="15000"/>
            </a:spcAft>
            <a:buChar char="••"/>
          </a:pPr>
          <a:r>
            <a:rPr lang="en-US" sz="1600" kern="1200" dirty="0" smtClean="0"/>
            <a:t>Benefits of the Energy Rating Index Score Option</a:t>
          </a:r>
          <a:endParaRPr lang="en-US" sz="1600" kern="1200" dirty="0"/>
        </a:p>
        <a:p>
          <a:pPr marL="171450" lvl="1" indent="-171450" algn="l" defTabSz="711200" rtl="0">
            <a:lnSpc>
              <a:spcPct val="90000"/>
            </a:lnSpc>
            <a:spcBef>
              <a:spcPct val="0"/>
            </a:spcBef>
            <a:spcAft>
              <a:spcPct val="15000"/>
            </a:spcAft>
            <a:buChar char="••"/>
          </a:pPr>
          <a:r>
            <a:rPr lang="en-US" sz="1600" kern="1200" dirty="0" smtClean="0"/>
            <a:t>Frequently Asked Questions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Cost Effectiveness of Using the ERI to Comply with the 2015 IECC</a:t>
          </a:r>
          <a:endParaRPr lang="en-US" sz="1600" kern="1200" dirty="0"/>
        </a:p>
        <a:p>
          <a:pPr marL="171450" lvl="1" indent="-171450" algn="l" defTabSz="711200" rtl="0">
            <a:lnSpc>
              <a:spcPct val="90000"/>
            </a:lnSpc>
            <a:spcBef>
              <a:spcPct val="0"/>
            </a:spcBef>
            <a:spcAft>
              <a:spcPct val="15000"/>
            </a:spcAft>
            <a:buChar char="••"/>
          </a:pPr>
          <a:r>
            <a:rPr lang="en-US" sz="1600" kern="1200" dirty="0" smtClean="0"/>
            <a:t>Implementation Guidelines for the ERI Performance Path</a:t>
          </a:r>
          <a:endParaRPr lang="en-US" sz="1600" kern="1200" dirty="0"/>
        </a:p>
        <a:p>
          <a:pPr marL="171450" lvl="1" indent="-171450" algn="l" defTabSz="711200" rtl="0">
            <a:lnSpc>
              <a:spcPct val="90000"/>
            </a:lnSpc>
            <a:spcBef>
              <a:spcPct val="0"/>
            </a:spcBef>
            <a:spcAft>
              <a:spcPct val="15000"/>
            </a:spcAft>
            <a:buChar char="••"/>
          </a:pPr>
          <a:r>
            <a:rPr lang="en-US" sz="1600" kern="1200" dirty="0" smtClean="0"/>
            <a:t>ERI Performance Path Score Alternatives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Case Studies: Incorporating the HERS Index into an Energy Code</a:t>
          </a:r>
          <a:endParaRPr lang="en-US" sz="1600" kern="1200" dirty="0"/>
        </a:p>
      </dsp:txBody>
      <dsp:txXfrm>
        <a:off x="0" y="1177213"/>
        <a:ext cx="5638800" cy="3455660"/>
      </dsp:txXfrm>
    </dsp:sp>
    <dsp:sp modelId="{3B792CF2-E1B1-4C02-B7CB-7D0CB628813C}">
      <dsp:nvSpPr>
        <dsp:cNvPr id="0" name=""/>
        <dsp:cNvSpPr/>
      </dsp:nvSpPr>
      <dsp:spPr>
        <a:xfrm>
          <a:off x="281940" y="914395"/>
          <a:ext cx="394716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3" tIns="0" rIns="149193" bIns="0" numCol="1" spcCol="1270" anchor="ctr" anchorCtr="0">
          <a:noAutofit/>
        </a:bodyPr>
        <a:lstStyle/>
        <a:p>
          <a:pPr lvl="0" algn="l" defTabSz="711200" rtl="0">
            <a:lnSpc>
              <a:spcPct val="90000"/>
            </a:lnSpc>
            <a:spcBef>
              <a:spcPct val="0"/>
            </a:spcBef>
            <a:spcAft>
              <a:spcPct val="35000"/>
            </a:spcAft>
          </a:pPr>
          <a:r>
            <a:rPr lang="en-US" sz="1600" kern="1200" smtClean="0"/>
            <a:t>Six informational fact sheets are available</a:t>
          </a:r>
          <a:endParaRPr lang="en-US" sz="1600" kern="1200"/>
        </a:p>
      </dsp:txBody>
      <dsp:txXfrm>
        <a:off x="304997" y="937452"/>
        <a:ext cx="390104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153C9-F4F0-4AAC-962A-F92D40EBC5BA}">
      <dsp:nvSpPr>
        <dsp:cNvPr id="0" name=""/>
        <dsp:cNvSpPr/>
      </dsp:nvSpPr>
      <dsp:spPr>
        <a:xfrm>
          <a:off x="0" y="97579"/>
          <a:ext cx="8982826" cy="1282314"/>
        </a:xfrm>
        <a:prstGeom prst="roundRect">
          <a:avLst/>
        </a:prstGeom>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States and jurisdictions can specify which qualifying ERI method they will use</a:t>
          </a:r>
          <a:endParaRPr lang="en-US" sz="3600" kern="1200" dirty="0"/>
        </a:p>
      </dsp:txBody>
      <dsp:txXfrm>
        <a:off x="62597" y="160176"/>
        <a:ext cx="8857632" cy="1157120"/>
      </dsp:txXfrm>
    </dsp:sp>
    <dsp:sp modelId="{09788071-06B1-465E-87B0-48E842D19084}">
      <dsp:nvSpPr>
        <dsp:cNvPr id="0" name=""/>
        <dsp:cNvSpPr/>
      </dsp:nvSpPr>
      <dsp:spPr>
        <a:xfrm rot="5400000">
          <a:off x="4775370" y="247827"/>
          <a:ext cx="2677834" cy="5754624"/>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smtClean="0"/>
            <a:t>Is nationally recognized</a:t>
          </a:r>
          <a:endParaRPr lang="en-US" sz="2600" kern="1200"/>
        </a:p>
        <a:p>
          <a:pPr marL="228600" lvl="1" indent="-228600" algn="l" defTabSz="1155700" rtl="0">
            <a:lnSpc>
              <a:spcPct val="90000"/>
            </a:lnSpc>
            <a:spcBef>
              <a:spcPct val="0"/>
            </a:spcBef>
            <a:spcAft>
              <a:spcPct val="15000"/>
            </a:spcAft>
            <a:buChar char="••"/>
          </a:pPr>
          <a:r>
            <a:rPr lang="en-US" sz="2600" b="1" kern="1200" dirty="0" smtClean="0"/>
            <a:t>Based on ANSI RESNET Standard 301-2014 </a:t>
          </a:r>
          <a:endParaRPr lang="en-US" sz="2600" kern="1200" dirty="0"/>
        </a:p>
        <a:p>
          <a:pPr marL="228600" lvl="1" indent="-228600" algn="l" defTabSz="1155700" rtl="0">
            <a:lnSpc>
              <a:spcPct val="90000"/>
            </a:lnSpc>
            <a:spcBef>
              <a:spcPct val="0"/>
            </a:spcBef>
            <a:spcAft>
              <a:spcPct val="15000"/>
            </a:spcAft>
            <a:buChar char="••"/>
          </a:pPr>
          <a:r>
            <a:rPr lang="en-US" sz="2600" b="1" kern="1200" smtClean="0"/>
            <a:t>To date, over 1.5 million homes have been rated in the US under the RESNET standards</a:t>
          </a:r>
          <a:endParaRPr lang="en-US" sz="2600" kern="1200"/>
        </a:p>
      </dsp:txBody>
      <dsp:txXfrm rot="-5400000">
        <a:off x="3236976" y="1916943"/>
        <a:ext cx="5623903" cy="2416392"/>
      </dsp:txXfrm>
    </dsp:sp>
    <dsp:sp modelId="{EA7AEA8E-A3F3-4EBF-A9DC-E8D1E2C1D826}">
      <dsp:nvSpPr>
        <dsp:cNvPr id="0" name=""/>
        <dsp:cNvSpPr/>
      </dsp:nvSpPr>
      <dsp:spPr>
        <a:xfrm>
          <a:off x="0" y="1451492"/>
          <a:ext cx="3236976" cy="334729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b="1" kern="1200" dirty="0" smtClean="0"/>
            <a:t>RESNET HERS Index is the existing compliance ERI method </a:t>
          </a:r>
          <a:endParaRPr lang="en-US" sz="3600" kern="1200" dirty="0"/>
        </a:p>
      </dsp:txBody>
      <dsp:txXfrm>
        <a:off x="158016" y="1609508"/>
        <a:ext cx="2920944" cy="3031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B70D6-5DA8-417A-AD8E-665781319406}">
      <dsp:nvSpPr>
        <dsp:cNvPr id="0" name=""/>
        <dsp:cNvSpPr/>
      </dsp:nvSpPr>
      <dsp:spPr>
        <a:xfrm>
          <a:off x="2804159" y="502"/>
          <a:ext cx="4206240" cy="195895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Lower First Costs</a:t>
          </a:r>
          <a:endParaRPr lang="en-US" sz="2000" kern="1200" dirty="0"/>
        </a:p>
        <a:p>
          <a:pPr marL="228600" lvl="1" indent="-228600" algn="l" defTabSz="889000">
            <a:lnSpc>
              <a:spcPct val="90000"/>
            </a:lnSpc>
            <a:spcBef>
              <a:spcPct val="0"/>
            </a:spcBef>
            <a:spcAft>
              <a:spcPct val="15000"/>
            </a:spcAft>
            <a:buChar char="••"/>
          </a:pPr>
          <a:r>
            <a:rPr lang="en-US" sz="2000" kern="1200" dirty="0" smtClean="0"/>
            <a:t>Building Innovation</a:t>
          </a:r>
          <a:endParaRPr lang="en-US" sz="2000" kern="1200" dirty="0"/>
        </a:p>
        <a:p>
          <a:pPr marL="228600" lvl="1" indent="-228600" algn="l" defTabSz="889000">
            <a:lnSpc>
              <a:spcPct val="90000"/>
            </a:lnSpc>
            <a:spcBef>
              <a:spcPct val="0"/>
            </a:spcBef>
            <a:spcAft>
              <a:spcPct val="15000"/>
            </a:spcAft>
            <a:buChar char="••"/>
          </a:pPr>
          <a:r>
            <a:rPr lang="en-US" sz="2000" kern="1200" dirty="0" smtClean="0"/>
            <a:t>Increased Flexibility in Compliance</a:t>
          </a:r>
          <a:endParaRPr lang="en-US" sz="2000" kern="1200" dirty="0"/>
        </a:p>
      </dsp:txBody>
      <dsp:txXfrm>
        <a:off x="2804159" y="245371"/>
        <a:ext cx="3471634" cy="1469212"/>
      </dsp:txXfrm>
    </dsp:sp>
    <dsp:sp modelId="{3BF45AB7-1417-4695-8F2D-B1DDE9E74F02}">
      <dsp:nvSpPr>
        <dsp:cNvPr id="0" name=""/>
        <dsp:cNvSpPr/>
      </dsp:nvSpPr>
      <dsp:spPr>
        <a:xfrm>
          <a:off x="0" y="502"/>
          <a:ext cx="2804160" cy="19589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From a Builder’s Perspective</a:t>
          </a:r>
          <a:endParaRPr lang="en-US" sz="3700" kern="1200" dirty="0"/>
        </a:p>
      </dsp:txBody>
      <dsp:txXfrm>
        <a:off x="95628" y="96130"/>
        <a:ext cx="2612904" cy="1767694"/>
      </dsp:txXfrm>
    </dsp:sp>
    <dsp:sp modelId="{38773EA6-CD1D-47FA-9A71-3AE6A0124702}">
      <dsp:nvSpPr>
        <dsp:cNvPr id="0" name=""/>
        <dsp:cNvSpPr/>
      </dsp:nvSpPr>
      <dsp:spPr>
        <a:xfrm>
          <a:off x="2804159" y="2155347"/>
          <a:ext cx="4206240" cy="1958950"/>
        </a:xfrm>
        <a:prstGeom prst="rightArrow">
          <a:avLst>
            <a:gd name="adj1" fmla="val 75000"/>
            <a:gd name="adj2" fmla="val 50000"/>
          </a:avLst>
        </a:prstGeom>
        <a:solidFill>
          <a:schemeClr val="accent3">
            <a:tint val="40000"/>
            <a:alpha val="90000"/>
            <a:hueOff val="-5979172"/>
            <a:satOff val="-247"/>
            <a:lumOff val="870"/>
            <a:alphaOff val="0"/>
          </a:schemeClr>
        </a:solidFill>
        <a:ln w="12700" cap="flat" cmpd="sng" algn="ctr">
          <a:solidFill>
            <a:schemeClr val="accent3">
              <a:tint val="40000"/>
              <a:alpha val="90000"/>
              <a:hueOff val="-5979172"/>
              <a:satOff val="-247"/>
              <a:lumOff val="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Utility Bill Savings</a:t>
          </a:r>
          <a:endParaRPr lang="en-US" sz="2000" kern="1200" dirty="0"/>
        </a:p>
        <a:p>
          <a:pPr marL="228600" lvl="1" indent="-228600" algn="l" defTabSz="889000">
            <a:lnSpc>
              <a:spcPct val="90000"/>
            </a:lnSpc>
            <a:spcBef>
              <a:spcPct val="0"/>
            </a:spcBef>
            <a:spcAft>
              <a:spcPct val="15000"/>
            </a:spcAft>
            <a:buChar char="••"/>
          </a:pPr>
          <a:r>
            <a:rPr lang="en-US" sz="2000" kern="1200" dirty="0" smtClean="0"/>
            <a:t>Resale Value</a:t>
          </a:r>
          <a:endParaRPr lang="en-US" sz="2000" kern="1200" dirty="0"/>
        </a:p>
        <a:p>
          <a:pPr marL="228600" lvl="1" indent="-228600" algn="l" defTabSz="889000">
            <a:lnSpc>
              <a:spcPct val="90000"/>
            </a:lnSpc>
            <a:spcBef>
              <a:spcPct val="0"/>
            </a:spcBef>
            <a:spcAft>
              <a:spcPct val="15000"/>
            </a:spcAft>
            <a:buChar char="••"/>
          </a:pPr>
          <a:r>
            <a:rPr lang="en-US" sz="2000" kern="1200" dirty="0" smtClean="0"/>
            <a:t>Comparison Shopping for Beyond Code Minimum Homes</a:t>
          </a:r>
          <a:endParaRPr lang="en-US" sz="2000" kern="1200" dirty="0"/>
        </a:p>
      </dsp:txBody>
      <dsp:txXfrm>
        <a:off x="2804159" y="2400216"/>
        <a:ext cx="3471634" cy="1469212"/>
      </dsp:txXfrm>
    </dsp:sp>
    <dsp:sp modelId="{3C45DA17-2BE5-4B55-9A81-816EDEC636B5}">
      <dsp:nvSpPr>
        <dsp:cNvPr id="0" name=""/>
        <dsp:cNvSpPr/>
      </dsp:nvSpPr>
      <dsp:spPr>
        <a:xfrm>
          <a:off x="0" y="2155347"/>
          <a:ext cx="2804160" cy="1958950"/>
        </a:xfrm>
        <a:prstGeom prst="roundRect">
          <a:avLst/>
        </a:prstGeom>
        <a:solidFill>
          <a:schemeClr val="accent3">
            <a:hueOff val="-5580973"/>
            <a:satOff val="-30571"/>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From a Consumer’s Perspective</a:t>
          </a:r>
          <a:endParaRPr lang="en-US" sz="3700" kern="1200" dirty="0"/>
        </a:p>
      </dsp:txBody>
      <dsp:txXfrm>
        <a:off x="95628" y="2250975"/>
        <a:ext cx="2612904" cy="1767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7427A-DBAE-48A9-9A36-517283D9F15D}">
      <dsp:nvSpPr>
        <dsp:cNvPr id="0" name=""/>
        <dsp:cNvSpPr/>
      </dsp:nvSpPr>
      <dsp:spPr>
        <a:xfrm>
          <a:off x="0" y="0"/>
          <a:ext cx="6595730" cy="117443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 study by the Florida Solar Energy Center compared homes configured to comply with the ERI performance path provisions of the 2015 IECC to homes configured to comply with the 2012 IECC. </a:t>
          </a:r>
          <a:endParaRPr lang="en-US" sz="1900" kern="1200" dirty="0"/>
        </a:p>
      </dsp:txBody>
      <dsp:txXfrm>
        <a:off x="0" y="0"/>
        <a:ext cx="6595730" cy="1174432"/>
      </dsp:txXfrm>
    </dsp:sp>
    <dsp:sp modelId="{3719D3E3-6FC2-4388-A909-DE7E925353F1}">
      <dsp:nvSpPr>
        <dsp:cNvPr id="0" name=""/>
        <dsp:cNvSpPr/>
      </dsp:nvSpPr>
      <dsp:spPr>
        <a:xfrm>
          <a:off x="3220" y="1174432"/>
          <a:ext cx="2196429" cy="246630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0" i="0" kern="1200" dirty="0" smtClean="0"/>
            <a:t>The study found that in all cases, compliance with the ERI performance path of the 2015 IECC is cost-effective</a:t>
          </a:r>
          <a:endParaRPr lang="en-US" sz="2100" kern="1200" dirty="0"/>
        </a:p>
      </dsp:txBody>
      <dsp:txXfrm>
        <a:off x="3220" y="1174432"/>
        <a:ext cx="2196429" cy="2466308"/>
      </dsp:txXfrm>
    </dsp:sp>
    <dsp:sp modelId="{1227710B-C180-4768-8DDE-2C959C2FE66C}">
      <dsp:nvSpPr>
        <dsp:cNvPr id="0" name=""/>
        <dsp:cNvSpPr/>
      </dsp:nvSpPr>
      <dsp:spPr>
        <a:xfrm>
          <a:off x="2199650" y="1174432"/>
          <a:ext cx="2196429" cy="24663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0" i="0" kern="1200" dirty="0" smtClean="0"/>
            <a:t>Annual savings of the 2015 IECC ERI performance path, averaged across climate zones, is $468</a:t>
          </a:r>
          <a:endParaRPr lang="en-US" sz="2100" kern="1200" dirty="0"/>
        </a:p>
      </dsp:txBody>
      <dsp:txXfrm>
        <a:off x="2199650" y="1174432"/>
        <a:ext cx="2196429" cy="2466308"/>
      </dsp:txXfrm>
    </dsp:sp>
    <dsp:sp modelId="{188A60B8-8119-4673-B4CF-7114856523F1}">
      <dsp:nvSpPr>
        <dsp:cNvPr id="0" name=""/>
        <dsp:cNvSpPr/>
      </dsp:nvSpPr>
      <dsp:spPr>
        <a:xfrm>
          <a:off x="4396079" y="1174432"/>
          <a:ext cx="2196429" cy="2466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0" i="0" kern="1200" dirty="0" smtClean="0"/>
            <a:t>Life-cycle cost savings, averaged across climate zones, is $12,784 for the 2015 IECC ERI performance path</a:t>
          </a:r>
          <a:endParaRPr lang="en-US" sz="2100" kern="1200" dirty="0"/>
        </a:p>
      </dsp:txBody>
      <dsp:txXfrm>
        <a:off x="4396079" y="1174432"/>
        <a:ext cx="2196429" cy="2466308"/>
      </dsp:txXfrm>
    </dsp:sp>
    <dsp:sp modelId="{45DF6D80-9556-4F16-BC83-72927C029556}">
      <dsp:nvSpPr>
        <dsp:cNvPr id="0" name=""/>
        <dsp:cNvSpPr/>
      </dsp:nvSpPr>
      <dsp:spPr>
        <a:xfrm>
          <a:off x="0" y="3640740"/>
          <a:ext cx="6595730" cy="27403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C0C68-1DEE-44F0-99E6-493BA718C45F}">
      <dsp:nvSpPr>
        <dsp:cNvPr id="0" name=""/>
        <dsp:cNvSpPr/>
      </dsp:nvSpPr>
      <dsp:spPr>
        <a:xfrm>
          <a:off x="0" y="0"/>
          <a:ext cx="6167245" cy="20502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Most Common Efficiency Improvements</a:t>
          </a:r>
          <a:endParaRPr lang="en-US" sz="4500" kern="1200" dirty="0"/>
        </a:p>
      </dsp:txBody>
      <dsp:txXfrm>
        <a:off x="60050" y="60050"/>
        <a:ext cx="6047145" cy="1930156"/>
      </dsp:txXfrm>
    </dsp:sp>
    <dsp:sp modelId="{80AD0DFD-C54A-49B1-BFBA-159914530D5F}">
      <dsp:nvSpPr>
        <dsp:cNvPr id="0" name=""/>
        <dsp:cNvSpPr/>
      </dsp:nvSpPr>
      <dsp:spPr>
        <a:xfrm>
          <a:off x="2477" y="2216635"/>
          <a:ext cx="1155780" cy="20502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100% High-Efficiency Lighting</a:t>
          </a:r>
          <a:endParaRPr lang="en-US" sz="1400" kern="1200" dirty="0"/>
        </a:p>
      </dsp:txBody>
      <dsp:txXfrm>
        <a:off x="36329" y="2250487"/>
        <a:ext cx="1088076" cy="1982552"/>
      </dsp:txXfrm>
    </dsp:sp>
    <dsp:sp modelId="{EA52CE3B-71EA-483C-BCAB-037FF14A3834}">
      <dsp:nvSpPr>
        <dsp:cNvPr id="0" name=""/>
        <dsp:cNvSpPr/>
      </dsp:nvSpPr>
      <dsp:spPr>
        <a:xfrm>
          <a:off x="1255343" y="2216635"/>
          <a:ext cx="1155780" cy="20502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Higher Efficiency Heating, Cooling and Water Heating Equipment</a:t>
          </a:r>
          <a:endParaRPr lang="en-US" sz="1400" kern="1200" dirty="0"/>
        </a:p>
      </dsp:txBody>
      <dsp:txXfrm>
        <a:off x="1289195" y="2250487"/>
        <a:ext cx="1088076" cy="1982552"/>
      </dsp:txXfrm>
    </dsp:sp>
    <dsp:sp modelId="{D896B1C5-468A-440C-9B3D-211327F34AAF}">
      <dsp:nvSpPr>
        <dsp:cNvPr id="0" name=""/>
        <dsp:cNvSpPr/>
      </dsp:nvSpPr>
      <dsp:spPr>
        <a:xfrm>
          <a:off x="2508209" y="2216635"/>
          <a:ext cx="1155780" cy="20502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Duct Systems Inspected and Tested to Meet Improved Performance</a:t>
          </a:r>
          <a:endParaRPr lang="en-US" sz="1400" kern="1200" dirty="0"/>
        </a:p>
      </dsp:txBody>
      <dsp:txXfrm>
        <a:off x="2542061" y="2250487"/>
        <a:ext cx="1088076" cy="1982552"/>
      </dsp:txXfrm>
    </dsp:sp>
    <dsp:sp modelId="{2273F017-EA67-4B5D-965D-F0C24C9015DC}">
      <dsp:nvSpPr>
        <dsp:cNvPr id="0" name=""/>
        <dsp:cNvSpPr/>
      </dsp:nvSpPr>
      <dsp:spPr>
        <a:xfrm>
          <a:off x="3761075" y="2216635"/>
          <a:ext cx="1155780" cy="20502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Enhanced Envelope Efficiencies</a:t>
          </a:r>
          <a:endParaRPr lang="en-US" sz="1400" kern="1200" dirty="0"/>
        </a:p>
      </dsp:txBody>
      <dsp:txXfrm>
        <a:off x="3794927" y="2250487"/>
        <a:ext cx="1088076" cy="1982552"/>
      </dsp:txXfrm>
    </dsp:sp>
    <dsp:sp modelId="{1321DE3C-E01D-4970-B11B-2D087465F9D9}">
      <dsp:nvSpPr>
        <dsp:cNvPr id="0" name=""/>
        <dsp:cNvSpPr/>
      </dsp:nvSpPr>
      <dsp:spPr>
        <a:xfrm>
          <a:off x="5013942" y="2216635"/>
          <a:ext cx="1155780" cy="20502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Energy Star Refrigerators, Dishwashers and Clothes Washers </a:t>
          </a:r>
          <a:endParaRPr lang="en-US" sz="1400" kern="1200" dirty="0"/>
        </a:p>
      </dsp:txBody>
      <dsp:txXfrm>
        <a:off x="5047794" y="2250487"/>
        <a:ext cx="1088076" cy="19825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6DB8B-4B19-4716-90D9-863990CDC657}">
      <dsp:nvSpPr>
        <dsp:cNvPr id="0" name=""/>
        <dsp:cNvSpPr/>
      </dsp:nvSpPr>
      <dsp:spPr>
        <a:xfrm>
          <a:off x="2956560" y="535"/>
          <a:ext cx="4434840" cy="209006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Based on 30 year life-cycle-cost analysis</a:t>
          </a:r>
          <a:endParaRPr lang="en-US" sz="1700" kern="1200" dirty="0"/>
        </a:p>
        <a:p>
          <a:pPr marL="171450" lvl="1" indent="-171450" algn="l" defTabSz="755650">
            <a:lnSpc>
              <a:spcPct val="90000"/>
            </a:lnSpc>
            <a:spcBef>
              <a:spcPct val="0"/>
            </a:spcBef>
            <a:spcAft>
              <a:spcPct val="15000"/>
            </a:spcAft>
            <a:buChar char="••"/>
          </a:pPr>
          <a:r>
            <a:rPr lang="en-US" sz="1700" kern="1200" dirty="0" smtClean="0"/>
            <a:t>Section 4.6 of ANSI/RESNET 301-2014</a:t>
          </a:r>
          <a:endParaRPr lang="en-US" sz="1700" kern="1200" dirty="0"/>
        </a:p>
        <a:p>
          <a:pPr marL="171450" lvl="1" indent="-171450" algn="l" defTabSz="755650">
            <a:lnSpc>
              <a:spcPct val="90000"/>
            </a:lnSpc>
            <a:spcBef>
              <a:spcPct val="0"/>
            </a:spcBef>
            <a:spcAft>
              <a:spcPct val="15000"/>
            </a:spcAft>
            <a:buChar char="••"/>
          </a:pPr>
          <a:r>
            <a:rPr lang="en-US" sz="1700" kern="1200" dirty="0" smtClean="0"/>
            <a:t>Includes replacement costs and maintenance fraction</a:t>
          </a:r>
          <a:endParaRPr lang="en-US" sz="1700" kern="1200" dirty="0"/>
        </a:p>
      </dsp:txBody>
      <dsp:txXfrm>
        <a:off x="2956560" y="261793"/>
        <a:ext cx="3651067" cy="1567546"/>
      </dsp:txXfrm>
    </dsp:sp>
    <dsp:sp modelId="{8814C063-3CCE-4D88-A194-00D39689EBFC}">
      <dsp:nvSpPr>
        <dsp:cNvPr id="0" name=""/>
        <dsp:cNvSpPr/>
      </dsp:nvSpPr>
      <dsp:spPr>
        <a:xfrm>
          <a:off x="0" y="0"/>
          <a:ext cx="2956560" cy="20900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Life-Cycle-Cost Analysis</a:t>
          </a:r>
          <a:endParaRPr lang="en-US" sz="4000" kern="1200" dirty="0"/>
        </a:p>
      </dsp:txBody>
      <dsp:txXfrm>
        <a:off x="102028" y="102028"/>
        <a:ext cx="2752504" cy="1886006"/>
      </dsp:txXfrm>
    </dsp:sp>
    <dsp:sp modelId="{79723D01-1875-4F7E-8F57-A0BBB51AF7DA}">
      <dsp:nvSpPr>
        <dsp:cNvPr id="0" name=""/>
        <dsp:cNvSpPr/>
      </dsp:nvSpPr>
      <dsp:spPr>
        <a:xfrm>
          <a:off x="2956560" y="2299605"/>
          <a:ext cx="4434840" cy="2090062"/>
        </a:xfrm>
        <a:prstGeom prst="rightArrow">
          <a:avLst>
            <a:gd name="adj1" fmla="val 75000"/>
            <a:gd name="adj2" fmla="val 50000"/>
          </a:avLst>
        </a:prstGeom>
        <a:solidFill>
          <a:schemeClr val="accent3">
            <a:tint val="40000"/>
            <a:alpha val="90000"/>
            <a:hueOff val="-5979172"/>
            <a:satOff val="-247"/>
            <a:lumOff val="870"/>
            <a:alphaOff val="0"/>
          </a:schemeClr>
        </a:solidFill>
        <a:ln w="12700" cap="flat" cmpd="sng" algn="ctr">
          <a:solidFill>
            <a:schemeClr val="accent3">
              <a:tint val="40000"/>
              <a:alpha val="90000"/>
              <a:hueOff val="-5979172"/>
              <a:satOff val="-247"/>
              <a:lumOff val="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25% income tax rate</a:t>
          </a:r>
          <a:endParaRPr lang="en-US" sz="1700" kern="1200" dirty="0"/>
        </a:p>
        <a:p>
          <a:pPr marL="171450" lvl="1" indent="-171450" algn="l" defTabSz="755650">
            <a:lnSpc>
              <a:spcPct val="90000"/>
            </a:lnSpc>
            <a:spcBef>
              <a:spcPct val="0"/>
            </a:spcBef>
            <a:spcAft>
              <a:spcPct val="15000"/>
            </a:spcAft>
            <a:buChar char="••"/>
          </a:pPr>
          <a:r>
            <a:rPr lang="en-US" sz="1700" kern="1200" dirty="0" smtClean="0"/>
            <a:t>4% property tax rate</a:t>
          </a:r>
          <a:endParaRPr lang="en-US" sz="1700" kern="1200" dirty="0"/>
        </a:p>
        <a:p>
          <a:pPr marL="171450" lvl="1" indent="-171450" algn="l" defTabSz="755650">
            <a:lnSpc>
              <a:spcPct val="90000"/>
            </a:lnSpc>
            <a:spcBef>
              <a:spcPct val="0"/>
            </a:spcBef>
            <a:spcAft>
              <a:spcPct val="15000"/>
            </a:spcAft>
            <a:buChar char="••"/>
          </a:pPr>
          <a:r>
            <a:rPr lang="en-US" sz="1700" kern="1200" dirty="0" smtClean="0"/>
            <a:t>Property assessment ratio of 80%</a:t>
          </a:r>
          <a:endParaRPr lang="en-US" sz="1700" kern="1200" dirty="0"/>
        </a:p>
        <a:p>
          <a:pPr marL="171450" lvl="1" indent="-171450" algn="l" defTabSz="755650">
            <a:lnSpc>
              <a:spcPct val="90000"/>
            </a:lnSpc>
            <a:spcBef>
              <a:spcPct val="0"/>
            </a:spcBef>
            <a:spcAft>
              <a:spcPct val="15000"/>
            </a:spcAft>
            <a:buChar char="••"/>
          </a:pPr>
          <a:r>
            <a:rPr lang="en-US" sz="1700" kern="1200" dirty="0" smtClean="0"/>
            <a:t>Most recently published energy prices</a:t>
          </a:r>
          <a:endParaRPr lang="en-US" sz="1700" kern="1200" dirty="0"/>
        </a:p>
      </dsp:txBody>
      <dsp:txXfrm>
        <a:off x="2956560" y="2560863"/>
        <a:ext cx="3651067" cy="1567546"/>
      </dsp:txXfrm>
    </dsp:sp>
    <dsp:sp modelId="{4B09FB45-8949-4A6A-B278-C2C0C051AAEA}">
      <dsp:nvSpPr>
        <dsp:cNvPr id="0" name=""/>
        <dsp:cNvSpPr/>
      </dsp:nvSpPr>
      <dsp:spPr>
        <a:xfrm>
          <a:off x="0" y="2299605"/>
          <a:ext cx="2956560" cy="2090062"/>
        </a:xfrm>
        <a:prstGeom prst="roundRect">
          <a:avLst/>
        </a:prstGeom>
        <a:solidFill>
          <a:schemeClr val="accent3">
            <a:hueOff val="-5580973"/>
            <a:satOff val="-30571"/>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Economic Parameters</a:t>
          </a:r>
          <a:endParaRPr lang="en-US" sz="4000" kern="1200" dirty="0"/>
        </a:p>
      </dsp:txBody>
      <dsp:txXfrm>
        <a:off x="102028" y="2401633"/>
        <a:ext cx="2752504" cy="18860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D5A11-89D2-4441-92FB-7FC8F1840D4B}">
      <dsp:nvSpPr>
        <dsp:cNvPr id="0" name=""/>
        <dsp:cNvSpPr/>
      </dsp:nvSpPr>
      <dsp:spPr>
        <a:xfrm>
          <a:off x="1797655" y="2514599"/>
          <a:ext cx="626839" cy="1791652"/>
        </a:xfrm>
        <a:custGeom>
          <a:avLst/>
          <a:gdLst/>
          <a:ahLst/>
          <a:cxnLst/>
          <a:rect l="0" t="0" r="0" b="0"/>
          <a:pathLst>
            <a:path>
              <a:moveTo>
                <a:pt x="0" y="0"/>
              </a:moveTo>
              <a:lnTo>
                <a:pt x="313419" y="0"/>
              </a:lnTo>
              <a:lnTo>
                <a:pt x="313419" y="1791652"/>
              </a:lnTo>
              <a:lnTo>
                <a:pt x="626839" y="179165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63621" y="3362972"/>
        <a:ext cx="94907" cy="94907"/>
      </dsp:txXfrm>
    </dsp:sp>
    <dsp:sp modelId="{08D055CE-9E03-427A-9B1B-BC1402C91C9D}">
      <dsp:nvSpPr>
        <dsp:cNvPr id="0" name=""/>
        <dsp:cNvSpPr/>
      </dsp:nvSpPr>
      <dsp:spPr>
        <a:xfrm>
          <a:off x="1797655" y="2514599"/>
          <a:ext cx="626839" cy="597217"/>
        </a:xfrm>
        <a:custGeom>
          <a:avLst/>
          <a:gdLst/>
          <a:ahLst/>
          <a:cxnLst/>
          <a:rect l="0" t="0" r="0" b="0"/>
          <a:pathLst>
            <a:path>
              <a:moveTo>
                <a:pt x="0" y="0"/>
              </a:moveTo>
              <a:lnTo>
                <a:pt x="313419" y="0"/>
              </a:lnTo>
              <a:lnTo>
                <a:pt x="313419" y="597217"/>
              </a:lnTo>
              <a:lnTo>
                <a:pt x="626839" y="59721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9430" y="2791563"/>
        <a:ext cx="43289" cy="43289"/>
      </dsp:txXfrm>
    </dsp:sp>
    <dsp:sp modelId="{57317EA6-AA71-4A94-B6C8-95E51EA65D99}">
      <dsp:nvSpPr>
        <dsp:cNvPr id="0" name=""/>
        <dsp:cNvSpPr/>
      </dsp:nvSpPr>
      <dsp:spPr>
        <a:xfrm>
          <a:off x="1797655" y="1917382"/>
          <a:ext cx="626839" cy="597217"/>
        </a:xfrm>
        <a:custGeom>
          <a:avLst/>
          <a:gdLst/>
          <a:ahLst/>
          <a:cxnLst/>
          <a:rect l="0" t="0" r="0" b="0"/>
          <a:pathLst>
            <a:path>
              <a:moveTo>
                <a:pt x="0" y="597217"/>
              </a:moveTo>
              <a:lnTo>
                <a:pt x="313419" y="597217"/>
              </a:lnTo>
              <a:lnTo>
                <a:pt x="313419" y="0"/>
              </a:lnTo>
              <a:lnTo>
                <a:pt x="62683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9430" y="2194346"/>
        <a:ext cx="43289" cy="43289"/>
      </dsp:txXfrm>
    </dsp:sp>
    <dsp:sp modelId="{30064665-A3DB-446C-95B3-8BDC3EA4AF3C}">
      <dsp:nvSpPr>
        <dsp:cNvPr id="0" name=""/>
        <dsp:cNvSpPr/>
      </dsp:nvSpPr>
      <dsp:spPr>
        <a:xfrm>
          <a:off x="1797655" y="722947"/>
          <a:ext cx="626839" cy="1791652"/>
        </a:xfrm>
        <a:custGeom>
          <a:avLst/>
          <a:gdLst/>
          <a:ahLst/>
          <a:cxnLst/>
          <a:rect l="0" t="0" r="0" b="0"/>
          <a:pathLst>
            <a:path>
              <a:moveTo>
                <a:pt x="0" y="1791652"/>
              </a:moveTo>
              <a:lnTo>
                <a:pt x="313419" y="1791652"/>
              </a:lnTo>
              <a:lnTo>
                <a:pt x="313419" y="0"/>
              </a:lnTo>
              <a:lnTo>
                <a:pt x="62683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63621" y="1571320"/>
        <a:ext cx="94907" cy="94907"/>
      </dsp:txXfrm>
    </dsp:sp>
    <dsp:sp modelId="{CAD0660C-7982-4082-86F2-7967CF1BF90E}">
      <dsp:nvSpPr>
        <dsp:cNvPr id="0" name=""/>
        <dsp:cNvSpPr/>
      </dsp:nvSpPr>
      <dsp:spPr>
        <a:xfrm rot="16200000">
          <a:off x="-1194718" y="2036825"/>
          <a:ext cx="5029199" cy="9555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t>Residential Green Building Code</a:t>
          </a:r>
        </a:p>
      </dsp:txBody>
      <dsp:txXfrm>
        <a:off x="-1194718" y="2036825"/>
        <a:ext cx="5029199" cy="955548"/>
      </dsp:txXfrm>
    </dsp:sp>
    <dsp:sp modelId="{4DD93A14-B91B-4298-B03D-31D1A98D687F}">
      <dsp:nvSpPr>
        <dsp:cNvPr id="0" name=""/>
        <dsp:cNvSpPr/>
      </dsp:nvSpPr>
      <dsp:spPr>
        <a:xfrm>
          <a:off x="2424495" y="245173"/>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Required HERS scores built on levels set in National Green Building Code </a:t>
          </a:r>
          <a:endParaRPr lang="en-US" sz="2200" kern="1200" dirty="0"/>
        </a:p>
      </dsp:txBody>
      <dsp:txXfrm>
        <a:off x="2424495" y="245173"/>
        <a:ext cx="3134197" cy="955548"/>
      </dsp:txXfrm>
    </dsp:sp>
    <dsp:sp modelId="{37F1C438-6381-42A6-97A7-EF8CBA731D21}">
      <dsp:nvSpPr>
        <dsp:cNvPr id="0" name=""/>
        <dsp:cNvSpPr/>
      </dsp:nvSpPr>
      <dsp:spPr>
        <a:xfrm>
          <a:off x="2424495" y="1439608"/>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Applies to all new single family homes, attached and detached</a:t>
          </a:r>
          <a:endParaRPr lang="en-US" sz="2200" kern="1200" dirty="0"/>
        </a:p>
      </dsp:txBody>
      <dsp:txXfrm>
        <a:off x="2424495" y="1439608"/>
        <a:ext cx="3134197" cy="955548"/>
      </dsp:txXfrm>
    </dsp:sp>
    <dsp:sp modelId="{8ED58A46-897A-44D5-8882-82F9788A6A44}">
      <dsp:nvSpPr>
        <dsp:cNvPr id="0" name=""/>
        <dsp:cNvSpPr/>
      </dsp:nvSpPr>
      <dsp:spPr>
        <a:xfrm>
          <a:off x="2424495" y="2634043"/>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Homes 3,000ft² or less required to achieve HERS score of 70 or less</a:t>
          </a:r>
          <a:endParaRPr lang="en-US" sz="2200" kern="1200" dirty="0"/>
        </a:p>
      </dsp:txBody>
      <dsp:txXfrm>
        <a:off x="2424495" y="2634043"/>
        <a:ext cx="3134197" cy="955548"/>
      </dsp:txXfrm>
    </dsp:sp>
    <dsp:sp modelId="{45D661C1-D231-431C-A358-4CC1C16CE376}">
      <dsp:nvSpPr>
        <dsp:cNvPr id="0" name=""/>
        <dsp:cNvSpPr/>
      </dsp:nvSpPr>
      <dsp:spPr>
        <a:xfrm>
          <a:off x="2424495" y="3828478"/>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HERS scores for homes greater than 3,000 ft² tiered based on home size </a:t>
          </a:r>
          <a:endParaRPr lang="en-US" sz="2200" kern="1200" dirty="0"/>
        </a:p>
      </dsp:txBody>
      <dsp:txXfrm>
        <a:off x="2424495" y="3828478"/>
        <a:ext cx="3134197" cy="9555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FCD98-29A9-4EC2-8C0B-9F99F7067D24}">
      <dsp:nvSpPr>
        <dsp:cNvPr id="0" name=""/>
        <dsp:cNvSpPr/>
      </dsp:nvSpPr>
      <dsp:spPr>
        <a:xfrm>
          <a:off x="611504" y="0"/>
          <a:ext cx="6930390" cy="4267200"/>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7CD4C3F-6F1A-4D5D-8865-D007B7205D01}">
      <dsp:nvSpPr>
        <dsp:cNvPr id="0" name=""/>
        <dsp:cNvSpPr/>
      </dsp:nvSpPr>
      <dsp:spPr>
        <a:xfrm>
          <a:off x="8758" y="1280160"/>
          <a:ext cx="2624375" cy="1706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HERS scores determined by certified HERS rater that has completed RESNET training and Santa Fe training courses</a:t>
          </a:r>
          <a:endParaRPr lang="en-US" sz="1700" kern="1200" dirty="0"/>
        </a:p>
      </dsp:txBody>
      <dsp:txXfrm>
        <a:off x="92081" y="1363483"/>
        <a:ext cx="2457729" cy="1540234"/>
      </dsp:txXfrm>
    </dsp:sp>
    <dsp:sp modelId="{45AC60ED-382F-4FCD-814C-AA2B7F906FC7}">
      <dsp:nvSpPr>
        <dsp:cNvPr id="0" name=""/>
        <dsp:cNvSpPr/>
      </dsp:nvSpPr>
      <dsp:spPr>
        <a:xfrm>
          <a:off x="2764512" y="1280160"/>
          <a:ext cx="2624375" cy="1706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Preliminary HERS based on building plans is submitted with residential checklist to obtain building permit</a:t>
          </a:r>
          <a:endParaRPr lang="en-US" sz="1700" kern="1200" dirty="0"/>
        </a:p>
      </dsp:txBody>
      <dsp:txXfrm>
        <a:off x="2847835" y="1363483"/>
        <a:ext cx="2457729" cy="1540234"/>
      </dsp:txXfrm>
    </dsp:sp>
    <dsp:sp modelId="{7A2C8F11-0EBB-4884-A209-10AF36AC0122}">
      <dsp:nvSpPr>
        <dsp:cNvPr id="0" name=""/>
        <dsp:cNvSpPr/>
      </dsp:nvSpPr>
      <dsp:spPr>
        <a:xfrm>
          <a:off x="5520265" y="1280160"/>
          <a:ext cx="2624375" cy="17068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HERS prepared once home is nearly complete and assumptions in preliminary HERS have been verified</a:t>
          </a:r>
          <a:endParaRPr lang="en-US" sz="1700" kern="1200" dirty="0"/>
        </a:p>
      </dsp:txBody>
      <dsp:txXfrm>
        <a:off x="5603588" y="1363483"/>
        <a:ext cx="2457729" cy="1540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E63-694C-4BF0-B8B5-4168CD8A2FBD}">
      <dsp:nvSpPr>
        <dsp:cNvPr id="0" name=""/>
        <dsp:cNvSpPr/>
      </dsp:nvSpPr>
      <dsp:spPr>
        <a:xfrm>
          <a:off x="1523960" y="2209811"/>
          <a:ext cx="5867458" cy="76195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Santa Fe Best Practices</a:t>
          </a:r>
          <a:endParaRPr lang="en-US" sz="4300" kern="1200" dirty="0"/>
        </a:p>
      </dsp:txBody>
      <dsp:txXfrm>
        <a:off x="1546277" y="2232128"/>
        <a:ext cx="5822824" cy="71732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053821E4-5FC2-46B7-81DF-8A0ECB68C5BA}" type="datetimeFigureOut">
              <a:rPr lang="en-US" smtClean="0"/>
              <a:t>2/4/2015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2C956786-1FA5-481B-9D0F-5E1A879CA434}" type="slidenum">
              <a:rPr lang="en-US" smtClean="0"/>
              <a:t>‹#›</a:t>
            </a:fld>
            <a:endParaRPr lang="en-US"/>
          </a:p>
        </p:txBody>
      </p:sp>
    </p:spTree>
    <p:extLst>
      <p:ext uri="{BB962C8B-B14F-4D97-AF65-F5344CB8AC3E}">
        <p14:creationId xmlns:p14="http://schemas.microsoft.com/office/powerpoint/2010/main" val="116568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D1570222-E30B-4D53-9E24-5F4D5ACFCA72}" type="datetimeFigureOut">
              <a:rPr lang="en-US" smtClean="0"/>
              <a:t>2/4/2015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A5DA711A-A772-4D77-92B8-D49BF65C34DD}" type="slidenum">
              <a:rPr lang="en-US" smtClean="0"/>
              <a:t>‹#›</a:t>
            </a:fld>
            <a:endParaRPr lang="en-US"/>
          </a:p>
        </p:txBody>
      </p:sp>
    </p:spTree>
    <p:extLst>
      <p:ext uri="{BB962C8B-B14F-4D97-AF65-F5344CB8AC3E}">
        <p14:creationId xmlns:p14="http://schemas.microsoft.com/office/powerpoint/2010/main" val="1917336287"/>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esnet.us/professional/main/Hers_index_and_energy_cod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This presentation will cover the Energy</a:t>
            </a:r>
            <a:r>
              <a:rPr lang="en-US" baseline="0" dirty="0" smtClean="0"/>
              <a:t> Rating Index Performance Path found in the 2015 IECC</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a:t>
            </a:fld>
            <a:endParaRPr lang="en-US"/>
          </a:p>
        </p:txBody>
      </p:sp>
    </p:spTree>
    <p:extLst>
      <p:ext uri="{BB962C8B-B14F-4D97-AF65-F5344CB8AC3E}">
        <p14:creationId xmlns:p14="http://schemas.microsoft.com/office/powerpoint/2010/main" val="139941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ERI performance path for compliance with the IECC has several benefits, including more flexibility in complying with code, decreased emissions, lower building costs, reduced jurisdictional manpower, utility bill savings, increased resale value and market competition.</a:t>
            </a:r>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10</a:t>
            </a:fld>
            <a:endParaRPr lang="en-US"/>
          </a:p>
        </p:txBody>
      </p:sp>
    </p:spTree>
    <p:extLst>
      <p:ext uri="{BB962C8B-B14F-4D97-AF65-F5344CB8AC3E}">
        <p14:creationId xmlns:p14="http://schemas.microsoft.com/office/powerpoint/2010/main" val="240242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Builder</a:t>
            </a:r>
            <a:r>
              <a:rPr lang="en-US" sz="1400" b="1" baseline="0" dirty="0" smtClean="0"/>
              <a:t> Perspective</a:t>
            </a:r>
          </a:p>
          <a:p>
            <a:r>
              <a:rPr lang="en-US" b="1" dirty="0" smtClean="0"/>
              <a:t>Lower First Costs</a:t>
            </a:r>
            <a:endParaRPr lang="en-US" b="0" dirty="0" smtClean="0"/>
          </a:p>
          <a:p>
            <a:r>
              <a:rPr lang="en-US" sz="1200" kern="1200" dirty="0" smtClean="0">
                <a:solidFill>
                  <a:schemeClr val="tx1"/>
                </a:solidFill>
                <a:effectLst/>
                <a:latin typeface="+mn-lt"/>
                <a:ea typeface="+mn-ea"/>
                <a:cs typeface="+mn-cs"/>
              </a:rPr>
              <a:t>The ERI performance path allows builders flexibility in achieving the ERI performance goal of the 2015 IECC rather than following the prescriptive approach. The greater flexibility allows builders to select the most cost effective efficiency measures that perform the best for each home. Leading Builders of America (LBA) estimates that a level of energy performance that would have cost $3,000 extra using the prescriptive approach of the IECC would cost only $1,300 with the ERI performance path, including the cost of the HERS rating. NRDC estimates that the extra costs of the down payment for the more energy-efficient home will pay back in net monthly savings in just over six months. Increased flexibility for builders also means lower construction costs, lower costs to the buyer and continual improvement in energy efficiency.</a:t>
            </a:r>
          </a:p>
          <a:p>
            <a:endParaRPr lang="en-US" dirty="0" smtClean="0"/>
          </a:p>
          <a:p>
            <a:r>
              <a:rPr lang="en-US" sz="1400" b="1" dirty="0" smtClean="0"/>
              <a:t>Consumer Perspective</a:t>
            </a:r>
          </a:p>
          <a:p>
            <a:pPr marL="0" marR="0" indent="0" algn="l" defTabSz="914186"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Utility Bill Savings</a:t>
            </a:r>
            <a:endParaRPr lang="en-US" dirty="0" smtClean="0"/>
          </a:p>
          <a:p>
            <a:r>
              <a:rPr lang="en-US" sz="1200" kern="1200" dirty="0" smtClean="0">
                <a:solidFill>
                  <a:schemeClr val="tx1"/>
                </a:solidFill>
                <a:effectLst/>
                <a:latin typeface="+mn-lt"/>
                <a:ea typeface="+mn-ea"/>
                <a:cs typeface="+mn-cs"/>
              </a:rPr>
              <a:t>The ERI performance path provides substantial reductions in utility bills—about $468 a year for a typical house compared to the 2012 IECC. As such, energy efficient homes following the ERI performance path are more affordable since the monthly utility bill savings more than pay for the increase in mortgage payments.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ERI scores will be provided to the buyer, creating stronger markets for beyond-code homes by clearly demonstrating lower operating costs and providing guidance to the occupant on what utility bills should be.  </a:t>
            </a:r>
          </a:p>
          <a:p>
            <a:endParaRPr lang="en-US" dirty="0" smtClean="0"/>
          </a:p>
          <a:p>
            <a:r>
              <a:rPr lang="en-US" b="1" dirty="0" smtClean="0"/>
              <a:t>Resale Value</a:t>
            </a:r>
          </a:p>
          <a:p>
            <a:r>
              <a:rPr lang="en-US" sz="1200" kern="1200" dirty="0" smtClean="0">
                <a:solidFill>
                  <a:schemeClr val="tx1"/>
                </a:solidFill>
                <a:effectLst/>
                <a:latin typeface="+mn-lt"/>
                <a:ea typeface="+mn-ea"/>
                <a:cs typeface="+mn-cs"/>
              </a:rPr>
              <a:t>The ERI score of a home will be included on the energy label that is required by the IECC and can be used to market the efficiency of the home. In addition, many markets around the US are including HERS scores on real estate MLS listings.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Energy labels and inclusion in the MLS allow builders and homeowners to effectively demonstrate the extra value of energy efficient components and utility bill savings to the next buyer for a better selling price.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Institute for Market Transformation and the University of North Carolina also found a correlation between HERS ratings and mortgage loan foreclosure. The risk of defaulting on a mortgage was found to be 32% lower on HERS rated homes and reduced correspondingly with lower HERS index scores.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11</a:t>
            </a:fld>
            <a:endParaRPr lang="en-US"/>
          </a:p>
        </p:txBody>
      </p:sp>
    </p:spTree>
    <p:extLst>
      <p:ext uri="{BB962C8B-B14F-4D97-AF65-F5344CB8AC3E}">
        <p14:creationId xmlns:p14="http://schemas.microsoft.com/office/powerpoint/2010/main" val="210077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RESNET contracted with the Florida Solar Energy Center to conduct cost-effectiveness analysis of new homes configured to comply with the ERI performance path provisions of the 2015 IECC compared to homes configured to comply with the 2012 IECC.  The analysis was conducted across all IECC Climate Zones with national averages weighted using new home construction starts.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study found that in all cases, compliance with the ERI performance path of the 2015 IECC is cost-effective.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Annual savings of the 2015 IECC ERI performance path, averaged across climate zones, is $468. </a:t>
            </a:r>
          </a:p>
          <a:p>
            <a:pPr lvl="0"/>
            <a:r>
              <a:rPr lang="en-US" sz="1200" kern="1200" dirty="0" smtClean="0">
                <a:solidFill>
                  <a:schemeClr val="tx1"/>
                </a:solidFill>
                <a:effectLst/>
                <a:latin typeface="+mn-lt"/>
                <a:ea typeface="+mn-ea"/>
                <a:cs typeface="+mn-cs"/>
              </a:rPr>
              <a:t>Life-cycle cost savings, averaged across climate zones, is $12,784 for the 2015 IECC ERI performance path.</a:t>
            </a:r>
          </a:p>
          <a:p>
            <a:pPr lvl="0"/>
            <a:r>
              <a:rPr lang="en-US" sz="1200" kern="1200" dirty="0" smtClean="0">
                <a:solidFill>
                  <a:schemeClr val="tx1"/>
                </a:solidFill>
                <a:effectLst/>
                <a:latin typeface="+mn-lt"/>
                <a:ea typeface="+mn-ea"/>
                <a:cs typeface="+mn-cs"/>
              </a:rPr>
              <a:t>The Savings-to-investment ratio (SIR), averaged across climate zones, is 1.69</a:t>
            </a:r>
          </a:p>
          <a:p>
            <a:pPr lvl="0"/>
            <a:r>
              <a:rPr lang="en-US" sz="1200" kern="1200" dirty="0" smtClean="0">
                <a:solidFill>
                  <a:schemeClr val="tx1"/>
                </a:solidFill>
                <a:effectLst/>
                <a:latin typeface="+mn-lt"/>
                <a:ea typeface="+mn-ea"/>
                <a:cs typeface="+mn-cs"/>
              </a:rPr>
              <a:t>The Net Present Value (NPV) averaged across climate zones, is $5,219</a:t>
            </a:r>
          </a:p>
        </p:txBody>
      </p:sp>
      <p:sp>
        <p:nvSpPr>
          <p:cNvPr id="4" name="Slide Number Placeholder 3"/>
          <p:cNvSpPr>
            <a:spLocks noGrp="1"/>
          </p:cNvSpPr>
          <p:nvPr>
            <p:ph type="sldNum" sz="quarter" idx="10"/>
          </p:nvPr>
        </p:nvSpPr>
        <p:spPr/>
        <p:txBody>
          <a:bodyPr/>
          <a:lstStyle/>
          <a:p>
            <a:fld id="{A5DA711A-A772-4D77-92B8-D49BF65C34DD}" type="slidenum">
              <a:rPr lang="en-US" smtClean="0"/>
              <a:t>12</a:t>
            </a:fld>
            <a:endParaRPr lang="en-US"/>
          </a:p>
        </p:txBody>
      </p:sp>
    </p:spTree>
    <p:extLst>
      <p:ext uri="{BB962C8B-B14F-4D97-AF65-F5344CB8AC3E}">
        <p14:creationId xmlns:p14="http://schemas.microsoft.com/office/powerpoint/2010/main" val="5701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incremental cost of improving the 2012 IECC SRD homes to comply with the 2015 IECC ERI performance path criteria was determined using the methodology used to evaluate the cost effectiveness of retrofits for the U.S. Department of Energy’s Building America program. In most cases, improvement costs used in the analysis parallel those available from the National Renewable Energy Laboratory’s (NREL) National Residential Efficiency Measure Database.</a:t>
            </a:r>
            <a:r>
              <a:rPr lang="en-US" dirty="0" smtClean="0"/>
              <a:t/>
            </a:r>
            <a:br>
              <a:rPr lang="en-US" dirty="0" smtClean="0"/>
            </a:br>
            <a:r>
              <a:rPr lang="en-US" sz="1200" b="0" i="0" kern="1200" dirty="0" smtClean="0">
                <a:solidFill>
                  <a:schemeClr val="tx1"/>
                </a:solidFill>
                <a:effectLst/>
                <a:latin typeface="+mn-lt"/>
                <a:ea typeface="+mn-ea"/>
                <a:cs typeface="+mn-cs"/>
              </a:rPr>
              <a:t>The most common efficiency improvements employed in this study comprised 100% high-efficiency lighting, higher efficiency heating, cooling and water heating equipment, interior, leak-free duct systems, enhanced envelope efficiencies and energy star refrigerators, dishwashers and clothes washer.</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13</a:t>
            </a:fld>
            <a:endParaRPr lang="en-US"/>
          </a:p>
        </p:txBody>
      </p:sp>
    </p:spTree>
    <p:extLst>
      <p:ext uri="{BB962C8B-B14F-4D97-AF65-F5344CB8AC3E}">
        <p14:creationId xmlns:p14="http://schemas.microsoft.com/office/powerpoint/2010/main" val="75263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Economic analysis is based on a 30 year life-cycle-cost analysis using the methodology specified by Section 4.6, ANSI/RESNET 301-2014. The economic parameter values published on the RESNET web site for 2014 as augmented by an effective income tax rate of 25%, a property tax rate of 4% and a property assessment ratio of 80% were used in the analysis.</a:t>
            </a:r>
            <a:r>
              <a:rPr lang="en-US" dirty="0" smtClean="0"/>
              <a:t/>
            </a:r>
            <a:br>
              <a:rPr lang="en-US" dirty="0" smtClean="0"/>
            </a:br>
            <a:r>
              <a:rPr lang="en-US" sz="1200" b="0" i="0" kern="1200" dirty="0" smtClean="0">
                <a:solidFill>
                  <a:schemeClr val="tx1"/>
                </a:solidFill>
                <a:effectLst/>
                <a:latin typeface="+mn-lt"/>
                <a:ea typeface="+mn-ea"/>
                <a:cs typeface="+mn-cs"/>
              </a:rPr>
              <a:t>The life-cycle-cost analysis includes replacement costs (escalated at the general inflation rate) for measures lasting less than the full analysis period (standard residential mortgage period of 30 years in this case). For example, HVAC equipment, with an assumed service life of 15 years, would be replaced in year 16 and high efficiency CFL lighting, with an assumed service life of 5 years, would be replaced five times during the analysis period. Where incremental maintenance is required, a maintenance fraction is also included in the analysis.</a:t>
            </a:r>
            <a:endParaRPr lang="en-US" dirty="0" smtClean="0"/>
          </a:p>
          <a:p>
            <a:endParaRPr lang="en-US" dirty="0" smtClean="0"/>
          </a:p>
          <a:p>
            <a:r>
              <a:rPr lang="en-US" sz="1200" b="0" i="0" kern="1200" dirty="0" smtClean="0">
                <a:solidFill>
                  <a:schemeClr val="tx1"/>
                </a:solidFill>
                <a:effectLst/>
                <a:latin typeface="+mn-lt"/>
                <a:ea typeface="+mn-ea"/>
                <a:cs typeface="+mn-cs"/>
              </a:rPr>
              <a:t>Energy prices used in the analysis are the most recently published (2012) average annual U.S. prices for residential electricity and residential natural gas as provided by the U.S. Energy Information Administration.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prices used are $0.1177/kWh of electricity consumption and $1.045/</a:t>
            </a:r>
            <a:r>
              <a:rPr lang="en-US" sz="1200" b="0" i="0" kern="1200" dirty="0" err="1" smtClean="0">
                <a:solidFill>
                  <a:schemeClr val="tx1"/>
                </a:solidFill>
                <a:effectLst/>
                <a:latin typeface="+mn-lt"/>
                <a:ea typeface="+mn-ea"/>
                <a:cs typeface="+mn-cs"/>
              </a:rPr>
              <a:t>therm</a:t>
            </a:r>
            <a:r>
              <a:rPr lang="en-US" sz="1200" b="0" i="0" kern="1200" dirty="0" smtClean="0">
                <a:solidFill>
                  <a:schemeClr val="tx1"/>
                </a:solidFill>
                <a:effectLst/>
                <a:latin typeface="+mn-lt"/>
                <a:ea typeface="+mn-ea"/>
                <a:cs typeface="+mn-cs"/>
              </a:rPr>
              <a:t> of natural gas consumption. Energy prices are not varied in the analysis by location.</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14</a:t>
            </a:fld>
            <a:endParaRPr lang="en-US"/>
          </a:p>
        </p:txBody>
      </p:sp>
    </p:spTree>
    <p:extLst>
      <p:ext uri="{BB962C8B-B14F-4D97-AF65-F5344CB8AC3E}">
        <p14:creationId xmlns:p14="http://schemas.microsoft.com/office/powerpoint/2010/main" val="332399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Nationwide, seven states have incorporated a HERS Index Score option into their residential building energy codes thus far: Arkansas, Colorado, Idaho, Kansas, Massachusetts, New York and New Mexico. The HERS programs in these states and jurisdictions serve as examples of the successful implementation of an ERI performance requirement. For a complete list of jurisdictions that have incorporated the RESNET HERS Index Score into their building energy codes, see </a:t>
            </a:r>
            <a:r>
              <a:rPr lang="en-US" sz="1200" u="sng" kern="1200" dirty="0" smtClean="0">
                <a:solidFill>
                  <a:schemeClr val="tx1"/>
                </a:solidFill>
                <a:effectLst/>
                <a:latin typeface="+mn-lt"/>
                <a:ea typeface="+mn-ea"/>
                <a:cs typeface="+mn-cs"/>
                <a:hlinkClick r:id="rId3"/>
              </a:rPr>
              <a:t>http://www.resnet.us/professional/main/Hers_index_and_energy_codes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15</a:t>
            </a:fld>
            <a:endParaRPr lang="en-US"/>
          </a:p>
        </p:txBody>
      </p:sp>
    </p:spTree>
    <p:extLst>
      <p:ext uri="{BB962C8B-B14F-4D97-AF65-F5344CB8AC3E}">
        <p14:creationId xmlns:p14="http://schemas.microsoft.com/office/powerpoint/2010/main" val="3005822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 Mexico also adopted the HERS Index statewide as a compliance option to the 2009 IECC and several jurisdictions are now requiring new residential construction to receive a HERS rating. The City of Santa Fe, for example, requires HERS ratings for all residential construction as part of the Santa Fe Residential Green Building Code.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program began in 2006 when Santa Fe mandated that all new residential construction receive a HERS rating. The initial program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not require homes to achieve a particular score and it wasn’t until January 1, 2008, that all new residential single family homes were required to meet specific target HERS scores as outlined in the green code.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Santa Fe’s HERS index threshold was built on the levels set in the National Green Builder Standard and is based on the size of the home being rated. Homes that are 3,000 square feet or less are required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achieve a HERS Index of 70 or better. The required scores are then tiered based on square footage, with homes greater than 10,000 square feet required to have a HERS rating of 0 or better.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HERS requirement in the Santa Fe’s green code applies to all new single-family units, both attached and detached, including guest houses.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date, over 900 homes have been HERS rated under the requirement to achieve a HERS rating of 70 or better.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estimated that the initial first cost increase of a home built to a HERS score of 70 is 2-4% over a home that was not building to the HERS requirements.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16</a:t>
            </a:fld>
            <a:endParaRPr lang="en-US"/>
          </a:p>
        </p:txBody>
      </p:sp>
    </p:spTree>
    <p:extLst>
      <p:ext uri="{BB962C8B-B14F-4D97-AF65-F5344CB8AC3E}">
        <p14:creationId xmlns:p14="http://schemas.microsoft.com/office/powerpoint/2010/main" val="192910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Residential HERS scores are determined by a certified HERS rater that has completed training through a RESNET Accredited Rater Training Provider as well as a number of additional training courses developed by Santa Fe Community College and required by the building department, including a thermal bypass course and an advanced </a:t>
            </a:r>
            <a:r>
              <a:rPr lang="en-US" sz="1200" kern="1200" dirty="0" err="1" smtClean="0">
                <a:solidFill>
                  <a:schemeClr val="tx1"/>
                </a:solidFill>
                <a:effectLst/>
                <a:latin typeface="+mn-lt"/>
                <a:ea typeface="+mn-ea"/>
                <a:cs typeface="+mn-cs"/>
              </a:rPr>
              <a:t>RemRate</a:t>
            </a:r>
            <a:r>
              <a:rPr lang="en-US" sz="1200" kern="1200" dirty="0" smtClean="0">
                <a:solidFill>
                  <a:schemeClr val="tx1"/>
                </a:solidFill>
                <a:effectLst/>
                <a:latin typeface="+mn-lt"/>
                <a:ea typeface="+mn-ea"/>
                <a:cs typeface="+mn-cs"/>
              </a:rPr>
              <a:t> class that covers energy code components specific to New Mexico, such as </a:t>
            </a:r>
            <a:r>
              <a:rPr lang="en-US" sz="1200" kern="1200" dirty="0" err="1" smtClean="0">
                <a:solidFill>
                  <a:schemeClr val="tx1"/>
                </a:solidFill>
                <a:effectLst/>
                <a:latin typeface="+mn-lt"/>
                <a:ea typeface="+mn-ea"/>
                <a:cs typeface="+mn-cs"/>
              </a:rPr>
              <a:t>trombe</a:t>
            </a:r>
            <a:r>
              <a:rPr lang="en-US" sz="1200" kern="1200" dirty="0" smtClean="0">
                <a:solidFill>
                  <a:schemeClr val="tx1"/>
                </a:solidFill>
                <a:effectLst/>
                <a:latin typeface="+mn-lt"/>
                <a:ea typeface="+mn-ea"/>
                <a:cs typeface="+mn-cs"/>
              </a:rPr>
              <a:t> walls and adobe. In addition, HERS raters must correctly perform a blower door and duct blaster test as part of the required field test.  </a:t>
            </a:r>
          </a:p>
          <a:p>
            <a:pPr marL="0" marR="0" indent="0" algn="l" defTabSz="914186"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Homes receive a HERS score in two phases. A preliminary HERS index is prepared based on the building plans and is submitted along with Santa Fe’s residential checklist to obtain a building permit.  A final HERS rating is prepared once the home is nearly complete and all assumptions in the preliminary HERS index have been verified. The final HERS index score must be submitted before a Certificate of Occupancy can be issued.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17</a:t>
            </a:fld>
            <a:endParaRPr lang="en-US"/>
          </a:p>
        </p:txBody>
      </p:sp>
    </p:spTree>
    <p:extLst>
      <p:ext uri="{BB962C8B-B14F-4D97-AF65-F5344CB8AC3E}">
        <p14:creationId xmlns:p14="http://schemas.microsoft.com/office/powerpoint/2010/main" val="108711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report, similar to the</a:t>
            </a:r>
            <a:r>
              <a:rPr lang="en-US" sz="1200" kern="1200" baseline="0" dirty="0" smtClean="0">
                <a:solidFill>
                  <a:schemeClr val="tx1"/>
                </a:solidFill>
                <a:effectLst/>
                <a:latin typeface="+mn-lt"/>
                <a:ea typeface="+mn-ea"/>
                <a:cs typeface="+mn-cs"/>
              </a:rPr>
              <a:t> shown here, </a:t>
            </a:r>
            <a:r>
              <a:rPr lang="en-US" sz="1200" kern="1200" dirty="0" smtClean="0">
                <a:solidFill>
                  <a:schemeClr val="tx1"/>
                </a:solidFill>
                <a:effectLst/>
                <a:latin typeface="+mn-lt"/>
                <a:ea typeface="+mn-ea"/>
                <a:cs typeface="+mn-cs"/>
              </a:rPr>
              <a:t>that reflects the final HERS score is posted in the window of the rated home prior to the issuance of a Certificate of Occupancy and may only be removed by the first occupant.</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18</a:t>
            </a:fld>
            <a:endParaRPr lang="en-US"/>
          </a:p>
        </p:txBody>
      </p:sp>
    </p:spTree>
    <p:extLst>
      <p:ext uri="{BB962C8B-B14F-4D97-AF65-F5344CB8AC3E}">
        <p14:creationId xmlns:p14="http://schemas.microsoft.com/office/powerpoint/2010/main" val="1329795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Santa Fe’s inventive approach to incorporating the HERS index into a mandatory green building code has fostered a number of best practices for other cities and jurisdictions to follow. Requiring that all new construction receive a HERS rating during the initial stages of the program worked well to familiarize builders with the process of obtaining a target HERS score. Since there was initially no set HERS score, builders could learn through trial and error how to achieve low ratings and Santa Fe could establish a realistic set of scores for the jurisdiction based on feedback from the builders. Additionally, the City of Santa Fe sent building department personnel to HERS trainings to ensure awareness of the program.  As a result, the building community throughout Santa Fe understands and supports the local HERS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HERS program in Santa Fe is set up to focus primarily on elements of the building envelope. As such, builders are more aware of the role the building envelope has in efficiency. Construction practices reflect an emphasis on air barriers and other elements included on the required Thermal Bypass Checklist.  The quality of construction has increased as well. The HERS program has encouraged competition amongst builders; many builders challenge themselves and others to score the lowest HERS rating for each home size. The competitive environment has encouraged the use of new energy efficient products and technologies.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building inspectors and HERS raters work together to achieve maximum efficiency in new residential construction.  Building inspectors are required to inspect for compliance with provisions of the Santa Fe Residential Green Code that are also included as part of a HERS rating. Although building inspectors are not focused solely on the energy efficiency portion of the code, this allows for a second set of eyes on building components such as insulation and air sealing. HERS raters also work closely with one another to ensure consistency and credibility within the Santa Fe HERS community.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City of Santa Fe has had great success with implementing the HERS index into the residential energy code. However, the city has had to overcome a number of roadblocks as well. Since the credibility of raters is often an issue with HERS programs, Santa Fe requires additional training for HERS raters to ensure quality assurance is maintained. The city has also struggled with having an adequate number of HERS raters to keep up with the growing demand for new homes.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19</a:t>
            </a:fld>
            <a:endParaRPr lang="en-US"/>
          </a:p>
        </p:txBody>
      </p:sp>
    </p:spTree>
    <p:extLst>
      <p:ext uri="{BB962C8B-B14F-4D97-AF65-F5344CB8AC3E}">
        <p14:creationId xmlns:p14="http://schemas.microsoft.com/office/powerpoint/2010/main" val="414578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the ERI</a:t>
            </a:r>
            <a:r>
              <a:rPr lang="en-US" baseline="0" dirty="0" smtClean="0"/>
              <a:t> are to:</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Increase compliance for residential energy codes</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Increase building energy savings through increased compliance</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Complement existing performance-based residential efficiency programs</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Create</a:t>
            </a:r>
            <a:r>
              <a:rPr lang="en-US" baseline="0" dirty="0" smtClean="0"/>
              <a:t> cost-effective retrofit and new build strategies to exceed minimum code requirements</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a:t>
            </a:fld>
            <a:endParaRPr lang="en-US"/>
          </a:p>
        </p:txBody>
      </p:sp>
    </p:spTree>
    <p:extLst>
      <p:ext uri="{BB962C8B-B14F-4D97-AF65-F5344CB8AC3E}">
        <p14:creationId xmlns:p14="http://schemas.microsoft.com/office/powerpoint/2010/main" val="105400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RESNET</a:t>
            </a:r>
            <a:r>
              <a:rPr lang="en-US" baseline="0" dirty="0" smtClean="0"/>
              <a:t> is the leading resource for collecting HERS Index information, identifying states and jurisdictions using the HERS Index and finding a local RESNET HERS rater. </a:t>
            </a:r>
          </a:p>
          <a:p>
            <a:endParaRPr lang="en-US" baseline="0" dirty="0" smtClean="0"/>
          </a:p>
          <a:p>
            <a:r>
              <a:rPr lang="en-US" dirty="0" smtClean="0"/>
              <a:t>Visit either resnet.us</a:t>
            </a:r>
            <a:r>
              <a:rPr lang="en-US" baseline="0" dirty="0" smtClean="0"/>
              <a:t> or hersindex.com for more information.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21</a:t>
            </a:fld>
            <a:endParaRPr lang="en-US"/>
          </a:p>
        </p:txBody>
      </p:sp>
    </p:spTree>
    <p:extLst>
      <p:ext uri="{BB962C8B-B14F-4D97-AF65-F5344CB8AC3E}">
        <p14:creationId xmlns:p14="http://schemas.microsoft.com/office/powerpoint/2010/main" val="137961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a:t>
            </a:r>
            <a:r>
              <a:rPr lang="en-US" dirty="0" smtClean="0"/>
              <a:t>BMG was contracted by RESNET to develop a series of</a:t>
            </a:r>
            <a:r>
              <a:rPr lang="en-US" baseline="0" dirty="0" smtClean="0"/>
              <a:t> informational factsheets to raise awareness for and answer questions regarding the ERI performance path of the IECC. </a:t>
            </a:r>
          </a:p>
          <a:p>
            <a:endParaRPr lang="en-US" baseline="0" dirty="0" smtClean="0"/>
          </a:p>
          <a:p>
            <a:r>
              <a:rPr lang="en-US" baseline="0" dirty="0" smtClean="0"/>
              <a:t>The fact sheets include:</a:t>
            </a:r>
          </a:p>
          <a:p>
            <a:pPr marL="171450" lvl="0" indent="-171450" rtl="0">
              <a:buFont typeface="Arial" panose="020B0604020202020204" pitchFamily="34" charset="0"/>
              <a:buChar char="•"/>
            </a:pPr>
            <a:r>
              <a:rPr lang="en-US" dirty="0" smtClean="0"/>
              <a:t>Overview of the ERI Performance Path in the 2015 IECC</a:t>
            </a:r>
          </a:p>
          <a:p>
            <a:pPr marL="171450" lvl="0" indent="-171450" rtl="0">
              <a:buFont typeface="Arial" panose="020B0604020202020204" pitchFamily="34" charset="0"/>
              <a:buChar char="•"/>
            </a:pPr>
            <a:r>
              <a:rPr lang="en-US" dirty="0" smtClean="0"/>
              <a:t>Benefits of the Energy Rating Index Score Option</a:t>
            </a:r>
          </a:p>
          <a:p>
            <a:pPr marL="171450" lvl="0" indent="-171450" rtl="0">
              <a:buFont typeface="Arial" panose="020B0604020202020204" pitchFamily="34" charset="0"/>
              <a:buChar char="•"/>
            </a:pPr>
            <a:r>
              <a:rPr lang="en-US" dirty="0" smtClean="0"/>
              <a:t>Frequently Asked Questions</a:t>
            </a:r>
          </a:p>
          <a:p>
            <a:pPr marL="171450" lvl="0" indent="-171450" rtl="0">
              <a:buFont typeface="Arial" panose="020B0604020202020204" pitchFamily="34" charset="0"/>
              <a:buChar char="•"/>
            </a:pPr>
            <a:r>
              <a:rPr lang="en-US" dirty="0" smtClean="0"/>
              <a:t>Cost Effectiveness of Using the ERI to Comply with the 2015 IECC</a:t>
            </a:r>
          </a:p>
          <a:p>
            <a:pPr marL="171450" lvl="0" indent="-171450" rtl="0">
              <a:buFont typeface="Arial" panose="020B0604020202020204" pitchFamily="34" charset="0"/>
              <a:buChar char="•"/>
            </a:pPr>
            <a:r>
              <a:rPr lang="en-US" dirty="0" smtClean="0"/>
              <a:t>Implementation Guidelines for the ERI Performance Path</a:t>
            </a:r>
          </a:p>
          <a:p>
            <a:pPr marL="171450" lvl="0" indent="-171450" rtl="0">
              <a:buFont typeface="Arial" panose="020B0604020202020204" pitchFamily="34" charset="0"/>
              <a:buChar char="•"/>
            </a:pPr>
            <a:r>
              <a:rPr lang="en-US" dirty="0" smtClean="0"/>
              <a:t>ERI Performance Path Score Alternatives</a:t>
            </a:r>
          </a:p>
          <a:p>
            <a:pPr marL="171450" lvl="0" indent="-171450" rtl="0">
              <a:buFont typeface="Arial" panose="020B0604020202020204" pitchFamily="34" charset="0"/>
              <a:buChar char="•"/>
            </a:pPr>
            <a:r>
              <a:rPr lang="en-US" dirty="0" smtClean="0"/>
              <a:t>Case Studies: Incorporating the HERS Index into an Energy Code</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22</a:t>
            </a:fld>
            <a:endParaRPr lang="en-US"/>
          </a:p>
        </p:txBody>
      </p:sp>
    </p:spTree>
    <p:extLst>
      <p:ext uri="{BB962C8B-B14F-4D97-AF65-F5344CB8AC3E}">
        <p14:creationId xmlns:p14="http://schemas.microsoft.com/office/powerpoint/2010/main" val="30853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ERI Performance Path?</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a:t>
            </a:fld>
            <a:endParaRPr lang="en-US"/>
          </a:p>
        </p:txBody>
      </p:sp>
    </p:spTree>
    <p:extLst>
      <p:ext uri="{BB962C8B-B14F-4D97-AF65-F5344CB8AC3E}">
        <p14:creationId xmlns:p14="http://schemas.microsoft.com/office/powerpoint/2010/main" val="271986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Energy Rating Index (ERI) performance path gives builders yet another option for complying with the International Energy Conservation Code (IECC). In addition to the prescriptive and performance paths of previous versions of the IECC, builders now have the option of meeting a target ERI score through a wide range of performance options to demonstrate compliance. The ERI performance path also requires builders to achieve the mandatory code requirements of the IECC, including water heating piping provisions, and comply with the minimum insulation and window envelope performance requirements of the 2009 IECC.</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4</a:t>
            </a:fld>
            <a:endParaRPr lang="en-US"/>
          </a:p>
        </p:txBody>
      </p:sp>
    </p:spTree>
    <p:extLst>
      <p:ext uri="{BB962C8B-B14F-4D97-AF65-F5344CB8AC3E}">
        <p14:creationId xmlns:p14="http://schemas.microsoft.com/office/powerpoint/2010/main" val="20365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ERI</a:t>
            </a:r>
            <a:r>
              <a:rPr lang="en-US" sz="1200" b="0" i="0" kern="1200" baseline="0" dirty="0" smtClean="0">
                <a:solidFill>
                  <a:schemeClr val="tx1"/>
                </a:solidFill>
                <a:effectLst/>
                <a:latin typeface="+mn-lt"/>
                <a:ea typeface="+mn-ea"/>
                <a:cs typeface="+mn-cs"/>
              </a:rPr>
              <a:t> performance path allows s</a:t>
            </a:r>
            <a:r>
              <a:rPr lang="en-US" dirty="0" smtClean="0"/>
              <a:t>tates and jurisdictions to specify which qualifying ERI method it will</a:t>
            </a:r>
            <a:r>
              <a:rPr lang="en-US" baseline="0" dirty="0" smtClean="0"/>
              <a:t> use.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RESNET’s Home Energy Rating System (HERS) index, based on ANSI RESNET Standard 301-2014, is the existing compliant ERI method and is nationally recognized for inspecting and calculating a home's energy performance.  To date, over 1.5 million homes have been rated in the U.S. under the RESNET standards and in 2013, half of all new homes were rated and issued a HERS Index Score.</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5</a:t>
            </a:fld>
            <a:endParaRPr lang="en-US"/>
          </a:p>
        </p:txBody>
      </p:sp>
    </p:spTree>
    <p:extLst>
      <p:ext uri="{BB962C8B-B14F-4D97-AF65-F5344CB8AC3E}">
        <p14:creationId xmlns:p14="http://schemas.microsoft.com/office/powerpoint/2010/main" val="33707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HERS Index is a scoring system established by RESNET</a:t>
            </a:r>
            <a:r>
              <a:rPr lang="en-US" sz="1200" kern="1200" baseline="0" dirty="0" smtClean="0">
                <a:solidFill>
                  <a:schemeClr val="tx1"/>
                </a:solidFill>
                <a:effectLst/>
                <a:latin typeface="+mn-lt"/>
                <a:ea typeface="+mn-ea"/>
                <a:cs typeface="+mn-cs"/>
              </a:rPr>
              <a:t> that is based on the 2006 IECC. The scale is a 0-100 index in which a score of 100 reflects a home built to the 2006 IECC and a score of 0 is equivalent to a net zero home.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6</a:t>
            </a:fld>
            <a:endParaRPr lang="en-US"/>
          </a:p>
        </p:txBody>
      </p:sp>
    </p:spTree>
    <p:extLst>
      <p:ext uri="{BB962C8B-B14F-4D97-AF65-F5344CB8AC3E}">
        <p14:creationId xmlns:p14="http://schemas.microsoft.com/office/powerpoint/2010/main" val="22054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95388" y="692150"/>
            <a:ext cx="4619625" cy="3463925"/>
          </a:xfrm>
          <a:ln/>
        </p:spPr>
      </p:sp>
      <p:sp>
        <p:nvSpPr>
          <p:cNvPr id="97283" name="Notes Placeholder 2"/>
          <p:cNvSpPr>
            <a:spLocks noGrp="1"/>
          </p:cNvSpPr>
          <p:nvPr>
            <p:ph type="body" idx="1"/>
          </p:nvPr>
        </p:nvSpPr>
        <p:spPr>
          <a:noFill/>
          <a:ln/>
        </p:spPr>
        <p:txBody>
          <a:bodyPr/>
          <a:lstStyle/>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ERI score is defined as a numerical score where 100 is equivalent to the 2006 IECC and 0 is equivalent to a net-zero home. Each integer value on the scale represents a one percent change in the total energy use of the rated design relative to the total energy use of the ERI reference design.  </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 </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ERI scores required in the 2015 IECC, as shown here, were determined using a modeling method in each of the climate zones and are based on values represented in the IECC</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scores required under the ERI performance path are based on an analysis performed by the Florida Solar Energy Center of HERS index scores for homes in 16 cities distributed throughout the climate zones. The homes used in the analysis were one-story 2000 ft² and two-story 2400 ft² homes built using the 2012 IECC envelope and air leakage requirements and state-of-the-shelf high-efficiency HVAC and water heating equipment. Alternately, the ERI scores are obtainable by reducing energy use by an additional 10% compared to a home with the 2012 envelope and duct systems and assuming best-case orientation and architecture of prototype homes. The homes were modeled for the 2006, 2009 and 2012 IECC which provided a range of HERS Index scores by climate zone.</a:t>
            </a:r>
            <a:endParaRPr lang="en-US" b="0" baseline="0" dirty="0" smtClean="0">
              <a:latin typeface="Arial" charset="0"/>
              <a:cs typeface="Arial" charset="0"/>
            </a:endParaRPr>
          </a:p>
          <a:p>
            <a:pPr lvl="0">
              <a:buFont typeface="Arial" pitchFamily="34" charset="0"/>
              <a:buNone/>
            </a:pPr>
            <a:endParaRPr lang="en-US" b="1" baseline="0" dirty="0" smtClean="0">
              <a:latin typeface="Arial" charset="0"/>
              <a:cs typeface="Arial" charset="0"/>
            </a:endParaRPr>
          </a:p>
          <a:p>
            <a:endParaRPr lang="en-US" dirty="0" smtClean="0">
              <a:latin typeface="Arial" charset="0"/>
              <a:cs typeface="Arial" charset="0"/>
            </a:endParaRPr>
          </a:p>
        </p:txBody>
      </p:sp>
      <p:sp>
        <p:nvSpPr>
          <p:cNvPr id="97284" name="Slide Number Placeholder 3"/>
          <p:cNvSpPr>
            <a:spLocks noGrp="1"/>
          </p:cNvSpPr>
          <p:nvPr>
            <p:ph type="sldNum" sz="quarter" idx="5"/>
          </p:nvPr>
        </p:nvSpPr>
        <p:spPr>
          <a:noFill/>
        </p:spPr>
        <p:txBody>
          <a:bodyPr/>
          <a:lstStyle/>
          <a:p>
            <a:fld id="{FA67B9CB-F930-4C3D-B8EA-42891639D627}" type="slidenum">
              <a:rPr lang="en-US" smtClean="0">
                <a:solidFill>
                  <a:srgbClr val="000000"/>
                </a:solidFill>
                <a:latin typeface="Arial" charset="0"/>
                <a:cs typeface="Arial" charset="0"/>
              </a:rPr>
              <a:pPr/>
              <a:t>7</a:t>
            </a:fld>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297479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smtClean="0"/>
              <a:t>Energy ratings are based on a number of variables including the type and efficiency of each of the following: </a:t>
            </a:r>
          </a:p>
          <a:p>
            <a:pPr marL="742842" lvl="1" indent="-285750">
              <a:buFont typeface="Wingdings" panose="05000000000000000000" pitchFamily="2" charset="2"/>
              <a:buChar char="§"/>
            </a:pPr>
            <a:r>
              <a:rPr lang="en-US" sz="2000" smtClean="0"/>
              <a:t>Equipment</a:t>
            </a:r>
          </a:p>
          <a:p>
            <a:pPr marL="742842" lvl="1" indent="-285750">
              <a:buFont typeface="Wingdings" panose="05000000000000000000" pitchFamily="2" charset="2"/>
              <a:buChar char="§"/>
            </a:pPr>
            <a:r>
              <a:rPr lang="en-US" sz="2000" smtClean="0"/>
              <a:t>Appliance upgrades</a:t>
            </a:r>
          </a:p>
          <a:p>
            <a:pPr marL="742842" lvl="1" indent="-285750">
              <a:buFont typeface="Wingdings" panose="05000000000000000000" pitchFamily="2" charset="2"/>
              <a:buChar char="§"/>
            </a:pPr>
            <a:r>
              <a:rPr lang="en-US" sz="2000" smtClean="0"/>
              <a:t>Exterior walls (both above and below grade)</a:t>
            </a:r>
          </a:p>
          <a:p>
            <a:pPr marL="742842" lvl="1" indent="-285750">
              <a:buFont typeface="Wingdings" panose="05000000000000000000" pitchFamily="2" charset="2"/>
              <a:buChar char="§"/>
            </a:pPr>
            <a:r>
              <a:rPr lang="en-US" sz="2000" smtClean="0"/>
              <a:t>Floors over unconditioned spaces (such as garages or crawlspaces)</a:t>
            </a:r>
          </a:p>
          <a:p>
            <a:pPr marL="742842" lvl="1" indent="-285750">
              <a:buFont typeface="Wingdings" panose="05000000000000000000" pitchFamily="2" charset="2"/>
              <a:buChar char="§"/>
            </a:pPr>
            <a:r>
              <a:rPr lang="en-US" sz="2000" smtClean="0"/>
              <a:t>Ceilings and roofs</a:t>
            </a:r>
          </a:p>
          <a:p>
            <a:pPr marL="742842" lvl="1" indent="-285750">
              <a:buFont typeface="Wingdings" panose="05000000000000000000" pitchFamily="2" charset="2"/>
              <a:buChar char="§"/>
            </a:pPr>
            <a:r>
              <a:rPr lang="en-US" sz="2000" smtClean="0"/>
              <a:t>Attics, foundations and crawlspaces</a:t>
            </a:r>
          </a:p>
          <a:p>
            <a:pPr marL="742842" lvl="1" indent="-285750">
              <a:buFont typeface="Wingdings" panose="05000000000000000000" pitchFamily="2" charset="2"/>
              <a:buChar char="§"/>
            </a:pPr>
            <a:r>
              <a:rPr lang="en-US" sz="2000" smtClean="0"/>
              <a:t>Windows and doors, vents and ductwork</a:t>
            </a:r>
          </a:p>
          <a:p>
            <a:pPr marL="742842" lvl="1" indent="-285750">
              <a:buFont typeface="Wingdings" panose="05000000000000000000" pitchFamily="2" charset="2"/>
              <a:buChar char="§"/>
            </a:pPr>
            <a:r>
              <a:rPr lang="en-US" sz="2000" smtClean="0"/>
              <a:t>HVAC and water heating systems</a:t>
            </a:r>
          </a:p>
          <a:p>
            <a:pPr marL="742842" lvl="1" indent="-285750">
              <a:buFont typeface="Wingdings" panose="05000000000000000000" pitchFamily="2" charset="2"/>
              <a:buChar char="§"/>
            </a:pPr>
            <a:r>
              <a:rPr lang="en-US" sz="2000" smtClean="0"/>
              <a:t>Air leakage of the home</a:t>
            </a:r>
          </a:p>
          <a:p>
            <a:pPr marL="742842" lvl="1" indent="-285750">
              <a:buFont typeface="Wingdings" panose="05000000000000000000" pitchFamily="2" charset="2"/>
              <a:buChar char="§"/>
            </a:pPr>
            <a:r>
              <a:rPr lang="en-US" sz="2000" smtClean="0"/>
              <a:t>Leakage in the heating and cooling distribution system</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8</a:t>
            </a:fld>
            <a:endParaRPr lang="en-US"/>
          </a:p>
        </p:txBody>
      </p:sp>
    </p:spTree>
    <p:extLst>
      <p:ext uri="{BB962C8B-B14F-4D97-AF65-F5344CB8AC3E}">
        <p14:creationId xmlns:p14="http://schemas.microsoft.com/office/powerpoint/2010/main" val="285853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table shown here depicts the average HERS index rating for each climate zone based on the number of homes receiving HERS ratings from March 2012 to March 2014.</a:t>
            </a:r>
          </a:p>
          <a:p>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b="0" dirty="0" smtClean="0"/>
              <a:t>Over 240,000 homes between 8 climate zones have been rated using the HERS Index and have a weighted average score of 63.55.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9</a:t>
            </a:fld>
            <a:endParaRPr lang="en-US"/>
          </a:p>
        </p:txBody>
      </p:sp>
    </p:spTree>
    <p:extLst>
      <p:ext uri="{BB962C8B-B14F-4D97-AF65-F5344CB8AC3E}">
        <p14:creationId xmlns:p14="http://schemas.microsoft.com/office/powerpoint/2010/main" val="180566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19088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04968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77045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EAD67954-C027-4CEC-8D0D-164AA0180BF5}" type="slidenum">
              <a:rPr lang="en-US" altLang="en-US"/>
              <a:pPr>
                <a:defRPr/>
              </a:pPr>
              <a:t>‹#›</a:t>
            </a:fld>
            <a:endParaRPr lang="en-US" altLang="en-US"/>
          </a:p>
        </p:txBody>
      </p:sp>
    </p:spTree>
    <p:extLst>
      <p:ext uri="{BB962C8B-B14F-4D97-AF65-F5344CB8AC3E}">
        <p14:creationId xmlns:p14="http://schemas.microsoft.com/office/powerpoint/2010/main" val="514596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CB5C5FF-C64F-41D5-92D0-046ADDA00B28}" type="slidenum">
              <a:rPr lang="en-US" altLang="en-US"/>
              <a:pPr>
                <a:defRPr/>
              </a:pPr>
              <a:t>‹#›</a:t>
            </a:fld>
            <a:endParaRPr lang="en-US" altLang="en-US"/>
          </a:p>
        </p:txBody>
      </p:sp>
    </p:spTree>
    <p:extLst>
      <p:ext uri="{BB962C8B-B14F-4D97-AF65-F5344CB8AC3E}">
        <p14:creationId xmlns:p14="http://schemas.microsoft.com/office/powerpoint/2010/main" val="32840539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F80905E-549E-4DFA-B05E-FD8C1E385F86}" type="slidenum">
              <a:rPr lang="en-US" altLang="en-US"/>
              <a:pPr>
                <a:defRPr/>
              </a:pPr>
              <a:t>‹#›</a:t>
            </a:fld>
            <a:endParaRPr lang="en-US" altLang="en-US"/>
          </a:p>
        </p:txBody>
      </p:sp>
    </p:spTree>
    <p:extLst>
      <p:ext uri="{BB962C8B-B14F-4D97-AF65-F5344CB8AC3E}">
        <p14:creationId xmlns:p14="http://schemas.microsoft.com/office/powerpoint/2010/main" val="1875073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B492BA0-68C3-4CCB-B6E2-724073D6030A}" type="slidenum">
              <a:rPr lang="en-US" altLang="en-US"/>
              <a:pPr>
                <a:defRPr/>
              </a:pPr>
              <a:t>‹#›</a:t>
            </a:fld>
            <a:endParaRPr lang="en-US" altLang="en-US"/>
          </a:p>
        </p:txBody>
      </p:sp>
    </p:spTree>
    <p:extLst>
      <p:ext uri="{BB962C8B-B14F-4D97-AF65-F5344CB8AC3E}">
        <p14:creationId xmlns:p14="http://schemas.microsoft.com/office/powerpoint/2010/main" val="16391467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9E3DA33-9C8C-4207-BE75-4C47583AA43F}" type="slidenum">
              <a:rPr lang="en-US" altLang="en-US"/>
              <a:pPr>
                <a:defRPr/>
              </a:pPr>
              <a:t>‹#›</a:t>
            </a:fld>
            <a:endParaRPr lang="en-US" altLang="en-US"/>
          </a:p>
        </p:txBody>
      </p:sp>
    </p:spTree>
    <p:extLst>
      <p:ext uri="{BB962C8B-B14F-4D97-AF65-F5344CB8AC3E}">
        <p14:creationId xmlns:p14="http://schemas.microsoft.com/office/powerpoint/2010/main" val="23063946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7D6A22E-54A4-46B2-A7C0-9BD4414B74D6}" type="slidenum">
              <a:rPr lang="en-US" altLang="en-US"/>
              <a:pPr>
                <a:defRPr/>
              </a:pPr>
              <a:t>‹#›</a:t>
            </a:fld>
            <a:endParaRPr lang="en-US" altLang="en-US"/>
          </a:p>
        </p:txBody>
      </p:sp>
    </p:spTree>
    <p:extLst>
      <p:ext uri="{BB962C8B-B14F-4D97-AF65-F5344CB8AC3E}">
        <p14:creationId xmlns:p14="http://schemas.microsoft.com/office/powerpoint/2010/main" val="11572753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A699F6F-26FE-4377-AE6C-3CD62CB39C68}" type="slidenum">
              <a:rPr lang="en-US" altLang="en-US"/>
              <a:pPr>
                <a:defRPr/>
              </a:pPr>
              <a:t>‹#›</a:t>
            </a:fld>
            <a:endParaRPr lang="en-US" altLang="en-US"/>
          </a:p>
        </p:txBody>
      </p:sp>
    </p:spTree>
    <p:extLst>
      <p:ext uri="{BB962C8B-B14F-4D97-AF65-F5344CB8AC3E}">
        <p14:creationId xmlns:p14="http://schemas.microsoft.com/office/powerpoint/2010/main" val="480258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4898134-6EC8-47FE-804B-1A4F091125A6}" type="slidenum">
              <a:rPr lang="en-US" altLang="en-US"/>
              <a:pPr>
                <a:defRPr/>
              </a:pPr>
              <a:t>‹#›</a:t>
            </a:fld>
            <a:endParaRPr lang="en-US" altLang="en-US"/>
          </a:p>
        </p:txBody>
      </p:sp>
    </p:spTree>
    <p:extLst>
      <p:ext uri="{BB962C8B-B14F-4D97-AF65-F5344CB8AC3E}">
        <p14:creationId xmlns:p14="http://schemas.microsoft.com/office/powerpoint/2010/main" val="4039510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546ABEC-5B98-4435-AD9F-614E159F8E87}" type="slidenum">
              <a:rPr lang="en-US" altLang="en-US"/>
              <a:pPr>
                <a:defRPr/>
              </a:pPr>
              <a:t>‹#›</a:t>
            </a:fld>
            <a:endParaRPr lang="en-US" altLang="en-US"/>
          </a:p>
        </p:txBody>
      </p:sp>
    </p:spTree>
    <p:extLst>
      <p:ext uri="{BB962C8B-B14F-4D97-AF65-F5344CB8AC3E}">
        <p14:creationId xmlns:p14="http://schemas.microsoft.com/office/powerpoint/2010/main" val="281204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09376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FD39E9C-B56D-45F4-A8C0-53C26E110A2B}" type="slidenum">
              <a:rPr lang="en-US" altLang="en-US"/>
              <a:pPr>
                <a:defRPr/>
              </a:pPr>
              <a:t>‹#›</a:t>
            </a:fld>
            <a:endParaRPr lang="en-US" altLang="en-US"/>
          </a:p>
        </p:txBody>
      </p:sp>
    </p:spTree>
    <p:extLst>
      <p:ext uri="{BB962C8B-B14F-4D97-AF65-F5344CB8AC3E}">
        <p14:creationId xmlns:p14="http://schemas.microsoft.com/office/powerpoint/2010/main" val="2653194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9EB73B7-0C87-4827-8A7D-23CA31A221B2}" type="slidenum">
              <a:rPr lang="en-US" altLang="en-US"/>
              <a:pPr>
                <a:defRPr/>
              </a:pPr>
              <a:t>‹#›</a:t>
            </a:fld>
            <a:endParaRPr lang="en-US" altLang="en-US"/>
          </a:p>
        </p:txBody>
      </p:sp>
    </p:spTree>
    <p:extLst>
      <p:ext uri="{BB962C8B-B14F-4D97-AF65-F5344CB8AC3E}">
        <p14:creationId xmlns:p14="http://schemas.microsoft.com/office/powerpoint/2010/main" val="40019460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BE8E6DC-6C16-4A9C-B704-6D301A334A52}" type="slidenum">
              <a:rPr lang="en-US" altLang="en-US"/>
              <a:pPr>
                <a:defRPr/>
              </a:pPr>
              <a:t>‹#›</a:t>
            </a:fld>
            <a:endParaRPr lang="en-US" altLang="en-US"/>
          </a:p>
        </p:txBody>
      </p:sp>
    </p:spTree>
    <p:extLst>
      <p:ext uri="{BB962C8B-B14F-4D97-AF65-F5344CB8AC3E}">
        <p14:creationId xmlns:p14="http://schemas.microsoft.com/office/powerpoint/2010/main" val="2429774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2BB2D2-499B-4B2A-836D-779810E7343B}" type="slidenum">
              <a:rPr lang="en-US" altLang="en-US"/>
              <a:pPr>
                <a:defRPr/>
              </a:pPr>
              <a:t>‹#›</a:t>
            </a:fld>
            <a:endParaRPr lang="en-US" altLang="en-US"/>
          </a:p>
        </p:txBody>
      </p:sp>
    </p:spTree>
    <p:extLst>
      <p:ext uri="{BB962C8B-B14F-4D97-AF65-F5344CB8AC3E}">
        <p14:creationId xmlns:p14="http://schemas.microsoft.com/office/powerpoint/2010/main" val="30042682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127574B-840B-413B-A736-A518F5C08D73}" type="slidenum">
              <a:rPr lang="en-US" altLang="en-US"/>
              <a:pPr>
                <a:defRPr/>
              </a:pPr>
              <a:t>‹#›</a:t>
            </a:fld>
            <a:endParaRPr lang="en-US" altLang="en-US"/>
          </a:p>
        </p:txBody>
      </p:sp>
    </p:spTree>
    <p:extLst>
      <p:ext uri="{BB962C8B-B14F-4D97-AF65-F5344CB8AC3E}">
        <p14:creationId xmlns:p14="http://schemas.microsoft.com/office/powerpoint/2010/main" val="36094763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5B9E35-421E-4CE9-8109-DBD733E613D5}" type="slidenum">
              <a:rPr lang="en-US" altLang="en-US"/>
              <a:pPr>
                <a:defRPr/>
              </a:pPr>
              <a:t>‹#›</a:t>
            </a:fld>
            <a:endParaRPr lang="en-US" altLang="en-US"/>
          </a:p>
        </p:txBody>
      </p:sp>
    </p:spTree>
    <p:extLst>
      <p:ext uri="{BB962C8B-B14F-4D97-AF65-F5344CB8AC3E}">
        <p14:creationId xmlns:p14="http://schemas.microsoft.com/office/powerpoint/2010/main" val="16165269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072B62F-5BA5-4ECA-B62A-DC4F6DA50393}" type="slidenum">
              <a:rPr lang="en-US" altLang="en-US"/>
              <a:pPr>
                <a:defRPr/>
              </a:pPr>
              <a:t>‹#›</a:t>
            </a:fld>
            <a:endParaRPr lang="en-US" altLang="en-US"/>
          </a:p>
        </p:txBody>
      </p:sp>
    </p:spTree>
    <p:extLst>
      <p:ext uri="{BB962C8B-B14F-4D97-AF65-F5344CB8AC3E}">
        <p14:creationId xmlns:p14="http://schemas.microsoft.com/office/powerpoint/2010/main" val="2796531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smtClean="0"/>
            </a:lvl1pPr>
          </a:lstStyle>
          <a:p>
            <a:pPr>
              <a:defRPr/>
            </a:pPr>
            <a:fld id="{19556636-AB97-4AAE-B16C-57C62CA13241}" type="slidenum">
              <a:rPr lang="en-US" altLang="en-US"/>
              <a:pPr>
                <a:defRPr/>
              </a:pPr>
              <a:t>‹#›</a:t>
            </a:fld>
            <a:endParaRPr lang="en-US" altLang="en-US"/>
          </a:p>
        </p:txBody>
      </p:sp>
    </p:spTree>
    <p:extLst>
      <p:ext uri="{BB962C8B-B14F-4D97-AF65-F5344CB8AC3E}">
        <p14:creationId xmlns:p14="http://schemas.microsoft.com/office/powerpoint/2010/main" val="13411747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smtClean="0"/>
            </a:lvl1pPr>
          </a:lstStyle>
          <a:p>
            <a:pPr>
              <a:defRPr/>
            </a:pPr>
            <a:fld id="{F03B077B-E286-4749-8AA8-FEF34DD5C057}" type="slidenum">
              <a:rPr lang="en-US" altLang="en-US"/>
              <a:pPr>
                <a:defRPr/>
              </a:pPr>
              <a:t>‹#›</a:t>
            </a:fld>
            <a:endParaRPr lang="en-US" altLang="en-US"/>
          </a:p>
        </p:txBody>
      </p:sp>
    </p:spTree>
    <p:extLst>
      <p:ext uri="{BB962C8B-B14F-4D97-AF65-F5344CB8AC3E}">
        <p14:creationId xmlns:p14="http://schemas.microsoft.com/office/powerpoint/2010/main" val="53459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smtClean="0"/>
            </a:lvl1pPr>
          </a:lstStyle>
          <a:p>
            <a:pPr>
              <a:defRPr/>
            </a:pPr>
            <a:fld id="{14BB27AE-E00B-4DA1-841F-313B6BB2CEA3}" type="slidenum">
              <a:rPr lang="en-US" altLang="en-US"/>
              <a:pPr>
                <a:defRPr/>
              </a:pPr>
              <a:t>‹#›</a:t>
            </a:fld>
            <a:endParaRPr lang="en-US" altLang="en-US"/>
          </a:p>
        </p:txBody>
      </p:sp>
    </p:spTree>
    <p:extLst>
      <p:ext uri="{BB962C8B-B14F-4D97-AF65-F5344CB8AC3E}">
        <p14:creationId xmlns:p14="http://schemas.microsoft.com/office/powerpoint/2010/main" val="407776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62180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964064486"/>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152429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21054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68717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51816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587173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2654159"/>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26404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107F7CA-5080-4EFB-9036-D68B6EA51F10}" type="slidenum">
              <a:rPr lang="en-US" altLang="en-US"/>
              <a:pPr>
                <a:defRPr/>
              </a:pPr>
              <a:t>‹#›</a:t>
            </a:fld>
            <a:endParaRPr lang="en-US" altLang="en-US"/>
          </a:p>
        </p:txBody>
      </p:sp>
    </p:spTree>
    <p:extLst>
      <p:ext uri="{BB962C8B-B14F-4D97-AF65-F5344CB8AC3E}">
        <p14:creationId xmlns:p14="http://schemas.microsoft.com/office/powerpoint/2010/main" val="41111382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D1968C5-9A15-467C-930B-A9977E95B015}" type="slidenum">
              <a:rPr lang="en-US" altLang="en-US"/>
              <a:pPr>
                <a:defRPr/>
              </a:pPr>
              <a:t>‹#›</a:t>
            </a:fld>
            <a:endParaRPr lang="en-US" altLang="en-US"/>
          </a:p>
        </p:txBody>
      </p:sp>
    </p:spTree>
    <p:extLst>
      <p:ext uri="{BB962C8B-B14F-4D97-AF65-F5344CB8AC3E}">
        <p14:creationId xmlns:p14="http://schemas.microsoft.com/office/powerpoint/2010/main" val="25867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6288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3FA9007-60D3-4E7E-86B6-09B1A4086F98}" type="slidenum">
              <a:rPr lang="en-US" altLang="en-US"/>
              <a:pPr>
                <a:defRPr/>
              </a:pPr>
              <a:t>‹#›</a:t>
            </a:fld>
            <a:endParaRPr lang="en-US" altLang="en-US"/>
          </a:p>
        </p:txBody>
      </p:sp>
    </p:spTree>
    <p:extLst>
      <p:ext uri="{BB962C8B-B14F-4D97-AF65-F5344CB8AC3E}">
        <p14:creationId xmlns:p14="http://schemas.microsoft.com/office/powerpoint/2010/main" val="1336891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036248BC-0EDC-4EDD-939B-4B79A632E087}" type="slidenum">
              <a:rPr lang="en-US" altLang="en-US"/>
              <a:pPr>
                <a:defRPr/>
              </a:pPr>
              <a:t>‹#›</a:t>
            </a:fld>
            <a:endParaRPr lang="en-US" altLang="en-US"/>
          </a:p>
        </p:txBody>
      </p:sp>
    </p:spTree>
    <p:extLst>
      <p:ext uri="{BB962C8B-B14F-4D97-AF65-F5344CB8AC3E}">
        <p14:creationId xmlns:p14="http://schemas.microsoft.com/office/powerpoint/2010/main" val="1170193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864363427"/>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933428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31265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5788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2380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4928227"/>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9292076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46123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0389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783F9EB-4D63-4FB5-8C44-C5AF0BE8BC8F}" type="slidenum">
              <a:rPr lang="en-US" altLang="en-US"/>
              <a:pPr>
                <a:defRPr/>
              </a:pPr>
              <a:t>‹#›</a:t>
            </a:fld>
            <a:endParaRPr lang="en-US" altLang="en-US"/>
          </a:p>
        </p:txBody>
      </p:sp>
    </p:spTree>
    <p:extLst>
      <p:ext uri="{BB962C8B-B14F-4D97-AF65-F5344CB8AC3E}">
        <p14:creationId xmlns:p14="http://schemas.microsoft.com/office/powerpoint/2010/main" val="1833703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4BCE6C1-A399-4A6C-BA8B-E5C49E516432}" type="slidenum">
              <a:rPr lang="en-US" altLang="en-US"/>
              <a:pPr>
                <a:defRPr/>
              </a:pPr>
              <a:t>‹#›</a:t>
            </a:fld>
            <a:endParaRPr lang="en-US" altLang="en-US"/>
          </a:p>
        </p:txBody>
      </p:sp>
    </p:spTree>
    <p:extLst>
      <p:ext uri="{BB962C8B-B14F-4D97-AF65-F5344CB8AC3E}">
        <p14:creationId xmlns:p14="http://schemas.microsoft.com/office/powerpoint/2010/main" val="33511194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6AB8621-963D-4DC2-B8E9-81BEB4DB9E94}" type="slidenum">
              <a:rPr lang="en-US" altLang="en-US"/>
              <a:pPr>
                <a:defRPr/>
              </a:pPr>
              <a:t>‹#›</a:t>
            </a:fld>
            <a:endParaRPr lang="en-US" altLang="en-US"/>
          </a:p>
        </p:txBody>
      </p:sp>
    </p:spTree>
    <p:extLst>
      <p:ext uri="{BB962C8B-B14F-4D97-AF65-F5344CB8AC3E}">
        <p14:creationId xmlns:p14="http://schemas.microsoft.com/office/powerpoint/2010/main" val="24591519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F1816FE-0D5B-4715-AF0A-2B53B12B78C6}" type="slidenum">
              <a:rPr lang="en-US" altLang="en-US"/>
              <a:pPr>
                <a:defRPr/>
              </a:pPr>
              <a:t>‹#›</a:t>
            </a:fld>
            <a:endParaRPr lang="en-US" altLang="en-US"/>
          </a:p>
        </p:txBody>
      </p:sp>
    </p:spTree>
    <p:extLst>
      <p:ext uri="{BB962C8B-B14F-4D97-AF65-F5344CB8AC3E}">
        <p14:creationId xmlns:p14="http://schemas.microsoft.com/office/powerpoint/2010/main" val="26348965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766805940"/>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94774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29000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372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00730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08150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7617780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6704524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885932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284FAB6-8DF2-4C2D-9C93-F68B221212E3}" type="slidenum">
              <a:rPr lang="en-US" altLang="en-US"/>
              <a:pPr>
                <a:defRPr/>
              </a:pPr>
              <a:t>‹#›</a:t>
            </a:fld>
            <a:endParaRPr lang="en-US" altLang="en-US"/>
          </a:p>
        </p:txBody>
      </p:sp>
    </p:spTree>
    <p:extLst>
      <p:ext uri="{BB962C8B-B14F-4D97-AF65-F5344CB8AC3E}">
        <p14:creationId xmlns:p14="http://schemas.microsoft.com/office/powerpoint/2010/main" val="35477397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DE1E713-A554-4FA0-971E-6CBA7C5E90D0}" type="slidenum">
              <a:rPr lang="en-US" altLang="en-US"/>
              <a:pPr>
                <a:defRPr/>
              </a:pPr>
              <a:t>‹#›</a:t>
            </a:fld>
            <a:endParaRPr lang="en-US" altLang="en-US"/>
          </a:p>
        </p:txBody>
      </p:sp>
    </p:spTree>
    <p:extLst>
      <p:ext uri="{BB962C8B-B14F-4D97-AF65-F5344CB8AC3E}">
        <p14:creationId xmlns:p14="http://schemas.microsoft.com/office/powerpoint/2010/main" val="7663792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62C705B-33A5-4D24-8DC4-4D9607776395}" type="slidenum">
              <a:rPr lang="en-US" altLang="en-US"/>
              <a:pPr>
                <a:defRPr/>
              </a:pPr>
              <a:t>‹#›</a:t>
            </a:fld>
            <a:endParaRPr lang="en-US" altLang="en-US"/>
          </a:p>
        </p:txBody>
      </p:sp>
    </p:spTree>
    <p:extLst>
      <p:ext uri="{BB962C8B-B14F-4D97-AF65-F5344CB8AC3E}">
        <p14:creationId xmlns:p14="http://schemas.microsoft.com/office/powerpoint/2010/main" val="15109683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2486D81-46A1-4A0E-8C9B-ED3A2BDB90BB}" type="slidenum">
              <a:rPr lang="en-US" altLang="en-US"/>
              <a:pPr>
                <a:defRPr/>
              </a:pPr>
              <a:t>‹#›</a:t>
            </a:fld>
            <a:endParaRPr lang="en-US" altLang="en-US"/>
          </a:p>
        </p:txBody>
      </p:sp>
    </p:spTree>
    <p:extLst>
      <p:ext uri="{BB962C8B-B14F-4D97-AF65-F5344CB8AC3E}">
        <p14:creationId xmlns:p14="http://schemas.microsoft.com/office/powerpoint/2010/main" val="36681257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5"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2"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750471717"/>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526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0153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196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95733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90066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5819365"/>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97232299"/>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344146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109CFA1-A57F-435D-8F7E-59B896651817}" type="slidenum">
              <a:rPr lang="en-US" altLang="en-US"/>
              <a:pPr>
                <a:defRPr/>
              </a:pPr>
              <a:t>‹#›</a:t>
            </a:fld>
            <a:endParaRPr lang="en-US" altLang="en-US"/>
          </a:p>
        </p:txBody>
      </p:sp>
    </p:spTree>
    <p:extLst>
      <p:ext uri="{BB962C8B-B14F-4D97-AF65-F5344CB8AC3E}">
        <p14:creationId xmlns:p14="http://schemas.microsoft.com/office/powerpoint/2010/main" val="3611940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F930EE1-4187-43DD-B130-8EB807E59435}" type="slidenum">
              <a:rPr lang="en-US" altLang="en-US"/>
              <a:pPr>
                <a:defRPr/>
              </a:pPr>
              <a:t>‹#›</a:t>
            </a:fld>
            <a:endParaRPr lang="en-US" altLang="en-US"/>
          </a:p>
        </p:txBody>
      </p:sp>
    </p:spTree>
    <p:extLst>
      <p:ext uri="{BB962C8B-B14F-4D97-AF65-F5344CB8AC3E}">
        <p14:creationId xmlns:p14="http://schemas.microsoft.com/office/powerpoint/2010/main" val="31895837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E2C818D-84BE-4FDD-AB8D-EC7C84FABE43}" type="slidenum">
              <a:rPr lang="en-US" altLang="en-US"/>
              <a:pPr>
                <a:defRPr/>
              </a:pPr>
              <a:t>‹#›</a:t>
            </a:fld>
            <a:endParaRPr lang="en-US" altLang="en-US"/>
          </a:p>
        </p:txBody>
      </p:sp>
    </p:spTree>
    <p:extLst>
      <p:ext uri="{BB962C8B-B14F-4D97-AF65-F5344CB8AC3E}">
        <p14:creationId xmlns:p14="http://schemas.microsoft.com/office/powerpoint/2010/main" val="33812257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8D5FDEC-C096-4FFD-BA3D-9B1D09DB69D8}" type="slidenum">
              <a:rPr lang="en-US" altLang="en-US"/>
              <a:pPr>
                <a:defRPr/>
              </a:pPr>
              <a:t>‹#›</a:t>
            </a:fld>
            <a:endParaRPr lang="en-US" altLang="en-US"/>
          </a:p>
        </p:txBody>
      </p:sp>
    </p:spTree>
    <p:extLst>
      <p:ext uri="{BB962C8B-B14F-4D97-AF65-F5344CB8AC3E}">
        <p14:creationId xmlns:p14="http://schemas.microsoft.com/office/powerpoint/2010/main" val="6078716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6E1D87B-FD70-42AF-B3E3-2BC32BE40915}" type="slidenum">
              <a:rPr lang="en-US" altLang="en-US"/>
              <a:pPr>
                <a:defRPr/>
              </a:pPr>
              <a:t>‹#›</a:t>
            </a:fld>
            <a:endParaRPr lang="en-US" altLang="en-US"/>
          </a:p>
        </p:txBody>
      </p:sp>
    </p:spTree>
    <p:extLst>
      <p:ext uri="{BB962C8B-B14F-4D97-AF65-F5344CB8AC3E}">
        <p14:creationId xmlns:p14="http://schemas.microsoft.com/office/powerpoint/2010/main" val="42926955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C093323-6D70-4DE1-9BD8-75559D93B318}" type="slidenum">
              <a:rPr lang="en-US" altLang="en-US"/>
              <a:pPr>
                <a:defRPr/>
              </a:pPr>
              <a:t>‹#›</a:t>
            </a:fld>
            <a:endParaRPr lang="en-US" altLang="en-US"/>
          </a:p>
        </p:txBody>
      </p:sp>
    </p:spTree>
    <p:extLst>
      <p:ext uri="{BB962C8B-B14F-4D97-AF65-F5344CB8AC3E}">
        <p14:creationId xmlns:p14="http://schemas.microsoft.com/office/powerpoint/2010/main" val="2378808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3100948750"/>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751B5AD-75CB-4822-A948-099023FF5553}" type="slidenum">
              <a:rPr lang="en-US" altLang="en-US"/>
              <a:pPr>
                <a:defRPr/>
              </a:pPr>
              <a:t>‹#›</a:t>
            </a:fld>
            <a:endParaRPr lang="en-US" altLang="en-US"/>
          </a:p>
        </p:txBody>
      </p:sp>
    </p:spTree>
    <p:extLst>
      <p:ext uri="{BB962C8B-B14F-4D97-AF65-F5344CB8AC3E}">
        <p14:creationId xmlns:p14="http://schemas.microsoft.com/office/powerpoint/2010/main" val="7790856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8C69016-EFCB-4345-B3B1-412A3EC3F4AF}" type="slidenum">
              <a:rPr lang="en-US" altLang="en-US"/>
              <a:pPr>
                <a:defRPr/>
              </a:pPr>
              <a:t>‹#›</a:t>
            </a:fld>
            <a:endParaRPr lang="en-US" altLang="en-US"/>
          </a:p>
        </p:txBody>
      </p:sp>
    </p:spTree>
    <p:extLst>
      <p:ext uri="{BB962C8B-B14F-4D97-AF65-F5344CB8AC3E}">
        <p14:creationId xmlns:p14="http://schemas.microsoft.com/office/powerpoint/2010/main" val="16742286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8EBDD14-7CEC-413B-8637-F69DBDA1E1BF}" type="slidenum">
              <a:rPr lang="en-US" altLang="en-US"/>
              <a:pPr>
                <a:defRPr/>
              </a:pPr>
              <a:t>‹#›</a:t>
            </a:fld>
            <a:endParaRPr lang="en-US" altLang="en-US"/>
          </a:p>
        </p:txBody>
      </p:sp>
    </p:spTree>
    <p:extLst>
      <p:ext uri="{BB962C8B-B14F-4D97-AF65-F5344CB8AC3E}">
        <p14:creationId xmlns:p14="http://schemas.microsoft.com/office/powerpoint/2010/main" val="29714915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66252A4-665B-470B-92B7-372A98EDCCF6}" type="slidenum">
              <a:rPr lang="en-US" altLang="en-US"/>
              <a:pPr>
                <a:defRPr/>
              </a:pPr>
              <a:t>‹#›</a:t>
            </a:fld>
            <a:endParaRPr lang="en-US" altLang="en-US"/>
          </a:p>
        </p:txBody>
      </p:sp>
    </p:spTree>
    <p:extLst>
      <p:ext uri="{BB962C8B-B14F-4D97-AF65-F5344CB8AC3E}">
        <p14:creationId xmlns:p14="http://schemas.microsoft.com/office/powerpoint/2010/main" val="25039672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502399D-AB3F-4BEC-AC4D-E360D89717ED}" type="slidenum">
              <a:rPr lang="en-US" altLang="en-US"/>
              <a:pPr>
                <a:defRPr/>
              </a:pPr>
              <a:t>‹#›</a:t>
            </a:fld>
            <a:endParaRPr lang="en-US" altLang="en-US"/>
          </a:p>
        </p:txBody>
      </p:sp>
    </p:spTree>
    <p:extLst>
      <p:ext uri="{BB962C8B-B14F-4D97-AF65-F5344CB8AC3E}">
        <p14:creationId xmlns:p14="http://schemas.microsoft.com/office/powerpoint/2010/main" val="35009833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0683276-5571-48F1-86B1-EC292264F408}" type="slidenum">
              <a:rPr lang="en-US" altLang="en-US"/>
              <a:pPr>
                <a:defRPr/>
              </a:pPr>
              <a:t>‹#›</a:t>
            </a:fld>
            <a:endParaRPr lang="en-US" altLang="en-US"/>
          </a:p>
        </p:txBody>
      </p:sp>
    </p:spTree>
    <p:extLst>
      <p:ext uri="{BB962C8B-B14F-4D97-AF65-F5344CB8AC3E}">
        <p14:creationId xmlns:p14="http://schemas.microsoft.com/office/powerpoint/2010/main" val="21210262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7F53AAD-5CE1-43BA-94CA-6EF1D9D2441B}" type="slidenum">
              <a:rPr lang="en-US" altLang="en-US"/>
              <a:pPr>
                <a:defRPr/>
              </a:pPr>
              <a:t>‹#›</a:t>
            </a:fld>
            <a:endParaRPr lang="en-US" altLang="en-US"/>
          </a:p>
        </p:txBody>
      </p:sp>
    </p:spTree>
    <p:extLst>
      <p:ext uri="{BB962C8B-B14F-4D97-AF65-F5344CB8AC3E}">
        <p14:creationId xmlns:p14="http://schemas.microsoft.com/office/powerpoint/2010/main" val="16641652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2BCFDF-377C-4087-BB9D-19EEB41051AE}" type="slidenum">
              <a:rPr lang="en-US" altLang="en-US"/>
              <a:pPr>
                <a:defRPr/>
              </a:pPr>
              <a:t>‹#›</a:t>
            </a:fld>
            <a:endParaRPr lang="en-US" altLang="en-US"/>
          </a:p>
        </p:txBody>
      </p:sp>
    </p:spTree>
    <p:extLst>
      <p:ext uri="{BB962C8B-B14F-4D97-AF65-F5344CB8AC3E}">
        <p14:creationId xmlns:p14="http://schemas.microsoft.com/office/powerpoint/2010/main" val="17807312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B3AAB9-1B47-4B82-8F35-273792F44D17}" type="slidenum">
              <a:rPr lang="en-US" altLang="en-US"/>
              <a:pPr>
                <a:defRPr/>
              </a:pPr>
              <a:t>‹#›</a:t>
            </a:fld>
            <a:endParaRPr lang="en-US" altLang="en-US"/>
          </a:p>
        </p:txBody>
      </p:sp>
    </p:spTree>
    <p:extLst>
      <p:ext uri="{BB962C8B-B14F-4D97-AF65-F5344CB8AC3E}">
        <p14:creationId xmlns:p14="http://schemas.microsoft.com/office/powerpoint/2010/main" val="2401710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smtClean="0"/>
            </a:lvl1pPr>
          </a:lstStyle>
          <a:p>
            <a:pPr>
              <a:defRPr/>
            </a:pPr>
            <a:fld id="{D49A1F0B-B478-4B61-93F3-648D1C43BE93}" type="slidenum">
              <a:rPr lang="en-US" altLang="en-US"/>
              <a:pPr>
                <a:defRPr/>
              </a:pPr>
              <a:t>‹#›</a:t>
            </a:fld>
            <a:endParaRPr lang="en-US" altLang="en-US"/>
          </a:p>
        </p:txBody>
      </p:sp>
    </p:spTree>
    <p:extLst>
      <p:ext uri="{BB962C8B-B14F-4D97-AF65-F5344CB8AC3E}">
        <p14:creationId xmlns:p14="http://schemas.microsoft.com/office/powerpoint/2010/main" val="603813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990360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smtClean="0"/>
            </a:lvl1pPr>
          </a:lstStyle>
          <a:p>
            <a:pPr>
              <a:defRPr/>
            </a:pPr>
            <a:fld id="{1DABE949-6B27-42F3-965C-8E6385BB532E}" type="slidenum">
              <a:rPr lang="en-US" altLang="en-US"/>
              <a:pPr>
                <a:defRPr/>
              </a:pPr>
              <a:t>‹#›</a:t>
            </a:fld>
            <a:endParaRPr lang="en-US" altLang="en-US"/>
          </a:p>
        </p:txBody>
      </p:sp>
    </p:spTree>
    <p:extLst>
      <p:ext uri="{BB962C8B-B14F-4D97-AF65-F5344CB8AC3E}">
        <p14:creationId xmlns:p14="http://schemas.microsoft.com/office/powerpoint/2010/main" val="33200396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smtClean="0"/>
            </a:lvl1pPr>
          </a:lstStyle>
          <a:p>
            <a:pPr>
              <a:defRPr/>
            </a:pPr>
            <a:fld id="{563CBDFE-CF1A-43F2-AD9B-34A617BFA0E3}" type="slidenum">
              <a:rPr lang="en-US" altLang="en-US"/>
              <a:pPr>
                <a:defRPr/>
              </a:pPr>
              <a:t>‹#›</a:t>
            </a:fld>
            <a:endParaRPr lang="en-US" altLang="en-US"/>
          </a:p>
        </p:txBody>
      </p:sp>
    </p:spTree>
    <p:extLst>
      <p:ext uri="{BB962C8B-B14F-4D97-AF65-F5344CB8AC3E}">
        <p14:creationId xmlns:p14="http://schemas.microsoft.com/office/powerpoint/2010/main" val="7846734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03633560"/>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399619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4706758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6170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05114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9216669"/>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01376532"/>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8723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65280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4959E68-EF31-4FE8-AAA0-242D42F51565}" type="slidenum">
              <a:rPr lang="en-US" altLang="en-US"/>
              <a:pPr>
                <a:defRPr/>
              </a:pPr>
              <a:t>‹#›</a:t>
            </a:fld>
            <a:endParaRPr lang="en-US" altLang="en-US"/>
          </a:p>
        </p:txBody>
      </p:sp>
    </p:spTree>
    <p:extLst>
      <p:ext uri="{BB962C8B-B14F-4D97-AF65-F5344CB8AC3E}">
        <p14:creationId xmlns:p14="http://schemas.microsoft.com/office/powerpoint/2010/main" val="14843029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A371D4D-068D-4718-8E96-795058D8DE37}" type="slidenum">
              <a:rPr lang="en-US" altLang="en-US"/>
              <a:pPr>
                <a:defRPr/>
              </a:pPr>
              <a:t>‹#›</a:t>
            </a:fld>
            <a:endParaRPr lang="en-US" altLang="en-US"/>
          </a:p>
        </p:txBody>
      </p:sp>
    </p:spTree>
    <p:extLst>
      <p:ext uri="{BB962C8B-B14F-4D97-AF65-F5344CB8AC3E}">
        <p14:creationId xmlns:p14="http://schemas.microsoft.com/office/powerpoint/2010/main" val="18978636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7C2A574-8941-4CB3-8625-2C34C445B607}" type="slidenum">
              <a:rPr lang="en-US" altLang="en-US"/>
              <a:pPr>
                <a:defRPr/>
              </a:pPr>
              <a:t>‹#›</a:t>
            </a:fld>
            <a:endParaRPr lang="en-US" altLang="en-US"/>
          </a:p>
        </p:txBody>
      </p:sp>
    </p:spTree>
    <p:extLst>
      <p:ext uri="{BB962C8B-B14F-4D97-AF65-F5344CB8AC3E}">
        <p14:creationId xmlns:p14="http://schemas.microsoft.com/office/powerpoint/2010/main" val="28513159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CB421AC-DCBF-4279-8D3A-D45A10B2F96C}" type="slidenum">
              <a:rPr lang="en-US" altLang="en-US"/>
              <a:pPr>
                <a:defRPr/>
              </a:pPr>
              <a:t>‹#›</a:t>
            </a:fld>
            <a:endParaRPr lang="en-US" altLang="en-US"/>
          </a:p>
        </p:txBody>
      </p:sp>
    </p:spTree>
    <p:extLst>
      <p:ext uri="{BB962C8B-B14F-4D97-AF65-F5344CB8AC3E}">
        <p14:creationId xmlns:p14="http://schemas.microsoft.com/office/powerpoint/2010/main" val="35454776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567996280"/>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322180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675162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2894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16571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99951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50397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162680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84610"/>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036478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0FE6E56-7695-464A-BE64-E58B224A5F44}" type="slidenum">
              <a:rPr lang="en-US" altLang="en-US"/>
              <a:pPr>
                <a:defRPr/>
              </a:pPr>
              <a:t>‹#›</a:t>
            </a:fld>
            <a:endParaRPr lang="en-US" altLang="en-US"/>
          </a:p>
        </p:txBody>
      </p:sp>
    </p:spTree>
    <p:extLst>
      <p:ext uri="{BB962C8B-B14F-4D97-AF65-F5344CB8AC3E}">
        <p14:creationId xmlns:p14="http://schemas.microsoft.com/office/powerpoint/2010/main" val="19818477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4DE0A158-729C-4FA7-8B57-A0DBBC76D3B4}" type="slidenum">
              <a:rPr lang="en-US" altLang="en-US"/>
              <a:pPr>
                <a:defRPr/>
              </a:pPr>
              <a:t>‹#›</a:t>
            </a:fld>
            <a:endParaRPr lang="en-US" altLang="en-US"/>
          </a:p>
        </p:txBody>
      </p:sp>
    </p:spTree>
    <p:extLst>
      <p:ext uri="{BB962C8B-B14F-4D97-AF65-F5344CB8AC3E}">
        <p14:creationId xmlns:p14="http://schemas.microsoft.com/office/powerpoint/2010/main" val="17495639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F17E114-8B80-404E-AA49-7D1890EEBE16}" type="slidenum">
              <a:rPr lang="en-US" altLang="en-US"/>
              <a:pPr>
                <a:defRPr/>
              </a:pPr>
              <a:t>‹#›</a:t>
            </a:fld>
            <a:endParaRPr lang="en-US" altLang="en-US"/>
          </a:p>
        </p:txBody>
      </p:sp>
    </p:spTree>
    <p:extLst>
      <p:ext uri="{BB962C8B-B14F-4D97-AF65-F5344CB8AC3E}">
        <p14:creationId xmlns:p14="http://schemas.microsoft.com/office/powerpoint/2010/main" val="975822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21FAB56-60B6-48F8-998B-A0CE98C2BB26}" type="slidenum">
              <a:rPr lang="en-US" altLang="en-US"/>
              <a:pPr>
                <a:defRPr/>
              </a:pPr>
              <a:t>‹#›</a:t>
            </a:fld>
            <a:endParaRPr lang="en-US" altLang="en-US"/>
          </a:p>
        </p:txBody>
      </p:sp>
    </p:spTree>
    <p:extLst>
      <p:ext uri="{BB962C8B-B14F-4D97-AF65-F5344CB8AC3E}">
        <p14:creationId xmlns:p14="http://schemas.microsoft.com/office/powerpoint/2010/main" val="12561926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69441710"/>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850409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303168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10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5297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8995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9052088"/>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19297142"/>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898301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1543137-069F-4843-A51B-6D97142AC748}" type="slidenum">
              <a:rPr lang="en-US" altLang="en-US"/>
              <a:pPr>
                <a:defRPr/>
              </a:pPr>
              <a:t>‹#›</a:t>
            </a:fld>
            <a:endParaRPr lang="en-US" altLang="en-US"/>
          </a:p>
        </p:txBody>
      </p:sp>
    </p:spTree>
    <p:extLst>
      <p:ext uri="{BB962C8B-B14F-4D97-AF65-F5344CB8AC3E}">
        <p14:creationId xmlns:p14="http://schemas.microsoft.com/office/powerpoint/2010/main" val="17783623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51E3B9B-B2FD-4D72-A02F-696A8AB5CB22}" type="slidenum">
              <a:rPr lang="en-US" altLang="en-US"/>
              <a:pPr>
                <a:defRPr/>
              </a:pPr>
              <a:t>‹#›</a:t>
            </a:fld>
            <a:endParaRPr lang="en-US" altLang="en-US"/>
          </a:p>
        </p:txBody>
      </p:sp>
    </p:spTree>
    <p:extLst>
      <p:ext uri="{BB962C8B-B14F-4D97-AF65-F5344CB8AC3E}">
        <p14:creationId xmlns:p14="http://schemas.microsoft.com/office/powerpoint/2010/main" val="41960633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BB56104-0001-4A55-A363-C6623CA85D9A}" type="slidenum">
              <a:rPr lang="en-US" altLang="en-US"/>
              <a:pPr>
                <a:defRPr/>
              </a:pPr>
              <a:t>‹#›</a:t>
            </a:fld>
            <a:endParaRPr lang="en-US" altLang="en-US"/>
          </a:p>
        </p:txBody>
      </p:sp>
    </p:spTree>
    <p:extLst>
      <p:ext uri="{BB962C8B-B14F-4D97-AF65-F5344CB8AC3E}">
        <p14:creationId xmlns:p14="http://schemas.microsoft.com/office/powerpoint/2010/main" val="32339375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DA7A25A4-BEA2-4F4A-A564-A21AC675C0C6}" type="slidenum">
              <a:rPr lang="en-US" altLang="en-US"/>
              <a:pPr>
                <a:defRPr/>
              </a:pPr>
              <a:t>‹#›</a:t>
            </a:fld>
            <a:endParaRPr lang="en-US" altLang="en-US"/>
          </a:p>
        </p:txBody>
      </p:sp>
    </p:spTree>
    <p:extLst>
      <p:ext uri="{BB962C8B-B14F-4D97-AF65-F5344CB8AC3E}">
        <p14:creationId xmlns:p14="http://schemas.microsoft.com/office/powerpoint/2010/main" val="15681616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042097156"/>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326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595269734"/>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523727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06502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62320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8852518"/>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28693781"/>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108756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08FD79B7-1C32-49E7-90B0-C90DCC58E670}" type="slidenum">
              <a:rPr lang="en-US" altLang="en-US"/>
              <a:pPr>
                <a:defRPr/>
              </a:pPr>
              <a:t>‹#›</a:t>
            </a:fld>
            <a:endParaRPr lang="en-US" altLang="en-US"/>
          </a:p>
        </p:txBody>
      </p:sp>
    </p:spTree>
    <p:extLst>
      <p:ext uri="{BB962C8B-B14F-4D97-AF65-F5344CB8AC3E}">
        <p14:creationId xmlns:p14="http://schemas.microsoft.com/office/powerpoint/2010/main" val="22679415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7ACA867-3056-4270-857F-D1AF1BEDCE94}" type="slidenum">
              <a:rPr lang="en-US" altLang="en-US"/>
              <a:pPr>
                <a:defRPr/>
              </a:pPr>
              <a:t>‹#›</a:t>
            </a:fld>
            <a:endParaRPr lang="en-US" altLang="en-US"/>
          </a:p>
        </p:txBody>
      </p:sp>
    </p:spTree>
    <p:extLst>
      <p:ext uri="{BB962C8B-B14F-4D97-AF65-F5344CB8AC3E}">
        <p14:creationId xmlns:p14="http://schemas.microsoft.com/office/powerpoint/2010/main" val="326797040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84B746E-9F1C-49BF-8B83-A89854283823}" type="slidenum">
              <a:rPr lang="en-US" altLang="en-US"/>
              <a:pPr>
                <a:defRPr/>
              </a:pPr>
              <a:t>‹#›</a:t>
            </a:fld>
            <a:endParaRPr lang="en-US" altLang="en-US"/>
          </a:p>
        </p:txBody>
      </p:sp>
    </p:spTree>
    <p:extLst>
      <p:ext uri="{BB962C8B-B14F-4D97-AF65-F5344CB8AC3E}">
        <p14:creationId xmlns:p14="http://schemas.microsoft.com/office/powerpoint/2010/main" val="2823762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A301B54-506D-47D5-828B-0F6F5D10C507}" type="slidenum">
              <a:rPr lang="en-US" altLang="en-US"/>
              <a:pPr>
                <a:defRPr/>
              </a:pPr>
              <a:t>‹#›</a:t>
            </a:fld>
            <a:endParaRPr lang="en-US" altLang="en-US"/>
          </a:p>
        </p:txBody>
      </p:sp>
    </p:spTree>
    <p:extLst>
      <p:ext uri="{BB962C8B-B14F-4D97-AF65-F5344CB8AC3E}">
        <p14:creationId xmlns:p14="http://schemas.microsoft.com/office/powerpoint/2010/main" val="3563245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26306393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124566486"/>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5584865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937074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32549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23843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5124712"/>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92829088"/>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288150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4F902971-3B98-4CCE-9D98-F5414D0D84D5}" type="slidenum">
              <a:rPr lang="en-US" altLang="en-US"/>
              <a:pPr>
                <a:defRPr/>
              </a:pPr>
              <a:t>‹#›</a:t>
            </a:fld>
            <a:endParaRPr lang="en-US" altLang="en-US"/>
          </a:p>
        </p:txBody>
      </p:sp>
    </p:spTree>
    <p:extLst>
      <p:ext uri="{BB962C8B-B14F-4D97-AF65-F5344CB8AC3E}">
        <p14:creationId xmlns:p14="http://schemas.microsoft.com/office/powerpoint/2010/main" val="16642342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82CC797-D5F3-4EAF-ADB6-0458F3947170}" type="slidenum">
              <a:rPr lang="en-US" altLang="en-US"/>
              <a:pPr>
                <a:defRPr/>
              </a:pPr>
              <a:t>‹#›</a:t>
            </a:fld>
            <a:endParaRPr lang="en-US" altLang="en-US"/>
          </a:p>
        </p:txBody>
      </p:sp>
    </p:spTree>
    <p:extLst>
      <p:ext uri="{BB962C8B-B14F-4D97-AF65-F5344CB8AC3E}">
        <p14:creationId xmlns:p14="http://schemas.microsoft.com/office/powerpoint/2010/main" val="3624016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13385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47FCEBA-2BBD-4C90-A9CE-604A198B7EDC}" type="slidenum">
              <a:rPr lang="en-US" altLang="en-US"/>
              <a:pPr>
                <a:defRPr/>
              </a:pPr>
              <a:t>‹#›</a:t>
            </a:fld>
            <a:endParaRPr lang="en-US" altLang="en-US"/>
          </a:p>
        </p:txBody>
      </p:sp>
    </p:spTree>
    <p:extLst>
      <p:ext uri="{BB962C8B-B14F-4D97-AF65-F5344CB8AC3E}">
        <p14:creationId xmlns:p14="http://schemas.microsoft.com/office/powerpoint/2010/main" val="6025382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C620CCC-61F1-4019-AD43-6687B17AFCF3}" type="slidenum">
              <a:rPr lang="en-US" altLang="en-US"/>
              <a:pPr>
                <a:defRPr/>
              </a:pPr>
              <a:t>‹#›</a:t>
            </a:fld>
            <a:endParaRPr lang="en-US" altLang="en-US"/>
          </a:p>
        </p:txBody>
      </p:sp>
    </p:spTree>
    <p:extLst>
      <p:ext uri="{BB962C8B-B14F-4D97-AF65-F5344CB8AC3E}">
        <p14:creationId xmlns:p14="http://schemas.microsoft.com/office/powerpoint/2010/main" val="24495270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5101650"/>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317187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47369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69856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65297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880835"/>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45973418"/>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85201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23255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9F2B807-3BD6-4008-8905-E582BDE25E7F}" type="slidenum">
              <a:rPr lang="en-US" altLang="en-US"/>
              <a:pPr>
                <a:defRPr/>
              </a:pPr>
              <a:t>‹#›</a:t>
            </a:fld>
            <a:endParaRPr lang="en-US" altLang="en-US"/>
          </a:p>
        </p:txBody>
      </p:sp>
    </p:spTree>
    <p:extLst>
      <p:ext uri="{BB962C8B-B14F-4D97-AF65-F5344CB8AC3E}">
        <p14:creationId xmlns:p14="http://schemas.microsoft.com/office/powerpoint/2010/main" val="27080016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86B1AE2-EF09-4B30-8A38-4432317286B8}" type="slidenum">
              <a:rPr lang="en-US" altLang="en-US"/>
              <a:pPr>
                <a:defRPr/>
              </a:pPr>
              <a:t>‹#›</a:t>
            </a:fld>
            <a:endParaRPr lang="en-US" altLang="en-US"/>
          </a:p>
        </p:txBody>
      </p:sp>
    </p:spTree>
    <p:extLst>
      <p:ext uri="{BB962C8B-B14F-4D97-AF65-F5344CB8AC3E}">
        <p14:creationId xmlns:p14="http://schemas.microsoft.com/office/powerpoint/2010/main" val="40530555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5AB4EBA-21B4-41B5-996E-8A25EFB53732}" type="slidenum">
              <a:rPr lang="en-US" altLang="en-US"/>
              <a:pPr>
                <a:defRPr/>
              </a:pPr>
              <a:t>‹#›</a:t>
            </a:fld>
            <a:endParaRPr lang="en-US" altLang="en-US"/>
          </a:p>
        </p:txBody>
      </p:sp>
    </p:spTree>
    <p:extLst>
      <p:ext uri="{BB962C8B-B14F-4D97-AF65-F5344CB8AC3E}">
        <p14:creationId xmlns:p14="http://schemas.microsoft.com/office/powerpoint/2010/main" val="36755940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66027DD-8E7C-4F81-B129-619CA8B81C4A}" type="slidenum">
              <a:rPr lang="en-US" altLang="en-US"/>
              <a:pPr>
                <a:defRPr/>
              </a:pPr>
              <a:t>‹#›</a:t>
            </a:fld>
            <a:endParaRPr lang="en-US" altLang="en-US"/>
          </a:p>
        </p:txBody>
      </p:sp>
    </p:spTree>
    <p:extLst>
      <p:ext uri="{BB962C8B-B14F-4D97-AF65-F5344CB8AC3E}">
        <p14:creationId xmlns:p14="http://schemas.microsoft.com/office/powerpoint/2010/main" val="38002926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8215167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76656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1701625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05801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59655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880223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1342626"/>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95877968"/>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295039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664DD38-11F3-4F08-8352-2A37D57C45F6}" type="slidenum">
              <a:rPr lang="en-US" altLang="en-US"/>
              <a:pPr>
                <a:defRPr/>
              </a:pPr>
              <a:t>‹#›</a:t>
            </a:fld>
            <a:endParaRPr lang="en-US" altLang="en-US"/>
          </a:p>
        </p:txBody>
      </p:sp>
    </p:spTree>
    <p:extLst>
      <p:ext uri="{BB962C8B-B14F-4D97-AF65-F5344CB8AC3E}">
        <p14:creationId xmlns:p14="http://schemas.microsoft.com/office/powerpoint/2010/main" val="149509654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C1629AF-3C1B-46EF-9E0C-7A626840720A}" type="slidenum">
              <a:rPr lang="en-US" altLang="en-US"/>
              <a:pPr>
                <a:defRPr/>
              </a:pPr>
              <a:t>‹#›</a:t>
            </a:fld>
            <a:endParaRPr lang="en-US" altLang="en-US"/>
          </a:p>
        </p:txBody>
      </p:sp>
    </p:spTree>
    <p:extLst>
      <p:ext uri="{BB962C8B-B14F-4D97-AF65-F5344CB8AC3E}">
        <p14:creationId xmlns:p14="http://schemas.microsoft.com/office/powerpoint/2010/main" val="27538110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4CCD008-E9CF-4DA0-8EB2-A51645C8AA4C}" type="slidenum">
              <a:rPr lang="en-US" altLang="en-US"/>
              <a:pPr>
                <a:defRPr/>
              </a:pPr>
              <a:t>‹#›</a:t>
            </a:fld>
            <a:endParaRPr lang="en-US" altLang="en-US"/>
          </a:p>
        </p:txBody>
      </p:sp>
    </p:spTree>
    <p:extLst>
      <p:ext uri="{BB962C8B-B14F-4D97-AF65-F5344CB8AC3E}">
        <p14:creationId xmlns:p14="http://schemas.microsoft.com/office/powerpoint/2010/main" val="7105310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00542BA-2F0D-43EE-9E14-BE302758B26C}" type="slidenum">
              <a:rPr lang="en-US" altLang="en-US"/>
              <a:pPr>
                <a:defRPr/>
              </a:pPr>
              <a:t>‹#›</a:t>
            </a:fld>
            <a:endParaRPr lang="en-US" altLang="en-US"/>
          </a:p>
        </p:txBody>
      </p:sp>
    </p:spTree>
    <p:extLst>
      <p:ext uri="{BB962C8B-B14F-4D97-AF65-F5344CB8AC3E}">
        <p14:creationId xmlns:p14="http://schemas.microsoft.com/office/powerpoint/2010/main" val="7644317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18"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092700"/>
            <a:ext cx="4572000" cy="1765300"/>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9" name="Rectangle 8"/>
          <p:cNvSpPr/>
          <p:nvPr/>
        </p:nvSpPr>
        <p:spPr>
          <a:xfrm flipH="1">
            <a:off x="4570413" y="5095875"/>
            <a:ext cx="1262062" cy="1765300"/>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15" name="Rectangle 14"/>
          <p:cNvSpPr/>
          <p:nvPr/>
        </p:nvSpPr>
        <p:spPr>
          <a:xfrm>
            <a:off x="-26988" y="0"/>
            <a:ext cx="9144001" cy="881063"/>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Title 1"/>
          <p:cNvSpPr txBox="1">
            <a:spLocks/>
          </p:cNvSpPr>
          <p:nvPr/>
        </p:nvSpPr>
        <p:spPr bwMode="auto">
          <a:xfrm>
            <a:off x="168275" y="147638"/>
            <a:ext cx="56610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b="1">
                <a:solidFill>
                  <a:schemeClr val="tx1"/>
                </a:solidFill>
                <a:latin typeface="Arial" panose="020B0604020202020204" pitchFamily="34" charset="0"/>
                <a:ea typeface="ＭＳ Ｐゴシック" panose="020B0600070205080204" pitchFamily="34" charset="-128"/>
              </a:defRPr>
            </a:lvl1pPr>
            <a:lvl2pPr marL="742950" indent="-285750" defTabSz="457200">
              <a:defRPr sz="1400" b="1">
                <a:solidFill>
                  <a:schemeClr val="tx1"/>
                </a:solidFill>
                <a:latin typeface="Arial" panose="020B0604020202020204" pitchFamily="34" charset="0"/>
                <a:ea typeface="ＭＳ Ｐゴシック" panose="020B0600070205080204" pitchFamily="34" charset="-128"/>
              </a:defRPr>
            </a:lvl2pPr>
            <a:lvl3pPr marL="1143000" indent="-228600" defTabSz="457200">
              <a:defRPr sz="1400" b="1">
                <a:solidFill>
                  <a:schemeClr val="tx1"/>
                </a:solidFill>
                <a:latin typeface="Arial" panose="020B0604020202020204" pitchFamily="34" charset="0"/>
                <a:ea typeface="ＭＳ Ｐゴシック" panose="020B0600070205080204" pitchFamily="34" charset="-128"/>
              </a:defRPr>
            </a:lvl3pPr>
            <a:lvl4pPr marL="1600200" indent="-228600" defTabSz="457200">
              <a:defRPr sz="1400" b="1">
                <a:solidFill>
                  <a:schemeClr val="tx1"/>
                </a:solidFill>
                <a:latin typeface="Arial" panose="020B0604020202020204" pitchFamily="34" charset="0"/>
                <a:ea typeface="ＭＳ Ｐゴシック" panose="020B0600070205080204" pitchFamily="34" charset="-128"/>
              </a:defRPr>
            </a:lvl4pPr>
            <a:lvl5pPr marL="2057400" indent="-228600" defTabSz="457200">
              <a:defRPr sz="14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lnSpc>
                <a:spcPts val="2800"/>
              </a:lnSpc>
            </a:pPr>
            <a:r>
              <a:rPr lang="en-US" altLang="en-US" sz="2000">
                <a:solidFill>
                  <a:srgbClr val="50565C"/>
                </a:solidFill>
                <a:latin typeface="Arial Narrow Bold" pitchFamily="34" charset="0"/>
                <a:ea typeface="Arial Narrow" panose="020B0606020202030204" pitchFamily="34" charset="0"/>
                <a:cs typeface="Arial Narrow Bold" pitchFamily="34" charset="0"/>
              </a:rPr>
              <a:t>BUILDING ENERGY CODES </a:t>
            </a:r>
            <a:r>
              <a:rPr lang="en-US" altLang="en-US" sz="2000">
                <a:solidFill>
                  <a:srgbClr val="F58025"/>
                </a:solidFill>
                <a:latin typeface="Arial Narrow Bold" pitchFamily="34" charset="0"/>
                <a:ea typeface="Arial Narrow" panose="020B0606020202030204" pitchFamily="34" charset="0"/>
                <a:cs typeface="Arial Narrow Bold" pitchFamily="34" charset="0"/>
              </a:rPr>
              <a:t>UNIVERSITY</a:t>
            </a:r>
          </a:p>
        </p:txBody>
      </p:sp>
      <p:pic>
        <p:nvPicPr>
          <p:cNvPr id="20" name="Picture 35" descr="eere_logo_horiz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flipH="1">
            <a:off x="0" y="5053013"/>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385621016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40615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666694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1781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70974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271455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66041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042788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100348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2BD2F64-CAD5-41EA-9AF1-A4A009608CC3}" type="slidenum">
              <a:rPr lang="en-US" altLang="en-US"/>
              <a:pPr>
                <a:defRPr/>
              </a:pPr>
              <a:t>‹#›</a:t>
            </a:fld>
            <a:endParaRPr lang="en-US" altLang="en-US"/>
          </a:p>
        </p:txBody>
      </p:sp>
    </p:spTree>
    <p:extLst>
      <p:ext uri="{BB962C8B-B14F-4D97-AF65-F5344CB8AC3E}">
        <p14:creationId xmlns:p14="http://schemas.microsoft.com/office/powerpoint/2010/main" val="7301402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F13F59E0-B2AD-4FE0-869A-EA5018CFBF9A}" type="slidenum">
              <a:rPr lang="en-US" altLang="en-US"/>
              <a:pPr>
                <a:defRPr/>
              </a:pPr>
              <a:t>‹#›</a:t>
            </a:fld>
            <a:endParaRPr lang="en-US" altLang="en-US"/>
          </a:p>
        </p:txBody>
      </p:sp>
    </p:spTree>
    <p:extLst>
      <p:ext uri="{BB962C8B-B14F-4D97-AF65-F5344CB8AC3E}">
        <p14:creationId xmlns:p14="http://schemas.microsoft.com/office/powerpoint/2010/main" val="188423860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6E057D3-D3D7-4579-99BD-7B0F08B42C79}" type="slidenum">
              <a:rPr lang="en-US" altLang="en-US"/>
              <a:pPr>
                <a:defRPr/>
              </a:pPr>
              <a:t>‹#›</a:t>
            </a:fld>
            <a:endParaRPr lang="en-US" altLang="en-US"/>
          </a:p>
        </p:txBody>
      </p:sp>
    </p:spTree>
    <p:extLst>
      <p:ext uri="{BB962C8B-B14F-4D97-AF65-F5344CB8AC3E}">
        <p14:creationId xmlns:p14="http://schemas.microsoft.com/office/powerpoint/2010/main" val="40242890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18"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092700"/>
            <a:ext cx="4572000" cy="1765300"/>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9" name="Rectangle 8"/>
          <p:cNvSpPr/>
          <p:nvPr/>
        </p:nvSpPr>
        <p:spPr>
          <a:xfrm flipH="1">
            <a:off x="4570413" y="5095875"/>
            <a:ext cx="1262062" cy="1765300"/>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15" name="Rectangle 14"/>
          <p:cNvSpPr/>
          <p:nvPr/>
        </p:nvSpPr>
        <p:spPr>
          <a:xfrm>
            <a:off x="-26988" y="0"/>
            <a:ext cx="9144001" cy="881063"/>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Title 1"/>
          <p:cNvSpPr txBox="1">
            <a:spLocks/>
          </p:cNvSpPr>
          <p:nvPr/>
        </p:nvSpPr>
        <p:spPr bwMode="auto">
          <a:xfrm>
            <a:off x="168275" y="147638"/>
            <a:ext cx="56610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b="1">
                <a:solidFill>
                  <a:schemeClr val="tx1"/>
                </a:solidFill>
                <a:latin typeface="Arial" panose="020B0604020202020204" pitchFamily="34" charset="0"/>
                <a:ea typeface="ＭＳ Ｐゴシック" panose="020B0600070205080204" pitchFamily="34" charset="-128"/>
              </a:defRPr>
            </a:lvl1pPr>
            <a:lvl2pPr marL="742950" indent="-285750" defTabSz="457200">
              <a:defRPr sz="1400" b="1">
                <a:solidFill>
                  <a:schemeClr val="tx1"/>
                </a:solidFill>
                <a:latin typeface="Arial" panose="020B0604020202020204" pitchFamily="34" charset="0"/>
                <a:ea typeface="ＭＳ Ｐゴシック" panose="020B0600070205080204" pitchFamily="34" charset="-128"/>
              </a:defRPr>
            </a:lvl2pPr>
            <a:lvl3pPr marL="1143000" indent="-228600" defTabSz="457200">
              <a:defRPr sz="1400" b="1">
                <a:solidFill>
                  <a:schemeClr val="tx1"/>
                </a:solidFill>
                <a:latin typeface="Arial" panose="020B0604020202020204" pitchFamily="34" charset="0"/>
                <a:ea typeface="ＭＳ Ｐゴシック" panose="020B0600070205080204" pitchFamily="34" charset="-128"/>
              </a:defRPr>
            </a:lvl3pPr>
            <a:lvl4pPr marL="1600200" indent="-228600" defTabSz="457200">
              <a:defRPr sz="1400" b="1">
                <a:solidFill>
                  <a:schemeClr val="tx1"/>
                </a:solidFill>
                <a:latin typeface="Arial" panose="020B0604020202020204" pitchFamily="34" charset="0"/>
                <a:ea typeface="ＭＳ Ｐゴシック" panose="020B0600070205080204" pitchFamily="34" charset="-128"/>
              </a:defRPr>
            </a:lvl4pPr>
            <a:lvl5pPr marL="2057400" indent="-228600" defTabSz="457200">
              <a:defRPr sz="14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lnSpc>
                <a:spcPts val="2800"/>
              </a:lnSpc>
            </a:pPr>
            <a:r>
              <a:rPr lang="en-US" altLang="en-US" sz="2000">
                <a:solidFill>
                  <a:srgbClr val="50565C"/>
                </a:solidFill>
                <a:latin typeface="Arial Narrow Bold" pitchFamily="34" charset="0"/>
                <a:ea typeface="Arial Narrow" panose="020B0606020202030204" pitchFamily="34" charset="0"/>
                <a:cs typeface="Arial Narrow Bold" pitchFamily="34" charset="0"/>
              </a:rPr>
              <a:t>BUILDING ENERGY CODES </a:t>
            </a:r>
            <a:r>
              <a:rPr lang="en-US" altLang="en-US" sz="2000">
                <a:solidFill>
                  <a:srgbClr val="F58025"/>
                </a:solidFill>
                <a:latin typeface="Arial Narrow Bold" pitchFamily="34" charset="0"/>
                <a:ea typeface="Arial Narrow" panose="020B0606020202030204" pitchFamily="34" charset="0"/>
                <a:cs typeface="Arial Narrow Bold" pitchFamily="34" charset="0"/>
              </a:rPr>
              <a:t>UNIVERSITY</a:t>
            </a:r>
          </a:p>
        </p:txBody>
      </p:sp>
      <p:pic>
        <p:nvPicPr>
          <p:cNvPr id="20" name="Picture 35" descr="eere_logo_horiz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flipH="1">
            <a:off x="0" y="5053013"/>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7156021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5849838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3573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91219"/>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65400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3495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42165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9447648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495443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37034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25217596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18994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31218246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05655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7248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565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4305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27010440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31665550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4061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216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79777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7543800" y="1143000"/>
            <a:ext cx="1600200" cy="5715000"/>
          </a:xfrm>
        </p:spPr>
        <p:txBody>
          <a:bodyPr>
            <a:normAutofit/>
          </a:bodyPr>
          <a:lstStyle>
            <a:lvl1pPr marL="0" indent="0" algn="ctr" defTabSz="914079" rtl="0" eaLnBrk="1" latinLnBrk="0" hangingPunct="1">
              <a:spcBef>
                <a:spcPct val="20000"/>
              </a:spcBef>
              <a:buFont typeface="Wingdings" pitchFamily="2" charset="2"/>
              <a:buNone/>
              <a:defRPr lang="en-US" sz="2000" b="1" kern="1200" dirty="0" smtClean="0">
                <a:solidFill>
                  <a:schemeClr val="bg1"/>
                </a:solidFill>
                <a:effectLst>
                  <a:outerShdw blurRad="38100" dist="38100" dir="2700000" algn="tl">
                    <a:srgbClr val="000000">
                      <a:alpha val="43137"/>
                    </a:srgbClr>
                  </a:outerShdw>
                </a:effectLst>
                <a:latin typeface="Estrangelo Edessa" pitchFamily="66" charset="0"/>
                <a:ea typeface="+mn-ea"/>
                <a:cs typeface="Estrangelo Edessa" pitchFamily="66" charset="0"/>
              </a:defRPr>
            </a:lvl1pPr>
            <a:lvl2pPr marL="228546" indent="-228546" defTabSz="914079" rtl="0" eaLnBrk="1" latinLnBrk="0" hangingPunct="1">
              <a:spcBef>
                <a:spcPct val="20000"/>
              </a:spcBef>
              <a:buClr>
                <a:schemeClr val="bg1"/>
              </a:buClr>
              <a:buFont typeface="+mj-lt"/>
              <a:buAutoNum type="arabicPeriod"/>
              <a:tabLst/>
              <a:defRPr lang="en-US" sz="1800" b="0" kern="1200" dirty="0" smtClean="0">
                <a:solidFill>
                  <a:schemeClr val="bg1"/>
                </a:solidFill>
                <a:effectLst>
                  <a:outerShdw blurRad="38100" dist="38100" dir="2700000" algn="tl">
                    <a:srgbClr val="000000">
                      <a:alpha val="43137"/>
                    </a:srgbClr>
                  </a:outerShdw>
                </a:effectLst>
                <a:latin typeface="Estrangelo Edessa" pitchFamily="66" charset="0"/>
                <a:ea typeface="+mn-ea"/>
                <a:cs typeface="Estrangelo Edessa" pitchFamily="66" charset="0"/>
              </a:defRPr>
            </a:lvl2pPr>
          </a:lstStyle>
          <a:p>
            <a:pPr lvl="0"/>
            <a:r>
              <a:rPr lang="en-US" dirty="0" smtClean="0"/>
              <a:t>Click to edit Master text styles</a:t>
            </a:r>
          </a:p>
          <a:p>
            <a:pPr lvl="0"/>
            <a:endParaRPr lang="en-US" dirty="0" smtClean="0"/>
          </a:p>
          <a:p>
            <a:pPr lvl="1"/>
            <a:r>
              <a:rPr lang="en-US" dirty="0" smtClean="0"/>
              <a:t>Second level</a:t>
            </a:r>
          </a:p>
        </p:txBody>
      </p:sp>
    </p:spTree>
    <p:extLst>
      <p:ext uri="{BB962C8B-B14F-4D97-AF65-F5344CB8AC3E}">
        <p14:creationId xmlns:p14="http://schemas.microsoft.com/office/powerpoint/2010/main" val="2609698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2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9930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5887"/>
            <a:ext cx="7772400" cy="2387600"/>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76020" y="2619374"/>
            <a:ext cx="6791960" cy="80962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657188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er-colo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pic>
        <p:nvPicPr>
          <p:cNvPr id="8" name="Picture 7" descr="BrittMakel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1" y="0"/>
            <a:ext cx="2422566" cy="1219200"/>
          </a:xfrm>
          <a:prstGeom prst="rect">
            <a:avLst/>
          </a:prstGeom>
        </p:spPr>
      </p:pic>
      <p:sp>
        <p:nvSpPr>
          <p:cNvPr id="2" name="Title 1"/>
          <p:cNvSpPr>
            <a:spLocks noGrp="1"/>
          </p:cNvSpPr>
          <p:nvPr>
            <p:ph type="title"/>
          </p:nvPr>
        </p:nvSpPr>
        <p:spPr>
          <a:xfrm>
            <a:off x="2214880" y="0"/>
            <a:ext cx="6929120" cy="1371600"/>
          </a:xfrm>
        </p:spPr>
        <p:txBody>
          <a:bodyPr/>
          <a:lstStyle>
            <a:lvl1pPr algn="ct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042327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452628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er-colo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pic>
        <p:nvPicPr>
          <p:cNvPr id="8" name="Picture 7" descr="BrittMakel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1" y="0"/>
            <a:ext cx="2422566" cy="1219200"/>
          </a:xfrm>
          <a:prstGeom prst="rect">
            <a:avLst/>
          </a:prstGeom>
        </p:spPr>
      </p:pic>
      <p:sp>
        <p:nvSpPr>
          <p:cNvPr id="2" name="Title 1"/>
          <p:cNvSpPr>
            <a:spLocks noGrp="1"/>
          </p:cNvSpPr>
          <p:nvPr>
            <p:ph type="title"/>
          </p:nvPr>
        </p:nvSpPr>
        <p:spPr>
          <a:xfrm>
            <a:off x="2214880" y="0"/>
            <a:ext cx="6929120" cy="1371600"/>
          </a:xfrm>
        </p:spPr>
        <p:txBody>
          <a:bodyPr/>
          <a:lstStyle>
            <a:lvl1pPr algn="ct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0"/>
          </p:nvPr>
        </p:nvSpPr>
        <p:spPr>
          <a:xfrm>
            <a:off x="4600501" y="1371600"/>
            <a:ext cx="452628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29085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868364"/>
            <a:ext cx="7886700" cy="2852737"/>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5008" y="4010344"/>
            <a:ext cx="78867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53457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868364"/>
            <a:ext cx="7886700" cy="2852737"/>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5008" y="4010344"/>
            <a:ext cx="78867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8895790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371600"/>
          </a:xfrm>
        </p:spPr>
        <p:txBody>
          <a:bodyPr/>
          <a:lstStyle>
            <a:lvl1pPr algn="ct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0" y="1371600"/>
            <a:ext cx="4572000" cy="5486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1"/>
            <a:ext cx="4572000" cy="5486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64369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5"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
            <a:ext cx="9144000" cy="1371600"/>
          </a:xfrm>
        </p:spPr>
        <p:txBody>
          <a:bodyPr/>
          <a:lstStyle>
            <a:lvl1pPr algn="ct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0" y="1371601"/>
            <a:ext cx="4572000" cy="5486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1"/>
            <a:ext cx="4572000" cy="5486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5057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03883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9527"/>
            <a:ext cx="7772400" cy="1371600"/>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2948226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371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0"/>
            <a:ext cx="7772400" cy="1371600"/>
          </a:xfrm>
        </p:spPr>
        <p:txBody>
          <a:bodyPr/>
          <a:lstStyle>
            <a:lvl1pPr algn="ct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294869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371600"/>
            <a:ext cx="3849624"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0"/>
            <a:ext cx="7772400" cy="1371600"/>
          </a:xfrm>
        </p:spPr>
        <p:txBody>
          <a:bodyPr/>
          <a:lstStyle>
            <a:lvl1pPr algn="ctr">
              <a:defRPr>
                <a:solidFill>
                  <a:schemeClr val="tx1"/>
                </a:solidFill>
              </a:defRPr>
            </a:lvl1pPr>
          </a:lstStyle>
          <a:p>
            <a:r>
              <a:rPr lang="en-US" smtClean="0"/>
              <a:t>Click to edit Master title style</a:t>
            </a:r>
            <a:endParaRPr lang="en-US" dirty="0"/>
          </a:p>
        </p:txBody>
      </p:sp>
      <p:sp>
        <p:nvSpPr>
          <p:cNvPr id="5" name="Content Placeholder 2"/>
          <p:cNvSpPr>
            <a:spLocks noGrp="1"/>
          </p:cNvSpPr>
          <p:nvPr>
            <p:ph idx="10"/>
          </p:nvPr>
        </p:nvSpPr>
        <p:spPr>
          <a:xfrm>
            <a:off x="3911600" y="1371600"/>
            <a:ext cx="3849624"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15176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C96C4553-D075-4875-81E4-E9DD05495CF9}" type="slidenum">
              <a:rPr lang="en-US" altLang="en-US"/>
              <a:pPr>
                <a:defRPr/>
              </a:pPr>
              <a:t>‹#›</a:t>
            </a:fld>
            <a:endParaRPr lang="en-US" altLang="en-US"/>
          </a:p>
        </p:txBody>
      </p:sp>
    </p:spTree>
    <p:extLst>
      <p:ext uri="{BB962C8B-B14F-4D97-AF65-F5344CB8AC3E}">
        <p14:creationId xmlns:p14="http://schemas.microsoft.com/office/powerpoint/2010/main" val="6514495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77509B4-E7CA-47B6-855F-BDF0DD0EF29A}" type="slidenum">
              <a:rPr lang="en-US" altLang="en-US"/>
              <a:pPr>
                <a:defRPr/>
              </a:pPr>
              <a:t>‹#›</a:t>
            </a:fld>
            <a:endParaRPr lang="en-US" altLang="en-US"/>
          </a:p>
        </p:txBody>
      </p:sp>
    </p:spTree>
    <p:extLst>
      <p:ext uri="{BB962C8B-B14F-4D97-AF65-F5344CB8AC3E}">
        <p14:creationId xmlns:p14="http://schemas.microsoft.com/office/powerpoint/2010/main" val="3117844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07289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56097B2-D07C-4A28-AE98-E689398E6827}" type="slidenum">
              <a:rPr lang="en-US" altLang="en-US"/>
              <a:pPr>
                <a:defRPr/>
              </a:pPr>
              <a:t>‹#›</a:t>
            </a:fld>
            <a:endParaRPr lang="en-US" altLang="en-US"/>
          </a:p>
        </p:txBody>
      </p:sp>
    </p:spTree>
    <p:extLst>
      <p:ext uri="{BB962C8B-B14F-4D97-AF65-F5344CB8AC3E}">
        <p14:creationId xmlns:p14="http://schemas.microsoft.com/office/powerpoint/2010/main" val="332414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41803710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752349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34910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558380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980393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63498-0E27-405B-8EFA-9C3E69EEDE90}"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850696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63498-0E27-405B-8EFA-9C3E69EEDE90}"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179617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63498-0E27-405B-8EFA-9C3E69EEDE90}"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899507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992669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4050760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113633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022478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2063"/>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5" name="Picture 6" descr="eemain1_rev-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27013"/>
            <a:ext cx="2774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7031038" y="87313"/>
            <a:ext cx="1119187" cy="823912"/>
            <a:chOff x="4464" y="48"/>
            <a:chExt cx="768" cy="603"/>
          </a:xfrm>
        </p:grpSpPr>
        <p:sp>
          <p:nvSpPr>
            <p:cNvPr id="7" name="Rectangle 8"/>
            <p:cNvSpPr>
              <a:spLocks noChangeArrowheads="1"/>
            </p:cNvSpPr>
            <p:nvPr/>
          </p:nvSpPr>
          <p:spPr bwMode="auto">
            <a:xfrm>
              <a:off x="4767" y="348"/>
              <a:ext cx="321" cy="27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8" name="Rectangle 9"/>
            <p:cNvSpPr>
              <a:spLocks noChangeArrowheads="1"/>
            </p:cNvSpPr>
            <p:nvPr/>
          </p:nvSpPr>
          <p:spPr bwMode="auto">
            <a:xfrm>
              <a:off x="4495" y="397"/>
              <a:ext cx="233" cy="21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9" name="AutoShape 10"/>
            <p:cNvSpPr>
              <a:spLocks noChangeArrowheads="1"/>
            </p:cNvSpPr>
            <p:nvPr/>
          </p:nvSpPr>
          <p:spPr bwMode="auto">
            <a:xfrm>
              <a:off x="4749" y="242"/>
              <a:ext cx="366" cy="124"/>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10" name="Picture 11" descr="BECP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4" r="34341" b="43590"/>
            <a:stretch>
              <a:fillRect/>
            </a:stretch>
          </p:blipFill>
          <p:spPr bwMode="auto">
            <a:xfrm>
              <a:off x="4464" y="48"/>
              <a:ext cx="76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12"/>
          <p:cNvSpPr>
            <a:spLocks noChangeArrowheads="1" noChangeShapeType="1" noTextEdit="1"/>
          </p:cNvSpPr>
          <p:nvPr/>
        </p:nvSpPr>
        <p:spPr bwMode="auto">
          <a:xfrm>
            <a:off x="6607175" y="989013"/>
            <a:ext cx="1922463"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FF"/>
                </a:solidFill>
                <a:effectLst>
                  <a:outerShdw dist="28398" dir="1593903" algn="ctr" rotWithShape="0">
                    <a:srgbClr val="868686">
                      <a:alpha val="74997"/>
                    </a:srgbClr>
                  </a:outerShdw>
                </a:effectLst>
                <a:latin typeface="Arial Black" panose="020B0A04020102020204" pitchFamily="34" charset="0"/>
              </a:rPr>
              <a:t>Building Energy Codes</a:t>
            </a:r>
          </a:p>
        </p:txBody>
      </p:sp>
      <p:sp>
        <p:nvSpPr>
          <p:cNvPr id="12" name="Rectangle 13"/>
          <p:cNvSpPr>
            <a:spLocks noChangeArrowheads="1"/>
          </p:cNvSpPr>
          <p:nvPr/>
        </p:nvSpPr>
        <p:spPr bwMode="auto">
          <a:xfrm>
            <a:off x="0" y="1268413"/>
            <a:ext cx="9144000" cy="9207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3" name="Rectangle 5"/>
          <p:cNvSpPr>
            <a:spLocks noGrp="1" noChangeArrowheads="1"/>
          </p:cNvSpPr>
          <p:nvPr>
            <p:ph type="sldNum" sz="quarter" idx="10"/>
          </p:nvPr>
        </p:nvSpPr>
        <p:spPr/>
        <p:txBody>
          <a:bodyPr/>
          <a:lstStyle>
            <a:lvl1pPr>
              <a:defRPr smtClean="0">
                <a:solidFill>
                  <a:schemeClr val="tx1"/>
                </a:solidFill>
              </a:defRPr>
            </a:lvl1pPr>
          </a:lstStyle>
          <a:p>
            <a:pPr>
              <a:defRPr/>
            </a:pPr>
            <a:fld id="{19A4A47E-1FA5-4C94-91AB-5A9E2900D876}" type="slidenum">
              <a:rPr lang="en-US" altLang="en-US"/>
              <a:pPr>
                <a:defRPr/>
              </a:pPr>
              <a:t>‹#›</a:t>
            </a:fld>
            <a:endParaRPr lang="en-US" altLang="en-US"/>
          </a:p>
        </p:txBody>
      </p:sp>
    </p:spTree>
    <p:extLst>
      <p:ext uri="{BB962C8B-B14F-4D97-AF65-F5344CB8AC3E}">
        <p14:creationId xmlns:p14="http://schemas.microsoft.com/office/powerpoint/2010/main" val="41730920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B4301D6-9580-4AEA-8F4B-243114D0DE68}" type="slidenum">
              <a:rPr lang="en-US" altLang="en-US"/>
              <a:pPr>
                <a:defRPr/>
              </a:pPr>
              <a:t>‹#›</a:t>
            </a:fld>
            <a:endParaRPr lang="en-US" altLang="en-US"/>
          </a:p>
        </p:txBody>
      </p:sp>
    </p:spTree>
    <p:extLst>
      <p:ext uri="{BB962C8B-B14F-4D97-AF65-F5344CB8AC3E}">
        <p14:creationId xmlns:p14="http://schemas.microsoft.com/office/powerpoint/2010/main" val="24695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53323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F8E5877-E138-4A1F-8D82-28194711AB1C}" type="slidenum">
              <a:rPr lang="en-US" altLang="en-US"/>
              <a:pPr>
                <a:defRPr/>
              </a:pPr>
              <a:t>‹#›</a:t>
            </a:fld>
            <a:endParaRPr lang="en-US" altLang="en-US"/>
          </a:p>
        </p:txBody>
      </p:sp>
    </p:spTree>
    <p:extLst>
      <p:ext uri="{BB962C8B-B14F-4D97-AF65-F5344CB8AC3E}">
        <p14:creationId xmlns:p14="http://schemas.microsoft.com/office/powerpoint/2010/main" val="699049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2889D43-EF95-4402-BF2F-5BA3BFE05AB9}" type="slidenum">
              <a:rPr lang="en-US" altLang="en-US"/>
              <a:pPr>
                <a:defRPr/>
              </a:pPr>
              <a:t>‹#›</a:t>
            </a:fld>
            <a:endParaRPr lang="en-US" altLang="en-US"/>
          </a:p>
        </p:txBody>
      </p:sp>
    </p:spTree>
    <p:extLst>
      <p:ext uri="{BB962C8B-B14F-4D97-AF65-F5344CB8AC3E}">
        <p14:creationId xmlns:p14="http://schemas.microsoft.com/office/powerpoint/2010/main" val="3799821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80ACDF3C-F306-48E3-8755-761A41E00EFF}" type="slidenum">
              <a:rPr lang="en-US" altLang="en-US"/>
              <a:pPr>
                <a:defRPr/>
              </a:pPr>
              <a:t>‹#›</a:t>
            </a:fld>
            <a:endParaRPr lang="en-US" altLang="en-US"/>
          </a:p>
        </p:txBody>
      </p:sp>
    </p:spTree>
    <p:extLst>
      <p:ext uri="{BB962C8B-B14F-4D97-AF65-F5344CB8AC3E}">
        <p14:creationId xmlns:p14="http://schemas.microsoft.com/office/powerpoint/2010/main" val="2842493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F6F984-88E2-4D0F-B410-82100A4A449C}" type="slidenum">
              <a:rPr lang="en-US" altLang="en-US"/>
              <a:pPr>
                <a:defRPr/>
              </a:pPr>
              <a:t>‹#›</a:t>
            </a:fld>
            <a:endParaRPr lang="en-US" altLang="en-US"/>
          </a:p>
        </p:txBody>
      </p:sp>
    </p:spTree>
    <p:extLst>
      <p:ext uri="{BB962C8B-B14F-4D97-AF65-F5344CB8AC3E}">
        <p14:creationId xmlns:p14="http://schemas.microsoft.com/office/powerpoint/2010/main" val="3581784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56097B2-D07C-4A28-AE98-E689398E6827}" type="slidenum">
              <a:rPr lang="en-US" altLang="en-US"/>
              <a:pPr>
                <a:defRPr/>
              </a:pPr>
              <a:t>‹#›</a:t>
            </a:fld>
            <a:endParaRPr lang="en-US" altLang="en-US"/>
          </a:p>
        </p:txBody>
      </p:sp>
    </p:spTree>
    <p:extLst>
      <p:ext uri="{BB962C8B-B14F-4D97-AF65-F5344CB8AC3E}">
        <p14:creationId xmlns:p14="http://schemas.microsoft.com/office/powerpoint/2010/main" val="4126195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560A0D9-603D-4524-898A-18F6BD5F13E1}" type="slidenum">
              <a:rPr lang="en-US" altLang="en-US"/>
              <a:pPr>
                <a:defRPr/>
              </a:pPr>
              <a:t>‹#›</a:t>
            </a:fld>
            <a:endParaRPr lang="en-US" altLang="en-US"/>
          </a:p>
        </p:txBody>
      </p:sp>
    </p:spTree>
    <p:extLst>
      <p:ext uri="{BB962C8B-B14F-4D97-AF65-F5344CB8AC3E}">
        <p14:creationId xmlns:p14="http://schemas.microsoft.com/office/powerpoint/2010/main" val="2650671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FD7400C-F687-4857-9EE0-DD4426D2AD3E}" type="slidenum">
              <a:rPr lang="en-US" altLang="en-US"/>
              <a:pPr>
                <a:defRPr/>
              </a:pPr>
              <a:t>‹#›</a:t>
            </a:fld>
            <a:endParaRPr lang="en-US" altLang="en-US"/>
          </a:p>
        </p:txBody>
      </p:sp>
    </p:spTree>
    <p:extLst>
      <p:ext uri="{BB962C8B-B14F-4D97-AF65-F5344CB8AC3E}">
        <p14:creationId xmlns:p14="http://schemas.microsoft.com/office/powerpoint/2010/main" val="4272884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D6CF9FE-3253-4DBE-AEED-97D07BDA854E}" type="slidenum">
              <a:rPr lang="en-US" altLang="en-US"/>
              <a:pPr>
                <a:defRPr/>
              </a:pPr>
              <a:t>‹#›</a:t>
            </a:fld>
            <a:endParaRPr lang="en-US" altLang="en-US"/>
          </a:p>
        </p:txBody>
      </p:sp>
    </p:spTree>
    <p:extLst>
      <p:ext uri="{BB962C8B-B14F-4D97-AF65-F5344CB8AC3E}">
        <p14:creationId xmlns:p14="http://schemas.microsoft.com/office/powerpoint/2010/main" val="1324806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1729AA7-0E32-4273-9320-CF71B6FBBC4B}" type="slidenum">
              <a:rPr lang="en-US" altLang="en-US"/>
              <a:pPr>
                <a:defRPr/>
              </a:pPr>
              <a:t>‹#›</a:t>
            </a:fld>
            <a:endParaRPr lang="en-US" altLang="en-US"/>
          </a:p>
        </p:txBody>
      </p:sp>
    </p:spTree>
    <p:extLst>
      <p:ext uri="{BB962C8B-B14F-4D97-AF65-F5344CB8AC3E}">
        <p14:creationId xmlns:p14="http://schemas.microsoft.com/office/powerpoint/2010/main" val="15948695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C96C4553-D075-4875-81E4-E9DD05495CF9}" type="slidenum">
              <a:rPr lang="en-US" altLang="en-US"/>
              <a:pPr>
                <a:defRPr/>
              </a:pPr>
              <a:t>‹#›</a:t>
            </a:fld>
            <a:endParaRPr lang="en-US" altLang="en-US"/>
          </a:p>
        </p:txBody>
      </p:sp>
    </p:spTree>
    <p:extLst>
      <p:ext uri="{BB962C8B-B14F-4D97-AF65-F5344CB8AC3E}">
        <p14:creationId xmlns:p14="http://schemas.microsoft.com/office/powerpoint/2010/main" val="357354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45567417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77509B4-E7CA-47B6-855F-BDF0DD0EF29A}" type="slidenum">
              <a:rPr lang="en-US" altLang="en-US"/>
              <a:pPr>
                <a:defRPr/>
              </a:pPr>
              <a:t>‹#›</a:t>
            </a:fld>
            <a:endParaRPr lang="en-US" altLang="en-US"/>
          </a:p>
        </p:txBody>
      </p:sp>
    </p:spTree>
    <p:extLst>
      <p:ext uri="{BB962C8B-B14F-4D97-AF65-F5344CB8AC3E}">
        <p14:creationId xmlns:p14="http://schemas.microsoft.com/office/powerpoint/2010/main" val="21862378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309729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2063"/>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5" name="Picture 6" descr="eemain1_rev-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27013"/>
            <a:ext cx="2774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7031038" y="87313"/>
            <a:ext cx="1119187" cy="823912"/>
            <a:chOff x="4464" y="48"/>
            <a:chExt cx="768" cy="603"/>
          </a:xfrm>
        </p:grpSpPr>
        <p:sp>
          <p:nvSpPr>
            <p:cNvPr id="7" name="Rectangle 8"/>
            <p:cNvSpPr>
              <a:spLocks noChangeArrowheads="1"/>
            </p:cNvSpPr>
            <p:nvPr/>
          </p:nvSpPr>
          <p:spPr bwMode="auto">
            <a:xfrm>
              <a:off x="4767" y="348"/>
              <a:ext cx="321" cy="27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8" name="Rectangle 9"/>
            <p:cNvSpPr>
              <a:spLocks noChangeArrowheads="1"/>
            </p:cNvSpPr>
            <p:nvPr/>
          </p:nvSpPr>
          <p:spPr bwMode="auto">
            <a:xfrm>
              <a:off x="4495" y="397"/>
              <a:ext cx="233" cy="21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9" name="AutoShape 10"/>
            <p:cNvSpPr>
              <a:spLocks noChangeArrowheads="1"/>
            </p:cNvSpPr>
            <p:nvPr/>
          </p:nvSpPr>
          <p:spPr bwMode="auto">
            <a:xfrm>
              <a:off x="4749" y="242"/>
              <a:ext cx="366" cy="124"/>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10" name="Picture 11" descr="BECP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4" r="34341" b="43590"/>
            <a:stretch>
              <a:fillRect/>
            </a:stretch>
          </p:blipFill>
          <p:spPr bwMode="auto">
            <a:xfrm>
              <a:off x="4464" y="48"/>
              <a:ext cx="76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12"/>
          <p:cNvSpPr>
            <a:spLocks noChangeArrowheads="1" noChangeShapeType="1" noTextEdit="1"/>
          </p:cNvSpPr>
          <p:nvPr/>
        </p:nvSpPr>
        <p:spPr bwMode="auto">
          <a:xfrm>
            <a:off x="6607175" y="989013"/>
            <a:ext cx="1922463"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FF"/>
                </a:solidFill>
                <a:effectLst>
                  <a:outerShdw dist="28398" dir="1593903" algn="ctr" rotWithShape="0">
                    <a:srgbClr val="868686">
                      <a:alpha val="74997"/>
                    </a:srgbClr>
                  </a:outerShdw>
                </a:effectLst>
                <a:latin typeface="Arial Black" panose="020B0A04020102020204" pitchFamily="34" charset="0"/>
              </a:rPr>
              <a:t>Building Energy Codes</a:t>
            </a:r>
          </a:p>
        </p:txBody>
      </p:sp>
      <p:sp>
        <p:nvSpPr>
          <p:cNvPr id="12" name="Rectangle 13"/>
          <p:cNvSpPr>
            <a:spLocks noChangeArrowheads="1"/>
          </p:cNvSpPr>
          <p:nvPr/>
        </p:nvSpPr>
        <p:spPr bwMode="auto">
          <a:xfrm>
            <a:off x="0" y="1268413"/>
            <a:ext cx="9144000" cy="9207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smtClean="0"/>
              <a:t>Click to edit Master subtitle style</a:t>
            </a:r>
            <a:endParaRPr lang="en-US"/>
          </a:p>
        </p:txBody>
      </p:sp>
      <p:sp>
        <p:nvSpPr>
          <p:cNvPr id="13" name="Rectangle 5"/>
          <p:cNvSpPr>
            <a:spLocks noGrp="1" noChangeArrowheads="1"/>
          </p:cNvSpPr>
          <p:nvPr>
            <p:ph type="sldNum" sz="quarter" idx="10"/>
          </p:nvPr>
        </p:nvSpPr>
        <p:spPr/>
        <p:txBody>
          <a:bodyPr/>
          <a:lstStyle>
            <a:lvl1pPr>
              <a:defRPr smtClean="0">
                <a:solidFill>
                  <a:schemeClr val="tx1"/>
                </a:solidFill>
              </a:defRPr>
            </a:lvl1pPr>
          </a:lstStyle>
          <a:p>
            <a:pPr>
              <a:defRPr/>
            </a:pPr>
            <a:fld id="{92EC2910-481B-465E-B3E1-6002C676C8C4}" type="slidenum">
              <a:rPr lang="en-US" altLang="en-US"/>
              <a:pPr>
                <a:defRPr/>
              </a:pPr>
              <a:t>‹#›</a:t>
            </a:fld>
            <a:endParaRPr lang="en-US" altLang="en-US"/>
          </a:p>
        </p:txBody>
      </p:sp>
    </p:spTree>
    <p:extLst>
      <p:ext uri="{BB962C8B-B14F-4D97-AF65-F5344CB8AC3E}">
        <p14:creationId xmlns:p14="http://schemas.microsoft.com/office/powerpoint/2010/main" val="21168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FA472AE-AFF3-46D0-BC07-00091C051F83}" type="slidenum">
              <a:rPr lang="en-US" altLang="en-US"/>
              <a:pPr>
                <a:defRPr/>
              </a:pPr>
              <a:t>‹#›</a:t>
            </a:fld>
            <a:endParaRPr lang="en-US" altLang="en-US"/>
          </a:p>
        </p:txBody>
      </p:sp>
    </p:spTree>
    <p:extLst>
      <p:ext uri="{BB962C8B-B14F-4D97-AF65-F5344CB8AC3E}">
        <p14:creationId xmlns:p14="http://schemas.microsoft.com/office/powerpoint/2010/main" val="38516625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DB52B40-E895-40BC-8356-F9E96C0ECAE9}" type="slidenum">
              <a:rPr lang="en-US" altLang="en-US"/>
              <a:pPr>
                <a:defRPr/>
              </a:pPr>
              <a:t>‹#›</a:t>
            </a:fld>
            <a:endParaRPr lang="en-US" altLang="en-US"/>
          </a:p>
        </p:txBody>
      </p:sp>
    </p:spTree>
    <p:extLst>
      <p:ext uri="{BB962C8B-B14F-4D97-AF65-F5344CB8AC3E}">
        <p14:creationId xmlns:p14="http://schemas.microsoft.com/office/powerpoint/2010/main" val="1205159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5B3BCB3-3818-4E52-91B7-72E883E2689F}" type="slidenum">
              <a:rPr lang="en-US" altLang="en-US"/>
              <a:pPr>
                <a:defRPr/>
              </a:pPr>
              <a:t>‹#›</a:t>
            </a:fld>
            <a:endParaRPr lang="en-US" altLang="en-US"/>
          </a:p>
        </p:txBody>
      </p:sp>
    </p:spTree>
    <p:extLst>
      <p:ext uri="{BB962C8B-B14F-4D97-AF65-F5344CB8AC3E}">
        <p14:creationId xmlns:p14="http://schemas.microsoft.com/office/powerpoint/2010/main" val="27918024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7EA0A3F-C957-4271-84F8-70A0FCBB7858}" type="slidenum">
              <a:rPr lang="en-US" altLang="en-US"/>
              <a:pPr>
                <a:defRPr/>
              </a:pPr>
              <a:t>‹#›</a:t>
            </a:fld>
            <a:endParaRPr lang="en-US" altLang="en-US"/>
          </a:p>
        </p:txBody>
      </p:sp>
    </p:spTree>
    <p:extLst>
      <p:ext uri="{BB962C8B-B14F-4D97-AF65-F5344CB8AC3E}">
        <p14:creationId xmlns:p14="http://schemas.microsoft.com/office/powerpoint/2010/main" val="2323578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51D26316-2952-4857-9216-5C905663DF48}" type="slidenum">
              <a:rPr lang="en-US" altLang="en-US"/>
              <a:pPr>
                <a:defRPr/>
              </a:pPr>
              <a:t>‹#›</a:t>
            </a:fld>
            <a:endParaRPr lang="en-US" altLang="en-US"/>
          </a:p>
        </p:txBody>
      </p:sp>
    </p:spTree>
    <p:extLst>
      <p:ext uri="{BB962C8B-B14F-4D97-AF65-F5344CB8AC3E}">
        <p14:creationId xmlns:p14="http://schemas.microsoft.com/office/powerpoint/2010/main" val="41035128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D69DCAD-8B8B-4060-AFA5-1CAB65AA0EC8}" type="slidenum">
              <a:rPr lang="en-US" altLang="en-US"/>
              <a:pPr>
                <a:defRPr/>
              </a:pPr>
              <a:t>‹#›</a:t>
            </a:fld>
            <a:endParaRPr lang="en-US" altLang="en-US"/>
          </a:p>
        </p:txBody>
      </p:sp>
    </p:spTree>
    <p:extLst>
      <p:ext uri="{BB962C8B-B14F-4D97-AF65-F5344CB8AC3E}">
        <p14:creationId xmlns:p14="http://schemas.microsoft.com/office/powerpoint/2010/main" val="1257951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CA59EB8-3109-43C1-960C-7D688E5E3B10}" type="slidenum">
              <a:rPr lang="en-US" altLang="en-US"/>
              <a:pPr>
                <a:defRPr/>
              </a:pPr>
              <a:t>‹#›</a:t>
            </a:fld>
            <a:endParaRPr lang="en-US" altLang="en-US"/>
          </a:p>
        </p:txBody>
      </p:sp>
    </p:spTree>
    <p:extLst>
      <p:ext uri="{BB962C8B-B14F-4D97-AF65-F5344CB8AC3E}">
        <p14:creationId xmlns:p14="http://schemas.microsoft.com/office/powerpoint/2010/main" val="341031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99631761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C95EA1E-EF65-4075-9DA2-98F1BF6163F9}" type="slidenum">
              <a:rPr lang="en-US" altLang="en-US"/>
              <a:pPr>
                <a:defRPr/>
              </a:pPr>
              <a:t>‹#›</a:t>
            </a:fld>
            <a:endParaRPr lang="en-US" altLang="en-US"/>
          </a:p>
        </p:txBody>
      </p:sp>
    </p:spTree>
    <p:extLst>
      <p:ext uri="{BB962C8B-B14F-4D97-AF65-F5344CB8AC3E}">
        <p14:creationId xmlns:p14="http://schemas.microsoft.com/office/powerpoint/2010/main" val="1352673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4D03D74-7CB0-42F1-9F69-4DF52C789992}" type="slidenum">
              <a:rPr lang="en-US" altLang="en-US"/>
              <a:pPr>
                <a:defRPr/>
              </a:pPr>
              <a:t>‹#›</a:t>
            </a:fld>
            <a:endParaRPr lang="en-US" altLang="en-US"/>
          </a:p>
        </p:txBody>
      </p:sp>
    </p:spTree>
    <p:extLst>
      <p:ext uri="{BB962C8B-B14F-4D97-AF65-F5344CB8AC3E}">
        <p14:creationId xmlns:p14="http://schemas.microsoft.com/office/powerpoint/2010/main" val="12256424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5254E3E-B53F-4E9D-9343-1C6876CEA524}" type="slidenum">
              <a:rPr lang="en-US" altLang="en-US"/>
              <a:pPr>
                <a:defRPr/>
              </a:pPr>
              <a:t>‹#›</a:t>
            </a:fld>
            <a:endParaRPr lang="en-US" altLang="en-US"/>
          </a:p>
        </p:txBody>
      </p:sp>
    </p:spTree>
    <p:extLst>
      <p:ext uri="{BB962C8B-B14F-4D97-AF65-F5344CB8AC3E}">
        <p14:creationId xmlns:p14="http://schemas.microsoft.com/office/powerpoint/2010/main" val="17967209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0"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0"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538443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08392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360911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76748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32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8789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7643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0.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12.jpe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1.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12.jpe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2.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2.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12.jpe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6" Type="http://schemas.openxmlformats.org/officeDocument/2006/relationships/image" Target="../media/image12.jpe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heme" Target="../theme/theme14.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5.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image" Target="../media/image12.jpeg"/><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image" Target="../media/image12.jpeg"/><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10.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7.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image" Target="../media/image12.jpeg"/><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theme" Target="../theme/theme18.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image" Target="../media/image12.jpeg"/><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image" Target="../media/image10.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heme" Target="../theme/theme19.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12.jpeg"/><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0.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image" Target="../media/image12.jpeg"/><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image" Target="../media/image10.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theme" Target="../theme/theme2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12.jpe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10.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3.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5" Type="http://schemas.openxmlformats.org/officeDocument/2006/relationships/slideLayout" Target="../slideLayouts/slideLayout281.xml"/><Relationship Id="rId10" Type="http://schemas.openxmlformats.org/officeDocument/2006/relationships/image" Target="../media/image13.png"/><Relationship Id="rId4" Type="http://schemas.openxmlformats.org/officeDocument/2006/relationships/slideLayout" Target="../slideLayouts/slideLayout280.xml"/><Relationship Id="rId9"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0.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12.jpe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9.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43000"/>
            <a:ext cx="9144000" cy="5715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1143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8991600" cy="55626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63804" y="243728"/>
            <a:ext cx="1560195" cy="655544"/>
          </a:xfrm>
          <a:prstGeom prst="rect">
            <a:avLst/>
          </a:prstGeom>
          <a:noFill/>
          <a:ln>
            <a:noFill/>
          </a:ln>
        </p:spPr>
      </p:pic>
    </p:spTree>
    <p:extLst>
      <p:ext uri="{BB962C8B-B14F-4D97-AF65-F5344CB8AC3E}">
        <p14:creationId xmlns:p14="http://schemas.microsoft.com/office/powerpoint/2010/main" val="11730878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effectLst>
            <a:outerShdw blurRad="50800" dist="38100" dir="2700000" algn="tl" rotWithShape="0">
              <a:prstClr val="black">
                <a:alpha val="40000"/>
              </a:prstClr>
            </a:outerShdw>
          </a:effectLst>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12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512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513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0B342BE1-E3CD-40AE-92BC-1FABA628E98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513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7992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14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614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615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7D4BF3EF-F82B-4786-A898-65CBDE293BBE}"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615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85691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17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717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7179"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9F361E41-EFD7-42AA-9D02-F2558BCA2D34}"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718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25604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19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819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8203"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B986DA5D-76A0-476E-AD77-2EEA20541BC5}"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820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33360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mtClean="0"/>
            </a:lvl1pPr>
          </a:lstStyle>
          <a:p>
            <a:pPr>
              <a:defRPr/>
            </a:pPr>
            <a:fld id="{1F00E58E-E39D-47F7-A503-ECDEFD6A8BB2}" type="slidenum">
              <a:rPr lang="en-US" altLang="en-US"/>
              <a:pPr>
                <a:defRPr/>
              </a:pPr>
              <a:t>‹#›</a:t>
            </a:fld>
            <a:endParaRPr lang="en-US" altLang="en-US"/>
          </a:p>
        </p:txBody>
      </p:sp>
      <p:pic>
        <p:nvPicPr>
          <p:cNvPr id="922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64876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24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024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025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BE61B6F1-5F82-4A25-A753-A9D767E391DD}"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025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67387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26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126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127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8DC99AA0-2D91-4D81-B2B7-FEA5D73F895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127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43008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29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229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2299"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16B7A6A5-0B9F-4EA9-969B-92D0D5CA5D86}"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230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0258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31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331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3323"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FB7E1650-4DBB-4787-9E27-A9BDFF5754DF}"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332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59002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340"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4341"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4347"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540A507C-519C-44C1-9047-C720557DC02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4349"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116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7543800" cy="6858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6858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7391400" cy="51054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24752" y="228600"/>
            <a:ext cx="1560195" cy="655544"/>
          </a:xfrm>
          <a:prstGeom prst="rect">
            <a:avLst/>
          </a:prstGeom>
          <a:noFill/>
          <a:ln>
            <a:noFill/>
          </a:ln>
        </p:spPr>
      </p:pic>
    </p:spTree>
    <p:extLst>
      <p:ext uri="{BB962C8B-B14F-4D97-AF65-F5344CB8AC3E}">
        <p14:creationId xmlns:p14="http://schemas.microsoft.com/office/powerpoint/2010/main" val="2184973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36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536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537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AE6F405F-1942-452D-B1AA-418C63F1E6BF}"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537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15341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38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638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639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CC82B3FD-C07C-4EAB-8E52-876D25B4699C}"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639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72033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6988" y="0"/>
            <a:ext cx="9144001"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Rectangle 25"/>
          <p:cNvSpPr/>
          <p:nvPr/>
        </p:nvSpPr>
        <p:spPr>
          <a:xfrm>
            <a:off x="0" y="6610350"/>
            <a:ext cx="9144000" cy="247650"/>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26988" y="0"/>
            <a:ext cx="9170988"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7413" name="Picture 21" descr="eere_logo_horiz_color.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741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solidFill>
                  <a:schemeClr val="tx1"/>
                </a:solidFill>
                <a:latin typeface="HelveticaNeueLT Std Med"/>
                <a:ea typeface="ＭＳ Ｐゴシック" pitchFamily="-107" charset="-128"/>
                <a:cs typeface="HelveticaNeueLT Std Med"/>
              </a:rPr>
              <a:t>    </a:t>
            </a:r>
            <a:r>
              <a:rPr lang="en-US" dirty="0" smtClean="0">
                <a:solidFill>
                  <a:schemeClr val="accent5"/>
                </a:solidFill>
                <a:latin typeface="HelveticaNeueLT Std Med"/>
                <a:ea typeface="ＭＳ Ｐゴシック" pitchFamily="-107" charset="-128"/>
                <a:cs typeface="HelveticaNeueLT Std Med"/>
              </a:rPr>
              <a:t>BUILDING ENERGY CODES </a:t>
            </a:r>
            <a:r>
              <a:rPr lang="en-US" dirty="0" smtClean="0">
                <a:ln w="0" cap="flat" cmpd="sng" algn="ctr">
                  <a:noFill/>
                  <a:prstDash val="solid"/>
                  <a:round/>
                  <a:headEnd type="none" w="med" len="med"/>
                  <a:tailEnd type="none" w="med" len="med"/>
                </a:ln>
                <a:solidFill>
                  <a:schemeClr val="accent6"/>
                </a:solidFill>
                <a:latin typeface="HelveticaNeueLT Std Med"/>
                <a:ea typeface="ＭＳ Ｐゴシック" pitchFamily="-107" charset="-128"/>
                <a:cs typeface="HelveticaNeueLT Std Med"/>
              </a:rPr>
              <a:t>UNIVERSITY</a:t>
            </a:r>
            <a:endParaRPr lang="en-US" dirty="0">
              <a:ln w="0" cap="flat" cmpd="sng" algn="ctr">
                <a:noFill/>
                <a:prstDash val="solid"/>
                <a:round/>
                <a:headEnd type="none" w="med" len="med"/>
                <a:tailEnd type="none" w="med" len="med"/>
              </a:ln>
              <a:solidFill>
                <a:schemeClr val="accent6"/>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dirty="0" smtClean="0">
                <a:solidFill>
                  <a:schemeClr val="tx1"/>
                </a:solidFill>
                <a:ea typeface="+mn-ea"/>
              </a:rPr>
              <a:t>www.energycodes.gov/training</a:t>
            </a:r>
            <a:endParaRPr lang="en-US" dirty="0">
              <a:solidFill>
                <a:schemeClr val="tx1"/>
              </a:solidFill>
              <a:ea typeface="+mn-ea"/>
            </a:endParaRPr>
          </a:p>
        </p:txBody>
      </p:sp>
      <p:sp>
        <p:nvSpPr>
          <p:cNvPr id="18" name="TextBox 17"/>
          <p:cNvSpPr txBox="1"/>
          <p:nvPr/>
        </p:nvSpPr>
        <p:spPr>
          <a:xfrm>
            <a:off x="8485188" y="63103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256B11A1-D4AD-4072-B845-74C14C747ABE}"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
        <p:nvSpPr>
          <p:cNvPr id="20" name="Rectangle 19"/>
          <p:cNvSpPr/>
          <p:nvPr/>
        </p:nvSpPr>
        <p:spPr>
          <a:xfrm flipH="1">
            <a:off x="0" y="6567488"/>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27726373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defTabSz="457200" rtl="0" eaLnBrk="1" fontAlgn="base" hangingPunct="1">
        <a:lnSpc>
          <a:spcPts val="2800"/>
        </a:lnSpc>
        <a:spcBef>
          <a:spcPct val="0"/>
        </a:spcBef>
        <a:spcAft>
          <a:spcPct val="0"/>
        </a:spcAft>
        <a:defRPr sz="2600" kern="1200">
          <a:solidFill>
            <a:srgbClr val="50565C"/>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6988" y="0"/>
            <a:ext cx="9144001"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Rectangle 25"/>
          <p:cNvSpPr/>
          <p:nvPr/>
        </p:nvSpPr>
        <p:spPr>
          <a:xfrm>
            <a:off x="0" y="6610350"/>
            <a:ext cx="9144000" cy="247650"/>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26988" y="0"/>
            <a:ext cx="9170988"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8437" name="Picture 21" descr="eere_logo_horiz_color.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843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solidFill>
                  <a:schemeClr val="tx1"/>
                </a:solidFill>
                <a:latin typeface="HelveticaNeueLT Std Med"/>
                <a:ea typeface="ＭＳ Ｐゴシック" pitchFamily="-107" charset="-128"/>
                <a:cs typeface="HelveticaNeueLT Std Med"/>
              </a:rPr>
              <a:t>    </a:t>
            </a:r>
            <a:r>
              <a:rPr lang="en-US" dirty="0" smtClean="0">
                <a:solidFill>
                  <a:schemeClr val="accent5"/>
                </a:solidFill>
                <a:latin typeface="HelveticaNeueLT Std Med"/>
                <a:ea typeface="ＭＳ Ｐゴシック" pitchFamily="-107" charset="-128"/>
                <a:cs typeface="HelveticaNeueLT Std Med"/>
              </a:rPr>
              <a:t>BUILDING ENERGY CODES </a:t>
            </a:r>
            <a:r>
              <a:rPr lang="en-US" dirty="0" smtClean="0">
                <a:ln w="0" cap="flat" cmpd="sng" algn="ctr">
                  <a:noFill/>
                  <a:prstDash val="solid"/>
                  <a:round/>
                  <a:headEnd type="none" w="med" len="med"/>
                  <a:tailEnd type="none" w="med" len="med"/>
                </a:ln>
                <a:solidFill>
                  <a:schemeClr val="accent6"/>
                </a:solidFill>
                <a:latin typeface="HelveticaNeueLT Std Med"/>
                <a:ea typeface="ＭＳ Ｐゴシック" pitchFamily="-107" charset="-128"/>
                <a:cs typeface="HelveticaNeueLT Std Med"/>
              </a:rPr>
              <a:t>UNIVERSITY</a:t>
            </a:r>
            <a:endParaRPr lang="en-US" dirty="0">
              <a:ln w="0" cap="flat" cmpd="sng" algn="ctr">
                <a:noFill/>
                <a:prstDash val="solid"/>
                <a:round/>
                <a:headEnd type="none" w="med" len="med"/>
                <a:tailEnd type="none" w="med" len="med"/>
              </a:ln>
              <a:solidFill>
                <a:schemeClr val="accent6"/>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dirty="0" smtClean="0">
                <a:solidFill>
                  <a:schemeClr val="tx1"/>
                </a:solidFill>
                <a:ea typeface="+mn-ea"/>
              </a:rPr>
              <a:t>www.energycodes.gov/training</a:t>
            </a:r>
            <a:endParaRPr lang="en-US" dirty="0">
              <a:solidFill>
                <a:schemeClr val="tx1"/>
              </a:solidFill>
              <a:ea typeface="+mn-ea"/>
            </a:endParaRPr>
          </a:p>
        </p:txBody>
      </p:sp>
      <p:sp>
        <p:nvSpPr>
          <p:cNvPr id="18" name="TextBox 17"/>
          <p:cNvSpPr txBox="1"/>
          <p:nvPr/>
        </p:nvSpPr>
        <p:spPr>
          <a:xfrm>
            <a:off x="8485188" y="63103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31F5F6EB-37BA-4E1D-83D3-FEBB77BC96F9}"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
        <p:nvSpPr>
          <p:cNvPr id="20" name="Rectangle 19"/>
          <p:cNvSpPr/>
          <p:nvPr/>
        </p:nvSpPr>
        <p:spPr>
          <a:xfrm flipH="1">
            <a:off x="0" y="6567488"/>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65941983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Lst>
  <p:txStyles>
    <p:titleStyle>
      <a:lvl1pPr algn="l" defTabSz="457200" rtl="0" eaLnBrk="1" fontAlgn="base" hangingPunct="1">
        <a:lnSpc>
          <a:spcPts val="2800"/>
        </a:lnSpc>
        <a:spcBef>
          <a:spcPct val="0"/>
        </a:spcBef>
        <a:spcAft>
          <a:spcPct val="0"/>
        </a:spcAft>
        <a:defRPr sz="2600" kern="1200">
          <a:solidFill>
            <a:srgbClr val="50565C"/>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43000"/>
            <a:ext cx="7543800" cy="5715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6858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7391400" cy="51054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63804" y="152400"/>
            <a:ext cx="1560195" cy="655544"/>
          </a:xfrm>
          <a:prstGeom prst="rect">
            <a:avLst/>
          </a:prstGeom>
          <a:noFill/>
          <a:ln>
            <a:noFill/>
          </a:ln>
        </p:spPr>
      </p:pic>
    </p:spTree>
    <p:extLst>
      <p:ext uri="{BB962C8B-B14F-4D97-AF65-F5344CB8AC3E}">
        <p14:creationId xmlns:p14="http://schemas.microsoft.com/office/powerpoint/2010/main" val="27063906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63498-0E27-405B-8EFA-9C3E69EEDE90}" type="datetimeFigureOut">
              <a:rPr lang="en-US" smtClean="0"/>
              <a:t>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265A-1318-4C07-AC81-5D28AE262964}" type="slidenum">
              <a:rPr lang="en-US" smtClean="0"/>
              <a:t>‹#›</a:t>
            </a:fld>
            <a:endParaRPr lang="en-US"/>
          </a:p>
        </p:txBody>
      </p:sp>
    </p:spTree>
    <p:extLst>
      <p:ext uri="{BB962C8B-B14F-4D97-AF65-F5344CB8AC3E}">
        <p14:creationId xmlns:p14="http://schemas.microsoft.com/office/powerpoint/2010/main" val="28112732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63498-0E27-405B-8EFA-9C3E69EEDE90}" type="datetimeFigureOut">
              <a:rPr lang="en-US" smtClean="0"/>
              <a:t>2/4/2015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265A-1318-4C07-AC81-5D28AE262964}" type="slidenum">
              <a:rPr lang="en-US" smtClean="0"/>
              <a:t>‹#›</a:t>
            </a:fld>
            <a:endParaRPr lang="en-US"/>
          </a:p>
        </p:txBody>
      </p:sp>
    </p:spTree>
    <p:extLst>
      <p:ext uri="{BB962C8B-B14F-4D97-AF65-F5344CB8AC3E}">
        <p14:creationId xmlns:p14="http://schemas.microsoft.com/office/powerpoint/2010/main" val="118919576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27" name="Rectangle 3"/>
          <p:cNvSpPr>
            <a:spLocks noGrp="1" noChangeArrowheads="1"/>
          </p:cNvSpPr>
          <p:nvPr>
            <p:ph type="body" idx="1"/>
          </p:nvPr>
        </p:nvSpPr>
        <p:spPr bwMode="auto">
          <a:xfrm>
            <a:off x="685800" y="1268413"/>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0835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smtClean="0">
                <a:solidFill>
                  <a:srgbClr val="8DC63F"/>
                </a:solidFill>
              </a:defRPr>
            </a:lvl1pPr>
          </a:lstStyle>
          <a:p>
            <a:pPr>
              <a:defRPr/>
            </a:pPr>
            <a:fld id="{55472879-52DB-4E85-BC11-3517A450862A}" type="slidenum">
              <a:rPr lang="en-US" altLang="en-US"/>
              <a:pPr>
                <a:defRPr/>
              </a:pPr>
              <a:t>‹#›</a:t>
            </a:fld>
            <a:endParaRPr lang="en-US" altLang="en-US"/>
          </a:p>
        </p:txBody>
      </p:sp>
      <p:sp>
        <p:nvSpPr>
          <p:cNvPr id="1029" name="Rectangle 5"/>
          <p:cNvSpPr>
            <a:spLocks noChangeArrowheads="1"/>
          </p:cNvSpPr>
          <p:nvPr/>
        </p:nvSpPr>
        <p:spPr bwMode="auto">
          <a:xfrm>
            <a:off x="609600" y="228600"/>
            <a:ext cx="8305800" cy="9144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5288"/>
              </a:solidFill>
            </a:endParaRPr>
          </a:p>
        </p:txBody>
      </p:sp>
      <p:sp>
        <p:nvSpPr>
          <p:cNvPr id="1030" name="Rectangle 6"/>
          <p:cNvSpPr>
            <a:spLocks noGrp="1" noChangeArrowheads="1"/>
          </p:cNvSpPr>
          <p:nvPr>
            <p:ph type="title"/>
          </p:nvPr>
        </p:nvSpPr>
        <p:spPr bwMode="auto">
          <a:xfrm>
            <a:off x="685800" y="252413"/>
            <a:ext cx="77724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1" name="Rectangle 7"/>
          <p:cNvSpPr>
            <a:spLocks noChangeArrowheads="1"/>
          </p:cNvSpPr>
          <p:nvPr/>
        </p:nvSpPr>
        <p:spPr bwMode="auto">
          <a:xfrm>
            <a:off x="-11113" y="0"/>
            <a:ext cx="561976" cy="68580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32" name="Rectangle 8"/>
          <p:cNvSpPr>
            <a:spLocks noChangeArrowheads="1"/>
          </p:cNvSpPr>
          <p:nvPr/>
        </p:nvSpPr>
        <p:spPr bwMode="auto">
          <a:xfrm>
            <a:off x="468313" y="0"/>
            <a:ext cx="77787" cy="68580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33" name="Rectangle 9"/>
          <p:cNvSpPr>
            <a:spLocks noChangeArrowheads="1"/>
          </p:cNvSpPr>
          <p:nvPr/>
        </p:nvSpPr>
        <p:spPr bwMode="auto">
          <a:xfrm>
            <a:off x="0" y="898525"/>
            <a:ext cx="9144000" cy="88900"/>
          </a:xfrm>
          <a:prstGeom prst="rect">
            <a:avLst/>
          </a:prstGeom>
          <a:solidFill>
            <a:srgbClr val="67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372778418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5288"/>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2pPr>
      <a:lvl3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3pPr>
      <a:lvl4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4pPr>
      <a:lvl5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200" b="1">
          <a:solidFill>
            <a:srgbClr val="005288"/>
          </a:solidFill>
          <a:latin typeface="Arial" pitchFamily="34" charset="0"/>
        </a:defRPr>
      </a:lvl6pPr>
      <a:lvl7pPr marL="914400" algn="l" rtl="0" eaLnBrk="1" fontAlgn="base" hangingPunct="1">
        <a:spcBef>
          <a:spcPct val="0"/>
        </a:spcBef>
        <a:spcAft>
          <a:spcPct val="0"/>
        </a:spcAft>
        <a:defRPr sz="3200" b="1">
          <a:solidFill>
            <a:srgbClr val="005288"/>
          </a:solidFill>
          <a:latin typeface="Arial" pitchFamily="34" charset="0"/>
        </a:defRPr>
      </a:lvl7pPr>
      <a:lvl8pPr marL="1371600" algn="l" rtl="0" eaLnBrk="1" fontAlgn="base" hangingPunct="1">
        <a:spcBef>
          <a:spcPct val="0"/>
        </a:spcBef>
        <a:spcAft>
          <a:spcPct val="0"/>
        </a:spcAft>
        <a:defRPr sz="3200" b="1">
          <a:solidFill>
            <a:srgbClr val="005288"/>
          </a:solidFill>
          <a:latin typeface="Arial" pitchFamily="34" charset="0"/>
        </a:defRPr>
      </a:lvl8pPr>
      <a:lvl9pPr marL="1828800" algn="l" rtl="0" eaLnBrk="1" fontAlgn="base" hangingPunct="1">
        <a:spcBef>
          <a:spcPct val="0"/>
        </a:spcBef>
        <a:spcAft>
          <a:spcPct val="0"/>
        </a:spcAft>
        <a:defRPr sz="3200" b="1">
          <a:solidFill>
            <a:srgbClr val="005288"/>
          </a:solidFill>
          <a:latin typeface="Arial" pitchFamily="34" charset="0"/>
        </a:defRPr>
      </a:lvl9pPr>
    </p:titleStyle>
    <p:bodyStyle>
      <a:lvl1pPr marL="342900" indent="-342900" algn="l" rtl="0" eaLnBrk="1" fontAlgn="base" hangingPunct="1">
        <a:spcBef>
          <a:spcPct val="20000"/>
        </a:spcBef>
        <a:spcAft>
          <a:spcPct val="0"/>
        </a:spcAft>
        <a:buClr>
          <a:srgbClr val="005288"/>
        </a:buClr>
        <a:buSzPct val="130000"/>
        <a:buChar char="•"/>
        <a:defRPr sz="2800">
          <a:solidFill>
            <a:srgbClr val="005288"/>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400">
          <a:solidFill>
            <a:srgbClr val="005288"/>
          </a:solidFill>
          <a:latin typeface="+mn-lt"/>
          <a:ea typeface="ＭＳ Ｐゴシック" pitchFamily="-107" charset="-128"/>
        </a:defRPr>
      </a:lvl2pPr>
      <a:lvl3pPr marL="1143000" indent="-228600" algn="l" rtl="0" eaLnBrk="1" fontAlgn="base" hangingPunct="1">
        <a:spcBef>
          <a:spcPct val="20000"/>
        </a:spcBef>
        <a:spcAft>
          <a:spcPct val="0"/>
        </a:spcAft>
        <a:buChar char="•"/>
        <a:defRPr sz="2000">
          <a:solidFill>
            <a:srgbClr val="005288"/>
          </a:solidFill>
          <a:latin typeface="+mn-lt"/>
          <a:ea typeface="ＭＳ Ｐゴシック" pitchFamily="-107" charset="-128"/>
        </a:defRPr>
      </a:lvl3pPr>
      <a:lvl4pPr marL="1600200" indent="-228600" algn="l" rtl="0" eaLnBrk="1" fontAlgn="base" hangingPunct="1">
        <a:spcBef>
          <a:spcPct val="20000"/>
        </a:spcBef>
        <a:spcAft>
          <a:spcPct val="0"/>
        </a:spcAft>
        <a:buChar char="•"/>
        <a:defRPr>
          <a:solidFill>
            <a:srgbClr val="005288"/>
          </a:solidFill>
          <a:latin typeface="+mn-lt"/>
          <a:ea typeface="ＭＳ Ｐゴシック" pitchFamily="-107" charset="-128"/>
        </a:defRPr>
      </a:lvl4pPr>
      <a:lvl5pPr marL="2057400" indent="-228600" algn="l" rtl="0" eaLnBrk="1" fontAlgn="base" hangingPunct="1">
        <a:spcBef>
          <a:spcPct val="20000"/>
        </a:spcBef>
        <a:spcAft>
          <a:spcPct val="0"/>
        </a:spcAft>
        <a:buChar char="•"/>
        <a:defRPr>
          <a:solidFill>
            <a:srgbClr val="005288"/>
          </a:solidFill>
          <a:latin typeface="+mn-lt"/>
          <a:ea typeface="ＭＳ Ｐゴシック" pitchFamily="-107" charset="-128"/>
        </a:defRPr>
      </a:lvl5pPr>
      <a:lvl6pPr marL="2514600" indent="-228600" algn="l" rtl="0" eaLnBrk="1" fontAlgn="base" hangingPunct="1">
        <a:spcBef>
          <a:spcPct val="20000"/>
        </a:spcBef>
        <a:spcAft>
          <a:spcPct val="0"/>
        </a:spcAft>
        <a:buChar char="•"/>
        <a:defRPr>
          <a:solidFill>
            <a:srgbClr val="005288"/>
          </a:solidFill>
          <a:latin typeface="+mn-lt"/>
        </a:defRPr>
      </a:lvl6pPr>
      <a:lvl7pPr marL="2971800" indent="-228600" algn="l" rtl="0" eaLnBrk="1" fontAlgn="base" hangingPunct="1">
        <a:spcBef>
          <a:spcPct val="20000"/>
        </a:spcBef>
        <a:spcAft>
          <a:spcPct val="0"/>
        </a:spcAft>
        <a:buChar char="•"/>
        <a:defRPr>
          <a:solidFill>
            <a:srgbClr val="005288"/>
          </a:solidFill>
          <a:latin typeface="+mn-lt"/>
        </a:defRPr>
      </a:lvl7pPr>
      <a:lvl8pPr marL="3429000" indent="-228600" algn="l" rtl="0" eaLnBrk="1" fontAlgn="base" hangingPunct="1">
        <a:spcBef>
          <a:spcPct val="20000"/>
        </a:spcBef>
        <a:spcAft>
          <a:spcPct val="0"/>
        </a:spcAft>
        <a:buChar char="•"/>
        <a:defRPr>
          <a:solidFill>
            <a:srgbClr val="005288"/>
          </a:solidFill>
          <a:latin typeface="+mn-lt"/>
        </a:defRPr>
      </a:lvl8pPr>
      <a:lvl9pPr marL="3886200" indent="-228600" algn="l" rtl="0" eaLnBrk="1" fontAlgn="base" hangingPunct="1">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1" name="Rectangle 3"/>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17572"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smtClean="0">
                <a:solidFill>
                  <a:srgbClr val="8DC63F"/>
                </a:solidFill>
              </a:defRPr>
            </a:lvl1pPr>
          </a:lstStyle>
          <a:p>
            <a:pPr>
              <a:defRPr/>
            </a:pPr>
            <a:fld id="{44B1BD1B-5477-44A3-9C57-C97579B8024F}" type="slidenum">
              <a:rPr lang="en-US" altLang="en-US"/>
              <a:pPr>
                <a:defRPr/>
              </a:pPr>
              <a:t>‹#›</a:t>
            </a:fld>
            <a:endParaRPr lang="en-US" altLang="en-US"/>
          </a:p>
        </p:txBody>
      </p:sp>
      <p:sp>
        <p:nvSpPr>
          <p:cNvPr id="2053" name="Rectangle 5"/>
          <p:cNvSpPr>
            <a:spLocks noChangeArrowheads="1"/>
          </p:cNvSpPr>
          <p:nvPr/>
        </p:nvSpPr>
        <p:spPr bwMode="auto">
          <a:xfrm>
            <a:off x="609600" y="228600"/>
            <a:ext cx="8305800" cy="9144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600">
              <a:solidFill>
                <a:srgbClr val="005288"/>
              </a:solidFill>
            </a:endParaRPr>
          </a:p>
        </p:txBody>
      </p:sp>
      <p:sp>
        <p:nvSpPr>
          <p:cNvPr id="2054" name="Rectangle 6"/>
          <p:cNvSpPr>
            <a:spLocks noGrp="1" noChangeArrowheads="1"/>
          </p:cNvSpPr>
          <p:nvPr>
            <p:ph type="title"/>
          </p:nvPr>
        </p:nvSpPr>
        <p:spPr bwMode="auto">
          <a:xfrm>
            <a:off x="685800" y="152400"/>
            <a:ext cx="7772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5" name="Rectangle 7"/>
          <p:cNvSpPr>
            <a:spLocks noChangeArrowheads="1"/>
          </p:cNvSpPr>
          <p:nvPr/>
        </p:nvSpPr>
        <p:spPr bwMode="auto">
          <a:xfrm>
            <a:off x="-11113" y="0"/>
            <a:ext cx="561976" cy="68580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6" name="Rectangle 8"/>
          <p:cNvSpPr>
            <a:spLocks noChangeArrowheads="1"/>
          </p:cNvSpPr>
          <p:nvPr/>
        </p:nvSpPr>
        <p:spPr bwMode="auto">
          <a:xfrm>
            <a:off x="468313" y="0"/>
            <a:ext cx="77787" cy="68580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7" name="Rectangle 9"/>
          <p:cNvSpPr>
            <a:spLocks noChangeArrowheads="1"/>
          </p:cNvSpPr>
          <p:nvPr/>
        </p:nvSpPr>
        <p:spPr bwMode="auto">
          <a:xfrm>
            <a:off x="0" y="898525"/>
            <a:ext cx="9144000" cy="88900"/>
          </a:xfrm>
          <a:prstGeom prst="rect">
            <a:avLst/>
          </a:prstGeom>
          <a:solidFill>
            <a:srgbClr val="67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356996194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1" fontAlgn="base" hangingPunct="1">
        <a:spcBef>
          <a:spcPct val="0"/>
        </a:spcBef>
        <a:spcAft>
          <a:spcPct val="0"/>
        </a:spcAft>
        <a:defRPr sz="3600" b="1">
          <a:solidFill>
            <a:srgbClr val="005288"/>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2pPr>
      <a:lvl3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3pPr>
      <a:lvl4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4pPr>
      <a:lvl5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600" b="1">
          <a:solidFill>
            <a:srgbClr val="005288"/>
          </a:solidFill>
          <a:latin typeface="Arial" pitchFamily="34" charset="0"/>
        </a:defRPr>
      </a:lvl6pPr>
      <a:lvl7pPr marL="914400" algn="l" rtl="0" eaLnBrk="1" fontAlgn="base" hangingPunct="1">
        <a:spcBef>
          <a:spcPct val="0"/>
        </a:spcBef>
        <a:spcAft>
          <a:spcPct val="0"/>
        </a:spcAft>
        <a:defRPr sz="3600" b="1">
          <a:solidFill>
            <a:srgbClr val="005288"/>
          </a:solidFill>
          <a:latin typeface="Arial" pitchFamily="34" charset="0"/>
        </a:defRPr>
      </a:lvl7pPr>
      <a:lvl8pPr marL="1371600" algn="l" rtl="0" eaLnBrk="1" fontAlgn="base" hangingPunct="1">
        <a:spcBef>
          <a:spcPct val="0"/>
        </a:spcBef>
        <a:spcAft>
          <a:spcPct val="0"/>
        </a:spcAft>
        <a:defRPr sz="3600" b="1">
          <a:solidFill>
            <a:srgbClr val="005288"/>
          </a:solidFill>
          <a:latin typeface="Arial" pitchFamily="34" charset="0"/>
        </a:defRPr>
      </a:lvl8pPr>
      <a:lvl9pPr marL="1828800" algn="l" rtl="0" eaLnBrk="1" fontAlgn="base" hangingPunct="1">
        <a:spcBef>
          <a:spcPct val="0"/>
        </a:spcBef>
        <a:spcAft>
          <a:spcPct val="0"/>
        </a:spcAft>
        <a:defRPr sz="3600" b="1">
          <a:solidFill>
            <a:srgbClr val="005288"/>
          </a:solidFill>
          <a:latin typeface="Arial" pitchFamily="34" charset="0"/>
        </a:defRPr>
      </a:lvl9pPr>
    </p:titleStyle>
    <p:bodyStyle>
      <a:lvl1pPr marL="342900" indent="-342900" algn="l" rtl="0" eaLnBrk="1" fontAlgn="base" hangingPunct="1">
        <a:spcBef>
          <a:spcPct val="20000"/>
        </a:spcBef>
        <a:spcAft>
          <a:spcPct val="0"/>
        </a:spcAft>
        <a:buClr>
          <a:srgbClr val="005288"/>
        </a:buClr>
        <a:buSzPct val="130000"/>
        <a:buChar char="•"/>
        <a:defRPr sz="2800">
          <a:solidFill>
            <a:schemeClr val="bg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400">
          <a:solidFill>
            <a:schemeClr val="bg1"/>
          </a:solidFill>
          <a:latin typeface="+mn-lt"/>
          <a:ea typeface="ＭＳ Ｐゴシック" pitchFamily="-107" charset="-128"/>
        </a:defRPr>
      </a:lvl2pPr>
      <a:lvl3pPr marL="11430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3pPr>
      <a:lvl4pPr marL="1600200" indent="-228600" algn="l" rtl="0" eaLnBrk="1" fontAlgn="base" hangingPunct="1">
        <a:spcBef>
          <a:spcPct val="20000"/>
        </a:spcBef>
        <a:spcAft>
          <a:spcPct val="0"/>
        </a:spcAft>
        <a:buChar char="•"/>
        <a:defRPr>
          <a:solidFill>
            <a:schemeClr val="bg1"/>
          </a:solidFill>
          <a:latin typeface="+mn-lt"/>
          <a:ea typeface="ＭＳ Ｐゴシック" pitchFamily="-107" charset="-128"/>
        </a:defRPr>
      </a:lvl4pPr>
      <a:lvl5pPr marL="2057400" indent="-228600" algn="l" rtl="0" eaLnBrk="1" fontAlgn="base" hangingPunct="1">
        <a:spcBef>
          <a:spcPct val="20000"/>
        </a:spcBef>
        <a:spcAft>
          <a:spcPct val="0"/>
        </a:spcAft>
        <a:buChar char="•"/>
        <a:defRPr>
          <a:solidFill>
            <a:schemeClr val="bg1"/>
          </a:solidFill>
          <a:latin typeface="+mn-lt"/>
          <a:ea typeface="ＭＳ Ｐゴシック" pitchFamily="-107" charset="-128"/>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307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3083" name="Picture 18" descr="doe_logo_ppt.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93F7FC98-7AAD-4432-AE5F-2576C754C4D3}"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Tree>
    <p:extLst>
      <p:ext uri="{BB962C8B-B14F-4D97-AF65-F5344CB8AC3E}">
        <p14:creationId xmlns:p14="http://schemas.microsoft.com/office/powerpoint/2010/main" val="170153879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mtClean="0"/>
            </a:lvl1pPr>
          </a:lstStyle>
          <a:p>
            <a:pPr>
              <a:defRPr/>
            </a:pPr>
            <a:fld id="{B8E348AA-470E-4C33-9C73-FD0FFBC3D9E3}" type="slidenum">
              <a:rPr lang="en-US" altLang="en-US"/>
              <a:pPr>
                <a:defRPr/>
              </a:pPr>
              <a:t>‹#›</a:t>
            </a:fld>
            <a:endParaRPr lang="en-US" altLang="en-US"/>
          </a:p>
        </p:txBody>
      </p:sp>
      <p:pic>
        <p:nvPicPr>
          <p:cNvPr id="410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91600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237392" y="990600"/>
            <a:ext cx="8610600" cy="1139190"/>
          </a:xfrm>
          <a:effectLst>
            <a:outerShdw blurRad="50800" dist="38100" dir="2700000" algn="tl" rotWithShape="0">
              <a:prstClr val="black">
                <a:alpha val="40000"/>
              </a:prstClr>
            </a:outerShdw>
          </a:effectLst>
        </p:spPr>
        <p:txBody>
          <a:bodyPr>
            <a:noAutofit/>
          </a:bodyPr>
          <a:lstStyle/>
          <a:p>
            <a:r>
              <a:rPr lang="en-US" sz="7000" b="1" dirty="0" smtClean="0">
                <a:solidFill>
                  <a:schemeClr val="bg1"/>
                </a:solidFill>
                <a:effectLst>
                  <a:outerShdw blurRad="38100" dist="38100" dir="2700000" algn="tl">
                    <a:srgbClr val="000000">
                      <a:alpha val="43137"/>
                    </a:srgbClr>
                  </a:outerShdw>
                </a:effectLst>
              </a:rPr>
              <a:t>Energy Rating Index Performan</a:t>
            </a:r>
            <a:r>
              <a:rPr lang="en-US" sz="7000" b="1" dirty="0" smtClean="0">
                <a:effectLst>
                  <a:outerShdw blurRad="38100" dist="38100" dir="2700000" algn="tl">
                    <a:srgbClr val="000000">
                      <a:alpha val="43137"/>
                    </a:srgbClr>
                  </a:outerShdw>
                </a:effectLst>
              </a:rPr>
              <a:t>ce Path</a:t>
            </a:r>
            <a:endParaRPr lang="en-US" sz="7000" b="1" dirty="0">
              <a:ln w="12700" cmpd="thickThin">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3" name="Subtitle 2"/>
          <p:cNvSpPr>
            <a:spLocks noGrp="1"/>
          </p:cNvSpPr>
          <p:nvPr>
            <p:ph sz="half" idx="1"/>
          </p:nvPr>
        </p:nvSpPr>
        <p:spPr>
          <a:xfrm>
            <a:off x="-29308" y="4724400"/>
            <a:ext cx="4572000" cy="1212192"/>
          </a:xfrm>
        </p:spPr>
        <p:txBody>
          <a:bodyPr/>
          <a:lstStyle/>
          <a:p>
            <a:pPr marL="0" indent="0" algn="l">
              <a:buNone/>
            </a:pPr>
            <a:r>
              <a:rPr lang="en-US" dirty="0" smtClean="0">
                <a:effectLst>
                  <a:outerShdw blurRad="38100" dist="38100" dir="2700000" algn="tl">
                    <a:srgbClr val="000000">
                      <a:alpha val="43137"/>
                    </a:srgbClr>
                  </a:outerShdw>
                </a:effectLst>
              </a:rPr>
              <a:t>Speaker Name</a:t>
            </a:r>
          </a:p>
          <a:p>
            <a:pPr marL="0" indent="0" algn="l">
              <a:buNone/>
            </a:pPr>
            <a:r>
              <a:rPr lang="en-US" dirty="0" smtClean="0">
                <a:effectLst>
                  <a:outerShdw blurRad="38100" dist="38100" dir="2700000" algn="tl">
                    <a:srgbClr val="000000">
                      <a:alpha val="43137"/>
                    </a:srgbClr>
                  </a:outerShdw>
                </a:effectLst>
              </a:rPr>
              <a:t>Speaker Affiliation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55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733550"/>
            <a:ext cx="8991600" cy="1714500"/>
            <a:chOff x="0" y="-457204"/>
            <a:chExt cx="8991600" cy="1714500"/>
          </a:xfrm>
        </p:grpSpPr>
        <p:sp>
          <p:nvSpPr>
            <p:cNvPr id="6" name="Rounded Rectangle 5"/>
            <p:cNvSpPr/>
            <p:nvPr/>
          </p:nvSpPr>
          <p:spPr>
            <a:xfrm>
              <a:off x="0"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100432"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Benefits of the Energy Rating Index Score Option</a:t>
              </a:r>
              <a:endParaRPr lang="en-US" sz="5300" kern="1200" dirty="0"/>
            </a:p>
          </p:txBody>
        </p:sp>
      </p:grpSp>
    </p:spTree>
    <p:extLst>
      <p:ext uri="{BB962C8B-B14F-4D97-AF65-F5344CB8AC3E}">
        <p14:creationId xmlns:p14="http://schemas.microsoft.com/office/powerpoint/2010/main" val="415904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28600"/>
            <a:ext cx="7391400" cy="1371600"/>
          </a:xfrm>
        </p:spPr>
        <p:txBody>
          <a:bodyPr>
            <a:normAutofit/>
          </a:bodyPr>
          <a:lstStyle/>
          <a:p>
            <a:r>
              <a:rPr lang="en-US" dirty="0" smtClean="0">
                <a:latin typeface="+mj-lt"/>
              </a:rPr>
              <a:t>Benefits of the Energy Rating Index Score Option</a:t>
            </a:r>
            <a:endParaRPr lang="en-US" dirty="0">
              <a:latin typeface="+mj-lt"/>
            </a:endParaRPr>
          </a:p>
        </p:txBody>
      </p:sp>
      <p:sp>
        <p:nvSpPr>
          <p:cNvPr id="4" name="Content Placeholder 2"/>
          <p:cNvSpPr txBox="1">
            <a:spLocks/>
          </p:cNvSpPr>
          <p:nvPr/>
        </p:nvSpPr>
        <p:spPr>
          <a:xfrm>
            <a:off x="152400" y="12954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graphicFrame>
        <p:nvGraphicFramePr>
          <p:cNvPr id="3" name="Diagram 2"/>
          <p:cNvGraphicFramePr/>
          <p:nvPr>
            <p:extLst>
              <p:ext uri="{D42A27DB-BD31-4B8C-83A1-F6EECF244321}">
                <p14:modId xmlns:p14="http://schemas.microsoft.com/office/powerpoint/2010/main" val="3116816409"/>
              </p:ext>
            </p:extLst>
          </p:nvPr>
        </p:nvGraphicFramePr>
        <p:xfrm>
          <a:off x="1447800" y="1828800"/>
          <a:ext cx="7010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6164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 of Using the ERI to Comply with the 2015 IECC</a:t>
            </a:r>
            <a:endParaRPr lang="en-US" dirty="0"/>
          </a:p>
        </p:txBody>
      </p:sp>
      <p:graphicFrame>
        <p:nvGraphicFramePr>
          <p:cNvPr id="7" name="Diagram 6"/>
          <p:cNvGraphicFramePr/>
          <p:nvPr>
            <p:extLst>
              <p:ext uri="{D42A27DB-BD31-4B8C-83A1-F6EECF244321}">
                <p14:modId xmlns:p14="http://schemas.microsoft.com/office/powerpoint/2010/main" val="1759077451"/>
              </p:ext>
            </p:extLst>
          </p:nvPr>
        </p:nvGraphicFramePr>
        <p:xfrm>
          <a:off x="1447800" y="1828800"/>
          <a:ext cx="6595730" cy="391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065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IECC Improvement Costs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42615807"/>
              </p:ext>
            </p:extLst>
          </p:nvPr>
        </p:nvGraphicFramePr>
        <p:xfrm>
          <a:off x="381000" y="2358775"/>
          <a:ext cx="6172200" cy="4267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486400" y="1143000"/>
            <a:ext cx="3505200" cy="2133600"/>
          </a:xfrm>
          <a:prstGeom prst="roundRect">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Incremental improvement costs of improving 2012 IECC homes to comply with 2015 IECC ERI criteria </a:t>
            </a:r>
            <a:r>
              <a:rPr lang="en-US" dirty="0" smtClean="0"/>
              <a:t>were determined </a:t>
            </a:r>
            <a:r>
              <a:rPr lang="en-US" dirty="0"/>
              <a:t>using methodology for evaluating cost effectiveness of retrofits for DOE’s Building America program </a:t>
            </a:r>
          </a:p>
        </p:txBody>
      </p:sp>
    </p:spTree>
    <p:extLst>
      <p:ext uri="{BB962C8B-B14F-4D97-AF65-F5344CB8AC3E}">
        <p14:creationId xmlns:p14="http://schemas.microsoft.com/office/powerpoint/2010/main" val="829654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Analysis</a:t>
            </a:r>
            <a:endParaRPr lang="en-US" dirty="0"/>
          </a:p>
        </p:txBody>
      </p:sp>
      <p:graphicFrame>
        <p:nvGraphicFramePr>
          <p:cNvPr id="5" name="Diagram 4"/>
          <p:cNvGraphicFramePr/>
          <p:nvPr>
            <p:extLst/>
          </p:nvPr>
        </p:nvGraphicFramePr>
        <p:xfrm>
          <a:off x="1066800" y="1438382"/>
          <a:ext cx="7391400" cy="4390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27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41983" y="2113864"/>
            <a:ext cx="7326630" cy="1714500"/>
            <a:chOff x="40865" y="361260"/>
            <a:chExt cx="8991600" cy="1714500"/>
          </a:xfrm>
        </p:grpSpPr>
        <p:sp>
          <p:nvSpPr>
            <p:cNvPr id="7" name="Rounded Rectangle 6"/>
            <p:cNvSpPr/>
            <p:nvPr/>
          </p:nvSpPr>
          <p:spPr>
            <a:xfrm>
              <a:off x="40865" y="361260"/>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Rounded Rectangle 4"/>
            <p:cNvSpPr/>
            <p:nvPr/>
          </p:nvSpPr>
          <p:spPr>
            <a:xfrm>
              <a:off x="50216" y="431212"/>
              <a:ext cx="8891168" cy="161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Case Studies</a:t>
              </a:r>
              <a:endParaRPr lang="en-US" sz="5300" kern="1200" dirty="0"/>
            </a:p>
          </p:txBody>
        </p:sp>
      </p:grpSp>
    </p:spTree>
    <p:extLst>
      <p:ext uri="{BB962C8B-B14F-4D97-AF65-F5344CB8AC3E}">
        <p14:creationId xmlns:p14="http://schemas.microsoft.com/office/powerpoint/2010/main" val="4059612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43600" y="838200"/>
            <a:ext cx="2760052" cy="2971550"/>
          </a:xfrm>
          <a:prstGeom prst="rect">
            <a:avLst/>
          </a:prstGeom>
        </p:spPr>
      </p:pic>
      <p:graphicFrame>
        <p:nvGraphicFramePr>
          <p:cNvPr id="7" name="Diagram 6"/>
          <p:cNvGraphicFramePr/>
          <p:nvPr>
            <p:extLst>
              <p:ext uri="{D42A27DB-BD31-4B8C-83A1-F6EECF244321}">
                <p14:modId xmlns:p14="http://schemas.microsoft.com/office/powerpoint/2010/main" val="4021399079"/>
              </p:ext>
            </p:extLst>
          </p:nvPr>
        </p:nvGraphicFramePr>
        <p:xfrm>
          <a:off x="-457200" y="1562100"/>
          <a:ext cx="6400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533400" y="304800"/>
            <a:ext cx="4953000" cy="990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City of Santa Fe</a:t>
            </a:r>
            <a:endParaRPr lang="en-US" sz="4800" dirty="0"/>
          </a:p>
        </p:txBody>
      </p:sp>
      <p:pic>
        <p:nvPicPr>
          <p:cNvPr id="3" name="Picture 2"/>
          <p:cNvPicPr>
            <a:picLocks noChangeAspect="1"/>
          </p:cNvPicPr>
          <p:nvPr/>
        </p:nvPicPr>
        <p:blipFill>
          <a:blip r:embed="rId9"/>
          <a:stretch>
            <a:fillRect/>
          </a:stretch>
        </p:blipFill>
        <p:spPr>
          <a:xfrm>
            <a:off x="5334000" y="4648200"/>
            <a:ext cx="3674452" cy="1943100"/>
          </a:xfrm>
          <a:prstGeom prst="rect">
            <a:avLst/>
          </a:prstGeom>
        </p:spPr>
      </p:pic>
    </p:spTree>
    <p:extLst>
      <p:ext uri="{BB962C8B-B14F-4D97-AF65-F5344CB8AC3E}">
        <p14:creationId xmlns:p14="http://schemas.microsoft.com/office/powerpoint/2010/main" val="223281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838200"/>
            <a:ext cx="5410200" cy="1600200"/>
          </a:xfrm>
        </p:spPr>
        <p:txBody>
          <a:bodyPr/>
          <a:lstStyle/>
          <a:p>
            <a:pPr marL="0" indent="0">
              <a:buNone/>
            </a:pPr>
            <a:r>
              <a:rPr lang="en-US" dirty="0" smtClean="0"/>
              <a:t>How does a home in Santa Fe receive a HERS score?</a:t>
            </a:r>
            <a:endParaRPr lang="en-US" dirty="0"/>
          </a:p>
        </p:txBody>
      </p:sp>
      <p:graphicFrame>
        <p:nvGraphicFramePr>
          <p:cNvPr id="6" name="Diagram 5"/>
          <p:cNvGraphicFramePr/>
          <p:nvPr>
            <p:extLst>
              <p:ext uri="{D42A27DB-BD31-4B8C-83A1-F6EECF244321}">
                <p14:modId xmlns:p14="http://schemas.microsoft.com/office/powerpoint/2010/main" val="2475223518"/>
              </p:ext>
            </p:extLst>
          </p:nvPr>
        </p:nvGraphicFramePr>
        <p:xfrm>
          <a:off x="495300" y="16002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224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sting Format"/>
          <p:cNvPicPr/>
          <p:nvPr/>
        </p:nvPicPr>
        <p:blipFill rotWithShape="1">
          <a:blip r:embed="rId3" cstate="print">
            <a:extLst>
              <a:ext uri="{28A0092B-C50C-407E-A947-70E740481C1C}">
                <a14:useLocalDpi xmlns:a14="http://schemas.microsoft.com/office/drawing/2010/main" val="0"/>
              </a:ext>
            </a:extLst>
          </a:blip>
          <a:srcRect l="12946" t="4231" r="13112" b="6538"/>
          <a:stretch/>
        </p:blipFill>
        <p:spPr bwMode="auto">
          <a:xfrm>
            <a:off x="381000" y="914400"/>
            <a:ext cx="4114800" cy="5562600"/>
          </a:xfrm>
          <a:prstGeom prst="rect">
            <a:avLst/>
          </a:prstGeom>
          <a:noFill/>
          <a:ln>
            <a:noFill/>
          </a:ln>
          <a:effectLst/>
          <a:extLst>
            <a:ext uri="{53640926-AAD7-44D8-BBD7-CCE9431645EC}">
              <a14:shadowObscured xmlns:a14="http://schemas.microsoft.com/office/drawing/2010/main"/>
            </a:ext>
          </a:extLst>
        </p:spPr>
      </p:pic>
      <p:sp>
        <p:nvSpPr>
          <p:cNvPr id="7" name="Rounded Rectangle 6"/>
          <p:cNvSpPr/>
          <p:nvPr/>
        </p:nvSpPr>
        <p:spPr>
          <a:xfrm>
            <a:off x="4800600" y="1981200"/>
            <a:ext cx="4038600" cy="3048000"/>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report that reflects the final HERS score is posted in the window of the rated home prior to the issuance of a Certificate of Occupancy and may only be removed by the first occupant</a:t>
            </a:r>
            <a:endParaRPr lang="en-US" sz="2400" dirty="0"/>
          </a:p>
        </p:txBody>
      </p:sp>
    </p:spTree>
    <p:extLst>
      <p:ext uri="{BB962C8B-B14F-4D97-AF65-F5344CB8AC3E}">
        <p14:creationId xmlns:p14="http://schemas.microsoft.com/office/powerpoint/2010/main" val="3271777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55316620"/>
              </p:ext>
            </p:extLst>
          </p:nvPr>
        </p:nvGraphicFramePr>
        <p:xfrm>
          <a:off x="0" y="-1752600"/>
          <a:ext cx="9220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2400" y="1371600"/>
            <a:ext cx="5486400" cy="6232475"/>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solidFill>
                  <a:schemeClr val="bg1"/>
                </a:solidFill>
              </a:rPr>
              <a:t>Requiring </a:t>
            </a:r>
            <a:r>
              <a:rPr lang="en-US" sz="1900" dirty="0">
                <a:solidFill>
                  <a:schemeClr val="bg1"/>
                </a:solidFill>
              </a:rPr>
              <a:t>that all new construction receive a HERS rating during the initial stages of the program </a:t>
            </a:r>
            <a:r>
              <a:rPr lang="en-US" sz="1900" dirty="0" smtClean="0">
                <a:solidFill>
                  <a:schemeClr val="bg1"/>
                </a:solidFill>
              </a:rPr>
              <a:t>familiarized </a:t>
            </a:r>
            <a:r>
              <a:rPr lang="en-US" sz="1900" dirty="0">
                <a:solidFill>
                  <a:schemeClr val="bg1"/>
                </a:solidFill>
              </a:rPr>
              <a:t>builders with the process of obtaining a target HERS </a:t>
            </a:r>
            <a:r>
              <a:rPr lang="en-US" sz="1900" dirty="0" smtClean="0">
                <a:solidFill>
                  <a:schemeClr val="bg1"/>
                </a:solidFill>
              </a:rPr>
              <a:t>score.</a:t>
            </a:r>
          </a:p>
          <a:p>
            <a:pPr marL="285750" indent="-285750">
              <a:buFont typeface="Arial" panose="020B0604020202020204" pitchFamily="34" charset="0"/>
              <a:buChar char="•"/>
            </a:pPr>
            <a:r>
              <a:rPr lang="en-US" sz="1900" dirty="0" smtClean="0">
                <a:solidFill>
                  <a:schemeClr val="bg1"/>
                </a:solidFill>
              </a:rPr>
              <a:t>No initial HERS score allowed builders to learn </a:t>
            </a:r>
            <a:r>
              <a:rPr lang="en-US" sz="1900" dirty="0">
                <a:solidFill>
                  <a:schemeClr val="bg1"/>
                </a:solidFill>
              </a:rPr>
              <a:t>through trial and error how to achieve low ratings B</a:t>
            </a:r>
            <a:r>
              <a:rPr lang="en-US" sz="1900" dirty="0" smtClean="0">
                <a:solidFill>
                  <a:schemeClr val="bg1"/>
                </a:solidFill>
              </a:rPr>
              <a:t>uilding </a:t>
            </a:r>
            <a:r>
              <a:rPr lang="en-US" sz="1900" dirty="0">
                <a:solidFill>
                  <a:schemeClr val="bg1"/>
                </a:solidFill>
              </a:rPr>
              <a:t>department personnel </a:t>
            </a:r>
            <a:r>
              <a:rPr lang="en-US" sz="1900" dirty="0" smtClean="0">
                <a:solidFill>
                  <a:schemeClr val="bg1"/>
                </a:solidFill>
              </a:rPr>
              <a:t>were sent to </a:t>
            </a:r>
            <a:r>
              <a:rPr lang="en-US" sz="1900" dirty="0">
                <a:solidFill>
                  <a:schemeClr val="bg1"/>
                </a:solidFill>
              </a:rPr>
              <a:t>HERS trainings to ensure awareness of the program. </a:t>
            </a:r>
            <a:endParaRPr lang="en-US" sz="1900" dirty="0" smtClean="0">
              <a:solidFill>
                <a:schemeClr val="bg1"/>
              </a:solidFill>
            </a:endParaRPr>
          </a:p>
          <a:p>
            <a:pPr marL="285750" indent="-285750">
              <a:buFont typeface="Arial" panose="020B0604020202020204" pitchFamily="34" charset="0"/>
              <a:buChar char="•"/>
            </a:pPr>
            <a:r>
              <a:rPr lang="en-US" sz="1900" dirty="0" smtClean="0">
                <a:solidFill>
                  <a:schemeClr val="bg1"/>
                </a:solidFill>
              </a:rPr>
              <a:t>The </a:t>
            </a:r>
            <a:r>
              <a:rPr lang="en-US" sz="1900" dirty="0">
                <a:solidFill>
                  <a:schemeClr val="bg1"/>
                </a:solidFill>
              </a:rPr>
              <a:t>program </a:t>
            </a:r>
            <a:r>
              <a:rPr lang="en-US" sz="1900" dirty="0" smtClean="0">
                <a:solidFill>
                  <a:schemeClr val="bg1"/>
                </a:solidFill>
              </a:rPr>
              <a:t>is </a:t>
            </a:r>
            <a:r>
              <a:rPr lang="en-US" sz="1900" dirty="0">
                <a:solidFill>
                  <a:schemeClr val="bg1"/>
                </a:solidFill>
              </a:rPr>
              <a:t>set up to focus primarily on elements of the building envelope. </a:t>
            </a:r>
            <a:endParaRPr lang="en-US" sz="1900" dirty="0" smtClean="0">
              <a:solidFill>
                <a:schemeClr val="bg1"/>
              </a:solidFill>
            </a:endParaRPr>
          </a:p>
          <a:p>
            <a:pPr marL="285750" indent="-285750">
              <a:buFont typeface="Arial" panose="020B0604020202020204" pitchFamily="34" charset="0"/>
              <a:buChar char="•"/>
            </a:pPr>
            <a:r>
              <a:rPr lang="en-US" sz="1900" dirty="0">
                <a:solidFill>
                  <a:schemeClr val="bg1"/>
                </a:solidFill>
              </a:rPr>
              <a:t>B</a:t>
            </a:r>
            <a:r>
              <a:rPr lang="en-US" sz="1900" dirty="0" smtClean="0">
                <a:solidFill>
                  <a:schemeClr val="bg1"/>
                </a:solidFill>
              </a:rPr>
              <a:t>uilding </a:t>
            </a:r>
            <a:r>
              <a:rPr lang="en-US" sz="1900" dirty="0">
                <a:solidFill>
                  <a:schemeClr val="bg1"/>
                </a:solidFill>
              </a:rPr>
              <a:t>inspectors and HERS raters work together to achieve maximum efficiency in new residential </a:t>
            </a:r>
            <a:r>
              <a:rPr lang="en-US" sz="1900" dirty="0" smtClean="0">
                <a:solidFill>
                  <a:schemeClr val="bg1"/>
                </a:solidFill>
              </a:rPr>
              <a:t>construction.</a:t>
            </a:r>
          </a:p>
          <a:p>
            <a:pPr marL="285750" indent="-285750">
              <a:buFont typeface="Arial" panose="020B0604020202020204" pitchFamily="34" charset="0"/>
              <a:buChar char="•"/>
            </a:pPr>
            <a:r>
              <a:rPr lang="en-US" sz="1900" dirty="0">
                <a:solidFill>
                  <a:schemeClr val="bg1"/>
                </a:solidFill>
              </a:rPr>
              <a:t>HERS raters also work closely with one another to ensure consistency and credibility within the Santa Fe HERS community. </a:t>
            </a:r>
            <a:endParaRPr lang="en-US" sz="1900" dirty="0" smtClean="0">
              <a:solidFill>
                <a:schemeClr val="bg1"/>
              </a:solidFill>
            </a:endParaRPr>
          </a:p>
          <a:p>
            <a:pPr marL="285750" indent="-285750">
              <a:buFont typeface="Arial" panose="020B0604020202020204" pitchFamily="34" charset="0"/>
              <a:buChar char="•"/>
            </a:pPr>
            <a:r>
              <a:rPr lang="en-US" sz="1900" dirty="0" smtClean="0">
                <a:solidFill>
                  <a:schemeClr val="bg1"/>
                </a:solidFill>
              </a:rPr>
              <a:t>Additional training required for </a:t>
            </a:r>
            <a:r>
              <a:rPr lang="en-US" sz="1900" dirty="0">
                <a:solidFill>
                  <a:schemeClr val="bg1"/>
                </a:solidFill>
              </a:rPr>
              <a:t>HERS raters to ensure quality assurance is maintained</a:t>
            </a:r>
          </a:p>
          <a:p>
            <a:endParaRPr lang="en-US" sz="1900" dirty="0" smtClean="0"/>
          </a:p>
          <a:p>
            <a:endParaRPr lang="en-US" sz="1900" dirty="0" smtClean="0"/>
          </a:p>
          <a:p>
            <a:endParaRPr lang="en-US" sz="1900" dirty="0"/>
          </a:p>
        </p:txBody>
      </p:sp>
      <p:sp>
        <p:nvSpPr>
          <p:cNvPr id="10" name="Rounded Rectangle 9"/>
          <p:cNvSpPr/>
          <p:nvPr/>
        </p:nvSpPr>
        <p:spPr>
          <a:xfrm>
            <a:off x="5650230" y="1524000"/>
            <a:ext cx="3276600" cy="495300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Best practices have led to:</a:t>
            </a:r>
          </a:p>
          <a:p>
            <a:pPr marL="285750" indent="-285750">
              <a:buFont typeface="Wingdings" panose="05000000000000000000" pitchFamily="2" charset="2"/>
              <a:buChar char="Ø"/>
            </a:pPr>
            <a:r>
              <a:rPr lang="en-US" dirty="0" smtClean="0"/>
              <a:t>A realistic </a:t>
            </a:r>
            <a:r>
              <a:rPr lang="en-US" dirty="0"/>
              <a:t>set of scores for the jurisdiction</a:t>
            </a:r>
          </a:p>
          <a:p>
            <a:pPr marL="285750" indent="-285750">
              <a:buFont typeface="Wingdings" panose="05000000000000000000" pitchFamily="2" charset="2"/>
              <a:buChar char="Ø"/>
            </a:pPr>
            <a:r>
              <a:rPr lang="en-US" dirty="0" smtClean="0"/>
              <a:t>An increase </a:t>
            </a:r>
            <a:r>
              <a:rPr lang="en-US" dirty="0"/>
              <a:t>in quality of construction</a:t>
            </a:r>
          </a:p>
          <a:p>
            <a:pPr marL="285750" indent="-285750">
              <a:buFont typeface="Wingdings" panose="05000000000000000000" pitchFamily="2" charset="2"/>
              <a:buChar char="Ø"/>
            </a:pPr>
            <a:r>
              <a:rPr lang="en-US" dirty="0"/>
              <a:t>Construction practices </a:t>
            </a:r>
            <a:r>
              <a:rPr lang="en-US" dirty="0" smtClean="0"/>
              <a:t>that reflect </a:t>
            </a:r>
            <a:r>
              <a:rPr lang="en-US" dirty="0"/>
              <a:t>unique needs of the city</a:t>
            </a:r>
          </a:p>
          <a:p>
            <a:pPr marL="285750" indent="-285750">
              <a:buFont typeface="Wingdings" panose="05000000000000000000" pitchFamily="2" charset="2"/>
              <a:buChar char="Ø"/>
            </a:pPr>
            <a:r>
              <a:rPr lang="en-US" dirty="0" smtClean="0"/>
              <a:t>An increase </a:t>
            </a:r>
            <a:r>
              <a:rPr lang="en-US" dirty="0"/>
              <a:t>in support for the program from the building community</a:t>
            </a:r>
          </a:p>
          <a:p>
            <a:pPr marL="285750" indent="-285750">
              <a:buFont typeface="Wingdings" panose="05000000000000000000" pitchFamily="2" charset="2"/>
              <a:buChar char="Ø"/>
            </a:pPr>
            <a:r>
              <a:rPr lang="en-US" dirty="0"/>
              <a:t>Competition among builders</a:t>
            </a:r>
          </a:p>
          <a:p>
            <a:pPr marL="285750" indent="-285750">
              <a:buFont typeface="Wingdings" panose="05000000000000000000" pitchFamily="2" charset="2"/>
              <a:buChar char="Ø"/>
            </a:pPr>
            <a:r>
              <a:rPr lang="en-US" dirty="0" smtClean="0"/>
              <a:t>An increased in </a:t>
            </a:r>
            <a:r>
              <a:rPr lang="en-US" dirty="0"/>
              <a:t>use of energy efficient products and technologies</a:t>
            </a:r>
          </a:p>
        </p:txBody>
      </p:sp>
    </p:spTree>
    <p:extLst>
      <p:ext uri="{BB962C8B-B14F-4D97-AF65-F5344CB8AC3E}">
        <p14:creationId xmlns:p14="http://schemas.microsoft.com/office/powerpoint/2010/main" val="1216913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67501901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164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1983" y="2113864"/>
            <a:ext cx="7326630" cy="1714500"/>
            <a:chOff x="40865" y="361260"/>
            <a:chExt cx="8991600" cy="1714500"/>
          </a:xfrm>
        </p:grpSpPr>
        <p:sp>
          <p:nvSpPr>
            <p:cNvPr id="6" name="Rounded Rectangle 5"/>
            <p:cNvSpPr/>
            <p:nvPr/>
          </p:nvSpPr>
          <p:spPr>
            <a:xfrm>
              <a:off x="40865" y="361260"/>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431212"/>
              <a:ext cx="8891168" cy="161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Resources</a:t>
              </a:r>
              <a:endParaRPr lang="en-US" sz="5300" kern="1200" dirty="0"/>
            </a:p>
          </p:txBody>
        </p:sp>
      </p:grpSp>
    </p:spTree>
    <p:extLst>
      <p:ext uri="{BB962C8B-B14F-4D97-AF65-F5344CB8AC3E}">
        <p14:creationId xmlns:p14="http://schemas.microsoft.com/office/powerpoint/2010/main" val="239428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a:t>
            </a:r>
            <a:endParaRPr lang="en-US" dirty="0"/>
          </a:p>
        </p:txBody>
      </p:sp>
      <p:sp>
        <p:nvSpPr>
          <p:cNvPr id="3" name="Content Placeholder 2"/>
          <p:cNvSpPr>
            <a:spLocks noGrp="1"/>
          </p:cNvSpPr>
          <p:nvPr>
            <p:ph sz="half" idx="1"/>
          </p:nvPr>
        </p:nvSpPr>
        <p:spPr/>
        <p:txBody>
          <a:bodyPr/>
          <a:lstStyle/>
          <a:p>
            <a:r>
              <a:rPr lang="en-US" dirty="0" smtClean="0"/>
              <a:t>Gather HERS information</a:t>
            </a:r>
          </a:p>
          <a:p>
            <a:r>
              <a:rPr lang="en-US" dirty="0" smtClean="0"/>
              <a:t>Identify states and jurisdictions using HERS Index</a:t>
            </a:r>
          </a:p>
          <a:p>
            <a:r>
              <a:rPr lang="en-US" dirty="0" smtClean="0"/>
              <a:t>Find a local RESNET HERS rater</a:t>
            </a:r>
          </a:p>
          <a:p>
            <a:endParaRPr lang="en-US" dirty="0"/>
          </a:p>
        </p:txBody>
      </p:sp>
      <p:sp>
        <p:nvSpPr>
          <p:cNvPr id="5" name="Rounded Rectangle 4"/>
          <p:cNvSpPr/>
          <p:nvPr/>
        </p:nvSpPr>
        <p:spPr>
          <a:xfrm>
            <a:off x="4578458" y="1905000"/>
            <a:ext cx="3886200" cy="18288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www.resnet.us</a:t>
            </a:r>
          </a:p>
          <a:p>
            <a:r>
              <a:rPr lang="en-US" sz="3200" dirty="0" smtClean="0">
                <a:solidFill>
                  <a:schemeClr val="bg1"/>
                </a:solidFill>
              </a:rPr>
              <a:t>www.hersindex.com</a:t>
            </a:r>
            <a:endParaRPr lang="en-US" sz="3200" dirty="0">
              <a:solidFill>
                <a:schemeClr val="bg1"/>
              </a:solidFill>
            </a:endParaRPr>
          </a:p>
        </p:txBody>
      </p:sp>
      <p:pic>
        <p:nvPicPr>
          <p:cNvPr id="7" name="Picture 6"/>
          <p:cNvPicPr>
            <a:picLocks noChangeAspect="1"/>
          </p:cNvPicPr>
          <p:nvPr/>
        </p:nvPicPr>
        <p:blipFill>
          <a:blip r:embed="rId3"/>
          <a:stretch>
            <a:fillRect/>
          </a:stretch>
        </p:blipFill>
        <p:spPr>
          <a:xfrm>
            <a:off x="5638800" y="4876800"/>
            <a:ext cx="2776008" cy="1228725"/>
          </a:xfrm>
          <a:prstGeom prst="rect">
            <a:avLst/>
          </a:prstGeom>
        </p:spPr>
      </p:pic>
    </p:spTree>
    <p:extLst>
      <p:ext uri="{BB962C8B-B14F-4D97-AF65-F5344CB8AC3E}">
        <p14:creationId xmlns:p14="http://schemas.microsoft.com/office/powerpoint/2010/main" val="1289779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Rating Index Fact Sheets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261114"/>
              </p:ext>
            </p:extLst>
          </p:nvPr>
        </p:nvGraphicFramePr>
        <p:xfrm>
          <a:off x="152400" y="575388"/>
          <a:ext cx="5638800" cy="552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rot="822021">
            <a:off x="6239559" y="1310074"/>
            <a:ext cx="2433035" cy="3152775"/>
          </a:xfrm>
          <a:prstGeom prst="rect">
            <a:avLst/>
          </a:prstGeom>
        </p:spPr>
      </p:pic>
      <p:pic>
        <p:nvPicPr>
          <p:cNvPr id="7" name="Picture 6"/>
          <p:cNvPicPr>
            <a:picLocks noChangeAspect="1"/>
          </p:cNvPicPr>
          <p:nvPr/>
        </p:nvPicPr>
        <p:blipFill>
          <a:blip r:embed="rId9"/>
          <a:stretch>
            <a:fillRect/>
          </a:stretch>
        </p:blipFill>
        <p:spPr>
          <a:xfrm>
            <a:off x="6477000" y="3352800"/>
            <a:ext cx="2433035" cy="3152775"/>
          </a:xfrm>
          <a:prstGeom prst="rect">
            <a:avLst/>
          </a:prstGeom>
        </p:spPr>
      </p:pic>
    </p:spTree>
    <p:extLst>
      <p:ext uri="{BB962C8B-B14F-4D97-AF65-F5344CB8AC3E}">
        <p14:creationId xmlns:p14="http://schemas.microsoft.com/office/powerpoint/2010/main" val="592752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568222"/>
            <a:ext cx="9144000" cy="1371600"/>
          </a:xfrm>
        </p:spPr>
        <p:txBody>
          <a:bodyPr>
            <a:normAutofit/>
          </a:bodyPr>
          <a:lstStyle/>
          <a:p>
            <a:r>
              <a:rPr lang="en-US" sz="4400" b="1" dirty="0" smtClean="0"/>
              <a:t>Questions?</a:t>
            </a:r>
            <a:endParaRPr lang="en-US" sz="4400" b="1" dirty="0"/>
          </a:p>
        </p:txBody>
      </p:sp>
    </p:spTree>
    <p:extLst>
      <p:ext uri="{BB962C8B-B14F-4D97-AF65-F5344CB8AC3E}">
        <p14:creationId xmlns:p14="http://schemas.microsoft.com/office/powerpoint/2010/main" val="3161352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6416" y="1733550"/>
            <a:ext cx="8991600" cy="1714500"/>
            <a:chOff x="50216" y="-457204"/>
            <a:chExt cx="8991600" cy="1714500"/>
          </a:xfrm>
        </p:grpSpPr>
        <p:sp>
          <p:nvSpPr>
            <p:cNvPr id="6" name="Rounded Rectangle 5"/>
            <p:cNvSpPr/>
            <p:nvPr/>
          </p:nvSpPr>
          <p:spPr>
            <a:xfrm>
              <a:off x="50216"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Overview of the ERI Performance Path</a:t>
              </a:r>
              <a:endParaRPr lang="en-US" sz="5300" kern="1200" dirty="0"/>
            </a:p>
          </p:txBody>
        </p:sp>
      </p:grpSp>
    </p:spTree>
    <p:extLst>
      <p:ext uri="{BB962C8B-B14F-4D97-AF65-F5344CB8AC3E}">
        <p14:creationId xmlns:p14="http://schemas.microsoft.com/office/powerpoint/2010/main" val="3979092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ERI Performance Path</a:t>
            </a:r>
            <a:endParaRPr lang="en-US" b="1" dirty="0"/>
          </a:p>
        </p:txBody>
      </p:sp>
      <p:sp>
        <p:nvSpPr>
          <p:cNvPr id="5" name="Content Placeholder 2"/>
          <p:cNvSpPr txBox="1">
            <a:spLocks/>
          </p:cNvSpPr>
          <p:nvPr/>
        </p:nvSpPr>
        <p:spPr>
          <a:xfrm>
            <a:off x="5486400" y="1600200"/>
            <a:ext cx="3314700" cy="426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lIns="91407" tIns="45704" rIns="91407" bIns="45704" rtlCol="0">
            <a:normAutofit fontScale="92500" lnSpcReduction="20000"/>
          </a:bodyPr>
          <a:lst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400" b="1" dirty="0" smtClean="0">
                <a:solidFill>
                  <a:schemeClr val="bg1"/>
                </a:solidFill>
              </a:rPr>
              <a:t>Mandatory Requirements</a:t>
            </a:r>
          </a:p>
          <a:p>
            <a:pPr>
              <a:buClr>
                <a:schemeClr val="bg1"/>
              </a:buClr>
            </a:pPr>
            <a:r>
              <a:rPr lang="en-US" sz="2400" b="1" dirty="0" smtClean="0">
                <a:solidFill>
                  <a:schemeClr val="bg1"/>
                </a:solidFill>
              </a:rPr>
              <a:t>2015 IECC provisions including:</a:t>
            </a:r>
          </a:p>
          <a:p>
            <a:pPr lvl="1">
              <a:buClr>
                <a:schemeClr val="bg1"/>
              </a:buClr>
            </a:pPr>
            <a:r>
              <a:rPr lang="en-US" sz="2000" b="1" dirty="0">
                <a:solidFill>
                  <a:schemeClr val="bg1"/>
                </a:solidFill>
              </a:rPr>
              <a:t>Section </a:t>
            </a:r>
            <a:r>
              <a:rPr lang="en-US" sz="2000" b="1" dirty="0" smtClean="0">
                <a:solidFill>
                  <a:schemeClr val="bg1"/>
                </a:solidFill>
              </a:rPr>
              <a:t>R402.4 </a:t>
            </a:r>
            <a:r>
              <a:rPr lang="en-US" sz="2000" b="1" dirty="0">
                <a:solidFill>
                  <a:schemeClr val="bg1"/>
                </a:solidFill>
              </a:rPr>
              <a:t>Air Leakage</a:t>
            </a:r>
          </a:p>
          <a:p>
            <a:pPr lvl="1">
              <a:buClr>
                <a:schemeClr val="bg1"/>
              </a:buClr>
            </a:pPr>
            <a:r>
              <a:rPr lang="en-US" sz="2000" b="1" dirty="0">
                <a:solidFill>
                  <a:schemeClr val="bg1"/>
                </a:solidFill>
              </a:rPr>
              <a:t>Section R403 Systems</a:t>
            </a:r>
          </a:p>
          <a:p>
            <a:pPr lvl="1">
              <a:buClr>
                <a:schemeClr val="bg1"/>
              </a:buClr>
            </a:pPr>
            <a:r>
              <a:rPr lang="en-US" sz="2000" b="1" dirty="0">
                <a:solidFill>
                  <a:schemeClr val="bg1"/>
                </a:solidFill>
              </a:rPr>
              <a:t>Section R403.5 </a:t>
            </a:r>
            <a:r>
              <a:rPr lang="en-US" sz="2000" b="1" dirty="0" smtClean="0">
                <a:solidFill>
                  <a:schemeClr val="bg1"/>
                </a:solidFill>
              </a:rPr>
              <a:t>Service Hot Water Systems</a:t>
            </a:r>
            <a:endParaRPr lang="en-US" sz="2000" b="1" dirty="0">
              <a:solidFill>
                <a:schemeClr val="bg1"/>
              </a:solidFill>
            </a:endParaRPr>
          </a:p>
          <a:p>
            <a:pPr lvl="1">
              <a:buClr>
                <a:schemeClr val="bg1"/>
              </a:buClr>
            </a:pPr>
            <a:r>
              <a:rPr lang="en-US" sz="2000" b="1" dirty="0">
                <a:solidFill>
                  <a:schemeClr val="bg1"/>
                </a:solidFill>
              </a:rPr>
              <a:t>Section R404 Electrical Power and Lighting </a:t>
            </a:r>
            <a:r>
              <a:rPr lang="en-US" sz="2000" b="1" dirty="0" smtClean="0">
                <a:solidFill>
                  <a:schemeClr val="bg1"/>
                </a:solidFill>
              </a:rPr>
              <a:t>Systems</a:t>
            </a:r>
            <a:endParaRPr lang="en-US" sz="2400" b="1" dirty="0" smtClean="0">
              <a:solidFill>
                <a:schemeClr val="bg1"/>
              </a:solidFill>
            </a:endParaRPr>
          </a:p>
          <a:p>
            <a:pPr>
              <a:buClr>
                <a:schemeClr val="bg1"/>
              </a:buClr>
            </a:pPr>
            <a:r>
              <a:rPr lang="en-US" sz="2400" b="1" dirty="0" smtClean="0">
                <a:solidFill>
                  <a:schemeClr val="bg1"/>
                </a:solidFill>
              </a:rPr>
              <a:t>Building Envelope requirements of the 2009 IECC</a:t>
            </a:r>
          </a:p>
          <a:p>
            <a:pPr lvl="1">
              <a:buClr>
                <a:schemeClr val="bg1"/>
              </a:buClr>
            </a:pPr>
            <a:endParaRPr lang="en-US" sz="2000" b="1" dirty="0" smtClean="0">
              <a:solidFill>
                <a:schemeClr val="bg1"/>
              </a:solidFill>
            </a:endParaRPr>
          </a:p>
          <a:p>
            <a:pPr lvl="1">
              <a:buClr>
                <a:schemeClr val="bg1"/>
              </a:buClr>
            </a:pPr>
            <a:endParaRPr lang="en-US" sz="2000" b="1" dirty="0">
              <a:solidFill>
                <a:schemeClr val="bg1"/>
              </a:solidFill>
            </a:endParaRPr>
          </a:p>
          <a:p>
            <a:pPr marL="0" indent="0">
              <a:buFont typeface="Wingdings" pitchFamily="2" charset="2"/>
              <a:buNone/>
            </a:pPr>
            <a:endParaRPr lang="en-US" sz="2400" b="1" dirty="0" smtClean="0">
              <a:solidFill>
                <a:schemeClr val="bg1"/>
              </a:solidFill>
            </a:endParaRPr>
          </a:p>
        </p:txBody>
      </p:sp>
      <p:sp>
        <p:nvSpPr>
          <p:cNvPr id="6" name="Content Placeholder 2"/>
          <p:cNvSpPr>
            <a:spLocks noGrp="1"/>
          </p:cNvSpPr>
          <p:nvPr>
            <p:ph sz="half" idx="1"/>
          </p:nvPr>
        </p:nvSpPr>
        <p:spPr>
          <a:xfrm>
            <a:off x="152400" y="1371600"/>
            <a:ext cx="5410200" cy="5486400"/>
          </a:xfrm>
        </p:spPr>
        <p:txBody>
          <a:bodyPr>
            <a:normAutofit fontScale="92500" lnSpcReduction="20000"/>
          </a:bodyPr>
          <a:lstStyle/>
          <a:p>
            <a:r>
              <a:rPr lang="en-US" dirty="0" smtClean="0"/>
              <a:t>Additional option </a:t>
            </a:r>
            <a:r>
              <a:rPr lang="en-US" dirty="0"/>
              <a:t>for </a:t>
            </a:r>
            <a:r>
              <a:rPr lang="en-US" dirty="0" smtClean="0"/>
              <a:t>IECC compliance</a:t>
            </a:r>
          </a:p>
          <a:p>
            <a:r>
              <a:rPr lang="en-US" dirty="0"/>
              <a:t>T</a:t>
            </a:r>
            <a:r>
              <a:rPr lang="en-US" dirty="0" smtClean="0"/>
              <a:t>arget </a:t>
            </a:r>
            <a:r>
              <a:rPr lang="en-US" dirty="0"/>
              <a:t>ERI score </a:t>
            </a:r>
            <a:r>
              <a:rPr lang="en-US" dirty="0" smtClean="0"/>
              <a:t>is met through </a:t>
            </a:r>
            <a:r>
              <a:rPr lang="en-US" dirty="0"/>
              <a:t>a wide range of performance options </a:t>
            </a:r>
            <a:endParaRPr lang="en-US" dirty="0" smtClean="0"/>
          </a:p>
          <a:p>
            <a:r>
              <a:rPr lang="en-US" dirty="0"/>
              <a:t>R</a:t>
            </a:r>
            <a:r>
              <a:rPr lang="en-US" dirty="0" smtClean="0"/>
              <a:t>equires </a:t>
            </a:r>
            <a:r>
              <a:rPr lang="en-US" dirty="0"/>
              <a:t>builders to achieve the mandatory code requirements of the </a:t>
            </a:r>
            <a:r>
              <a:rPr lang="en-US" dirty="0" smtClean="0"/>
              <a:t>2015 IECC and </a:t>
            </a:r>
            <a:r>
              <a:rPr lang="en-US" dirty="0"/>
              <a:t>comply with </a:t>
            </a:r>
            <a:r>
              <a:rPr lang="en-US" dirty="0" smtClean="0"/>
              <a:t>minimum </a:t>
            </a:r>
            <a:r>
              <a:rPr lang="en-US" dirty="0"/>
              <a:t>insulation and window envelope performance requirements of the 2009 </a:t>
            </a:r>
            <a:r>
              <a:rPr lang="en-US" dirty="0" smtClean="0"/>
              <a:t>IECC</a:t>
            </a:r>
            <a:endParaRPr lang="en-US" dirty="0"/>
          </a:p>
          <a:p>
            <a:endParaRPr lang="en-US" dirty="0"/>
          </a:p>
        </p:txBody>
      </p:sp>
    </p:spTree>
    <p:extLst>
      <p:ext uri="{BB962C8B-B14F-4D97-AF65-F5344CB8AC3E}">
        <p14:creationId xmlns:p14="http://schemas.microsoft.com/office/powerpoint/2010/main" val="202813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850065905"/>
              </p:ext>
            </p:extLst>
          </p:nvPr>
        </p:nvGraphicFramePr>
        <p:xfrm>
          <a:off x="152400" y="919026"/>
          <a:ext cx="8991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6477000" y="4876800"/>
            <a:ext cx="2427732" cy="1228452"/>
          </a:xfrm>
          <a:prstGeom prst="rect">
            <a:avLst/>
          </a:prstGeom>
        </p:spPr>
      </p:pic>
    </p:spTree>
    <p:extLst>
      <p:ext uri="{BB962C8B-B14F-4D97-AF65-F5344CB8AC3E}">
        <p14:creationId xmlns:p14="http://schemas.microsoft.com/office/powerpoint/2010/main" val="170881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28604"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17" name="Freeform 16"/>
          <p:cNvSpPr/>
          <p:nvPr/>
        </p:nvSpPr>
        <p:spPr>
          <a:xfrm>
            <a:off x="76200" y="417829"/>
            <a:ext cx="6324600" cy="762000"/>
          </a:xfrm>
          <a:custGeom>
            <a:avLst/>
            <a:gdLst>
              <a:gd name="connsiteX0" fmla="*/ 0 w 2877312"/>
              <a:gd name="connsiteY0" fmla="*/ 0 h 1483614"/>
              <a:gd name="connsiteX1" fmla="*/ 2877312 w 2877312"/>
              <a:gd name="connsiteY1" fmla="*/ 0 h 1483614"/>
              <a:gd name="connsiteX2" fmla="*/ 2877312 w 2877312"/>
              <a:gd name="connsiteY2" fmla="*/ 1483614 h 1483614"/>
              <a:gd name="connsiteX3" fmla="*/ 0 w 2877312"/>
              <a:gd name="connsiteY3" fmla="*/ 1483614 h 1483614"/>
              <a:gd name="connsiteX4" fmla="*/ 0 w 2877312"/>
              <a:gd name="connsiteY4" fmla="*/ 0 h 148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312" h="1483614">
                <a:moveTo>
                  <a:pt x="0" y="0"/>
                </a:moveTo>
                <a:lnTo>
                  <a:pt x="2877312" y="0"/>
                </a:lnTo>
                <a:lnTo>
                  <a:pt x="2877312" y="1483614"/>
                </a:lnTo>
                <a:lnTo>
                  <a:pt x="0" y="1483614"/>
                </a:lnTo>
                <a:lnTo>
                  <a:pt x="0" y="0"/>
                </a:lnTo>
                <a:close/>
              </a:path>
            </a:pathLst>
          </a:custGeom>
          <a:noFill/>
          <a:ln>
            <a:noFill/>
          </a:ln>
          <a:sp3d/>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1555750">
              <a:lnSpc>
                <a:spcPct val="90000"/>
              </a:lnSpc>
              <a:spcBef>
                <a:spcPct val="0"/>
              </a:spcBef>
              <a:spcAft>
                <a:spcPct val="35000"/>
              </a:spcAft>
            </a:pPr>
            <a:r>
              <a:rPr lang="en-US" sz="3500" dirty="0">
                <a:solidFill>
                  <a:schemeClr val="bg1"/>
                </a:solidFill>
              </a:rPr>
              <a:t>W</a:t>
            </a:r>
            <a:r>
              <a:rPr lang="en-US" sz="3500" kern="1200" dirty="0" smtClean="0">
                <a:solidFill>
                  <a:schemeClr val="bg1"/>
                </a:solidFill>
              </a:rPr>
              <a:t>hat is a HERS Index and Score?</a:t>
            </a:r>
            <a:endParaRPr lang="en-US" sz="3500" kern="1200" dirty="0">
              <a:solidFill>
                <a:schemeClr val="bg1"/>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1" t="-3" b="508"/>
          <a:stretch/>
        </p:blipFill>
        <p:spPr>
          <a:xfrm>
            <a:off x="1643523" y="1606693"/>
            <a:ext cx="6009571" cy="2431907"/>
          </a:xfrm>
          <a:prstGeom prst="rect">
            <a:avLst/>
          </a:prstGeom>
          <a:ln>
            <a:noFill/>
          </a:ln>
          <a:effectLst>
            <a:outerShdw blurRad="292100" dist="139700" dir="2700000" algn="tl" rotWithShape="0">
              <a:srgbClr val="333333">
                <a:alpha val="65000"/>
              </a:srgbClr>
            </a:outerShdw>
          </a:effectLst>
        </p:spPr>
      </p:pic>
      <p:sp>
        <p:nvSpPr>
          <p:cNvPr id="19" name="Freeform 18"/>
          <p:cNvSpPr/>
          <p:nvPr/>
        </p:nvSpPr>
        <p:spPr>
          <a:xfrm>
            <a:off x="433029" y="4953000"/>
            <a:ext cx="1657163" cy="1238067"/>
          </a:xfrm>
          <a:custGeom>
            <a:avLst/>
            <a:gdLst>
              <a:gd name="connsiteX0" fmla="*/ 0 w 1667169"/>
              <a:gd name="connsiteY0" fmla="*/ 0 h 989076"/>
              <a:gd name="connsiteX1" fmla="*/ 1667169 w 1667169"/>
              <a:gd name="connsiteY1" fmla="*/ 0 h 989076"/>
              <a:gd name="connsiteX2" fmla="*/ 1667169 w 1667169"/>
              <a:gd name="connsiteY2" fmla="*/ 989076 h 989076"/>
              <a:gd name="connsiteX3" fmla="*/ 0 w 1667169"/>
              <a:gd name="connsiteY3" fmla="*/ 989076 h 989076"/>
              <a:gd name="connsiteX4" fmla="*/ 0 w 1667169"/>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169" h="989076">
                <a:moveTo>
                  <a:pt x="0" y="0"/>
                </a:moveTo>
                <a:lnTo>
                  <a:pt x="1667169" y="0"/>
                </a:lnTo>
                <a:lnTo>
                  <a:pt x="1667169"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scoring system established by RESNET based off of the 2006 IECC</a:t>
            </a:r>
          </a:p>
        </p:txBody>
      </p:sp>
      <p:grpSp>
        <p:nvGrpSpPr>
          <p:cNvPr id="29" name="Group 28"/>
          <p:cNvGrpSpPr>
            <a:grpSpLocks noChangeAspect="1"/>
          </p:cNvGrpSpPr>
          <p:nvPr/>
        </p:nvGrpSpPr>
        <p:grpSpPr>
          <a:xfrm>
            <a:off x="6793684" y="304800"/>
            <a:ext cx="6417454" cy="6279267"/>
            <a:chOff x="6492347" y="2686201"/>
            <a:chExt cx="3072267" cy="3006112"/>
          </a:xfrm>
        </p:grpSpPr>
        <p:sp>
          <p:nvSpPr>
            <p:cNvPr id="24" name="Oval 23"/>
            <p:cNvSpPr/>
            <p:nvPr/>
          </p:nvSpPr>
          <p:spPr>
            <a:xfrm>
              <a:off x="6492347" y="4703237"/>
              <a:ext cx="989076" cy="98907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25" name="Freeform 24"/>
            <p:cNvSpPr/>
            <p:nvPr/>
          </p:nvSpPr>
          <p:spPr>
            <a:xfrm>
              <a:off x="8878970" y="2686201"/>
              <a:ext cx="685644" cy="602746"/>
            </a:xfrm>
            <a:custGeom>
              <a:avLst/>
              <a:gdLst>
                <a:gd name="connsiteX0" fmla="*/ 0 w 1359909"/>
                <a:gd name="connsiteY0" fmla="*/ 0 h 989076"/>
                <a:gd name="connsiteX1" fmla="*/ 1359909 w 1359909"/>
                <a:gd name="connsiteY1" fmla="*/ 0 h 989076"/>
                <a:gd name="connsiteX2" fmla="*/ 1359909 w 1359909"/>
                <a:gd name="connsiteY2" fmla="*/ 989076 h 989076"/>
                <a:gd name="connsiteX3" fmla="*/ 0 w 1359909"/>
                <a:gd name="connsiteY3" fmla="*/ 989076 h 989076"/>
                <a:gd name="connsiteX4" fmla="*/ 0 w 1359909"/>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909" h="989076">
                  <a:moveTo>
                    <a:pt x="0" y="0"/>
                  </a:moveTo>
                  <a:lnTo>
                    <a:pt x="1359909" y="0"/>
                  </a:lnTo>
                  <a:lnTo>
                    <a:pt x="1359909"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Zero Net Energy home scores a HERS Index of 0 </a:t>
              </a:r>
            </a:p>
          </p:txBody>
        </p:sp>
      </p:grpSp>
      <p:sp>
        <p:nvSpPr>
          <p:cNvPr id="30" name="Oval 29"/>
          <p:cNvSpPr/>
          <p:nvPr/>
        </p:nvSpPr>
        <p:spPr>
          <a:xfrm>
            <a:off x="4648309"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31" name="Oval 30"/>
          <p:cNvSpPr/>
          <p:nvPr/>
        </p:nvSpPr>
        <p:spPr>
          <a:xfrm>
            <a:off x="2446803"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21" name="Freeform 20"/>
          <p:cNvSpPr/>
          <p:nvPr/>
        </p:nvSpPr>
        <p:spPr>
          <a:xfrm>
            <a:off x="2831656" y="4876800"/>
            <a:ext cx="1354152" cy="1354152"/>
          </a:xfrm>
          <a:custGeom>
            <a:avLst/>
            <a:gdLst>
              <a:gd name="connsiteX0" fmla="*/ 0 w 976993"/>
              <a:gd name="connsiteY0" fmla="*/ 0 h 989076"/>
              <a:gd name="connsiteX1" fmla="*/ 976993 w 976993"/>
              <a:gd name="connsiteY1" fmla="*/ 0 h 989076"/>
              <a:gd name="connsiteX2" fmla="*/ 976993 w 976993"/>
              <a:gd name="connsiteY2" fmla="*/ 989076 h 989076"/>
              <a:gd name="connsiteX3" fmla="*/ 0 w 976993"/>
              <a:gd name="connsiteY3" fmla="*/ 989076 h 989076"/>
              <a:gd name="connsiteX4" fmla="*/ 0 w 97699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993" h="989076">
                <a:moveTo>
                  <a:pt x="0" y="0"/>
                </a:moveTo>
                <a:lnTo>
                  <a:pt x="976993" y="0"/>
                </a:lnTo>
                <a:lnTo>
                  <a:pt x="97699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The scale is based on a 100 – 0 index</a:t>
            </a:r>
          </a:p>
        </p:txBody>
      </p:sp>
      <p:sp>
        <p:nvSpPr>
          <p:cNvPr id="23" name="Freeform 22"/>
          <p:cNvSpPr/>
          <p:nvPr/>
        </p:nvSpPr>
        <p:spPr>
          <a:xfrm>
            <a:off x="4862067" y="4876800"/>
            <a:ext cx="1717859" cy="1355828"/>
          </a:xfrm>
          <a:custGeom>
            <a:avLst/>
            <a:gdLst>
              <a:gd name="connsiteX0" fmla="*/ 0 w 1625653"/>
              <a:gd name="connsiteY0" fmla="*/ 0 h 989076"/>
              <a:gd name="connsiteX1" fmla="*/ 1625653 w 1625653"/>
              <a:gd name="connsiteY1" fmla="*/ 0 h 989076"/>
              <a:gd name="connsiteX2" fmla="*/ 1625653 w 1625653"/>
              <a:gd name="connsiteY2" fmla="*/ 989076 h 989076"/>
              <a:gd name="connsiteX3" fmla="*/ 0 w 1625653"/>
              <a:gd name="connsiteY3" fmla="*/ 989076 h 989076"/>
              <a:gd name="connsiteX4" fmla="*/ 0 w 162565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53" h="989076">
                <a:moveTo>
                  <a:pt x="0" y="0"/>
                </a:moveTo>
                <a:lnTo>
                  <a:pt x="1625653" y="0"/>
                </a:lnTo>
                <a:lnTo>
                  <a:pt x="162565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home based on the 2006 IECC scores a HERS Index of 100</a:t>
            </a:r>
          </a:p>
        </p:txBody>
      </p:sp>
      <p:sp>
        <p:nvSpPr>
          <p:cNvPr id="32" name="Freeform 31"/>
          <p:cNvSpPr/>
          <p:nvPr/>
        </p:nvSpPr>
        <p:spPr>
          <a:xfrm>
            <a:off x="6967761" y="4876800"/>
            <a:ext cx="1717859" cy="1355828"/>
          </a:xfrm>
          <a:custGeom>
            <a:avLst/>
            <a:gdLst>
              <a:gd name="connsiteX0" fmla="*/ 0 w 1625653"/>
              <a:gd name="connsiteY0" fmla="*/ 0 h 989076"/>
              <a:gd name="connsiteX1" fmla="*/ 1625653 w 1625653"/>
              <a:gd name="connsiteY1" fmla="*/ 0 h 989076"/>
              <a:gd name="connsiteX2" fmla="*/ 1625653 w 1625653"/>
              <a:gd name="connsiteY2" fmla="*/ 989076 h 989076"/>
              <a:gd name="connsiteX3" fmla="*/ 0 w 1625653"/>
              <a:gd name="connsiteY3" fmla="*/ 989076 h 989076"/>
              <a:gd name="connsiteX4" fmla="*/ 0 w 162565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53" h="989076">
                <a:moveTo>
                  <a:pt x="0" y="0"/>
                </a:moveTo>
                <a:lnTo>
                  <a:pt x="1625653" y="0"/>
                </a:lnTo>
                <a:lnTo>
                  <a:pt x="162565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score of 0 is equivalent to a net zero home</a:t>
            </a:r>
          </a:p>
        </p:txBody>
      </p:sp>
    </p:spTree>
    <p:extLst>
      <p:ext uri="{BB962C8B-B14F-4D97-AF65-F5344CB8AC3E}">
        <p14:creationId xmlns:p14="http://schemas.microsoft.com/office/powerpoint/2010/main" val="2671241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914400" y="228600"/>
            <a:ext cx="7207827" cy="800187"/>
          </a:xfrm>
          <a:prstGeom prst="rect">
            <a:avLst/>
          </a:prstGeom>
          <a:noFill/>
        </p:spPr>
        <p:txBody>
          <a:bodyPr wrap="square" lIns="91407" tIns="45704" rIns="91407" bIns="45704" rtlCol="0">
            <a:spAutoFit/>
          </a:bodyPr>
          <a:lstStyle/>
          <a:p>
            <a:pPr algn="ctr" fontAlgn="base">
              <a:spcBef>
                <a:spcPct val="0"/>
              </a:spcBef>
              <a:spcAft>
                <a:spcPct val="0"/>
              </a:spcAft>
            </a:pPr>
            <a:r>
              <a:rPr lang="en-US" sz="4600" b="1" dirty="0" smtClean="0">
                <a:solidFill>
                  <a:schemeClr val="bg1"/>
                </a:solidFill>
                <a:latin typeface="+mj-lt"/>
                <a:cs typeface="Arial" charset="0"/>
              </a:rPr>
              <a:t>2015 IECC Target ERI Scores</a:t>
            </a:r>
            <a:endParaRPr lang="en-US" sz="4600" b="1" dirty="0">
              <a:solidFill>
                <a:schemeClr val="bg1"/>
              </a:solidFill>
              <a:latin typeface="+mj-lt"/>
              <a:cs typeface="Arial" charset="0"/>
            </a:endParaRPr>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2710298598"/>
              </p:ext>
            </p:extLst>
          </p:nvPr>
        </p:nvGraphicFramePr>
        <p:xfrm>
          <a:off x="4191000" y="1600200"/>
          <a:ext cx="4572000" cy="4950449"/>
        </p:xfrm>
        <a:graphic>
          <a:graphicData uri="http://schemas.openxmlformats.org/drawingml/2006/table">
            <a:tbl>
              <a:tblPr firstRow="1" bandRow="1">
                <a:tableStyleId>{1E171933-4619-4E11-9A3F-F7608DF75F80}</a:tableStyleId>
              </a:tblPr>
              <a:tblGrid>
                <a:gridCol w="4572000"/>
              </a:tblGrid>
              <a:tr h="726419">
                <a:tc>
                  <a:txBody>
                    <a:bodyPr/>
                    <a:lstStyle/>
                    <a:p>
                      <a:r>
                        <a:rPr lang="en-US" sz="2000" dirty="0" smtClean="0"/>
                        <a:t>2015 IECC Target ERI by Climate</a:t>
                      </a:r>
                      <a:r>
                        <a:rPr lang="en-US" sz="2000" baseline="0" dirty="0" smtClean="0"/>
                        <a:t> Z</a:t>
                      </a:r>
                      <a:r>
                        <a:rPr lang="en-US" sz="2000" dirty="0" smtClean="0"/>
                        <a:t>one</a:t>
                      </a:r>
                      <a:endParaRPr lang="en-US" sz="2000" dirty="0"/>
                    </a:p>
                  </a:txBody>
                  <a:tcPr marL="161365" marR="161365">
                    <a:cell3D prstMaterial="dkEdge">
                      <a:bevel/>
                      <a:lightRig rig="flood" dir="t"/>
                    </a:cell3D>
                  </a:tcPr>
                </a:tc>
              </a:tr>
              <a:tr h="670560">
                <a:tc>
                  <a:txBody>
                    <a:bodyPr/>
                    <a:lstStyle/>
                    <a:p>
                      <a:r>
                        <a:rPr lang="en-US" sz="1800" kern="1200" dirty="0" smtClean="0"/>
                        <a:t>Climate Zones 1-2:  52</a:t>
                      </a:r>
                    </a:p>
                    <a:p>
                      <a:endParaRPr lang="en-US" sz="2000" dirty="0"/>
                    </a:p>
                  </a:txBody>
                  <a:tcPr marL="161365" marR="161365">
                    <a:cell3D prstMaterial="dkEdge">
                      <a:bevel/>
                      <a:lightRig rig="flood" dir="t"/>
                    </a:cell3D>
                  </a:tcPr>
                </a:tc>
              </a:tr>
              <a:tr h="670560">
                <a:tc>
                  <a:txBody>
                    <a:bodyPr/>
                    <a:lstStyle/>
                    <a:p>
                      <a:r>
                        <a:rPr lang="en-US" sz="1800" kern="1200" dirty="0" smtClean="0"/>
                        <a:t>Climate Zone 3:       51</a:t>
                      </a:r>
                    </a:p>
                    <a:p>
                      <a:endParaRPr lang="en-US" sz="2000" dirty="0"/>
                    </a:p>
                  </a:txBody>
                  <a:tcPr marL="161365" marR="161365">
                    <a:cell3D prstMaterial="dkEdge">
                      <a:bevel/>
                      <a:lightRig rig="flood" dir="t"/>
                    </a:cell3D>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 4:       54</a:t>
                      </a:r>
                    </a:p>
                    <a:p>
                      <a:endParaRPr lang="en-US" sz="2000" dirty="0"/>
                    </a:p>
                  </a:txBody>
                  <a:tcPr marL="161365" marR="161365">
                    <a:cell3D prstMaterial="dkEdge">
                      <a:bevel/>
                      <a:lightRig rig="flood" dir="t"/>
                    </a:cell3D>
                  </a:tcPr>
                </a:tc>
              </a:tr>
              <a:tr h="670560">
                <a:tc>
                  <a:txBody>
                    <a:bodyPr/>
                    <a:lstStyle/>
                    <a:p>
                      <a:r>
                        <a:rPr lang="en-US" sz="1800" kern="1200" dirty="0" smtClean="0"/>
                        <a:t>Climate Zone 5:       55</a:t>
                      </a:r>
                    </a:p>
                    <a:p>
                      <a:endParaRPr lang="en-US" sz="2000" dirty="0"/>
                    </a:p>
                  </a:txBody>
                  <a:tcPr marL="161365" marR="161365">
                    <a:cell3D prstMaterial="dkEdge">
                      <a:bevel/>
                      <a:lightRig rig="flood" dir="t"/>
                    </a:cell3D>
                  </a:tcPr>
                </a:tc>
              </a:tr>
              <a:tr h="770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Zones 6:     54</a:t>
                      </a:r>
                    </a:p>
                    <a:p>
                      <a:endParaRPr lang="en-US" sz="2000" dirty="0"/>
                    </a:p>
                  </a:txBody>
                  <a:tcPr marL="161365" marR="161365">
                    <a:cell3D prstMaterial="dkEdge">
                      <a:bevel/>
                      <a:lightRig rig="flood" dir="t"/>
                    </a:cell3D>
                  </a:tcPr>
                </a:tc>
              </a:tr>
              <a:tr h="770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Zones 7</a:t>
                      </a:r>
                      <a:r>
                        <a:rPr lang="en-US" sz="1800" kern="1200" baseline="0" dirty="0" smtClean="0"/>
                        <a:t>-8</a:t>
                      </a:r>
                      <a:r>
                        <a:rPr lang="en-US" sz="1800" kern="1200" dirty="0" smtClean="0"/>
                        <a:t>:</a:t>
                      </a:r>
                      <a:r>
                        <a:rPr lang="en-US" sz="1800" kern="1200" baseline="0" dirty="0" smtClean="0"/>
                        <a:t>  </a:t>
                      </a:r>
                      <a:r>
                        <a:rPr lang="en-US" sz="1800" kern="1200" dirty="0" smtClean="0"/>
                        <a:t>53</a:t>
                      </a:r>
                    </a:p>
                    <a:p>
                      <a:endParaRPr lang="en-US" sz="2000" dirty="0"/>
                    </a:p>
                  </a:txBody>
                  <a:tcPr marL="161365" marR="161365">
                    <a:cell3D prstMaterial="dkEdge">
                      <a:bevel/>
                      <a:lightRig rig="flood" dir="t"/>
                    </a:cell3D>
                  </a:tcPr>
                </a:tc>
              </a:tr>
            </a:tbl>
          </a:graphicData>
        </a:graphic>
      </p:graphicFrame>
      <p:sp>
        <p:nvSpPr>
          <p:cNvPr id="2" name="Rounded Rectangle 1"/>
          <p:cNvSpPr/>
          <p:nvPr/>
        </p:nvSpPr>
        <p:spPr>
          <a:xfrm>
            <a:off x="304800" y="1333587"/>
            <a:ext cx="3429000" cy="3162213"/>
          </a:xfrm>
          <a:prstGeom prst="roundRect">
            <a:avLst/>
          </a:prstGeom>
          <a:solidFill>
            <a:schemeClr val="accent2"/>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bg1"/>
                </a:solidFill>
              </a:rPr>
              <a:t>The ERI score is defined as a numerical score where 100 is equivalent to the 2006 IECC and 0 is equivalent to a net-zero home. Each integer value on the scale represents a one percent change in the total energy use of the rated design relative to the total energy use of the ERI reference design.  </a:t>
            </a:r>
          </a:p>
        </p:txBody>
      </p:sp>
    </p:spTree>
    <p:extLst>
      <p:ext uri="{BB962C8B-B14F-4D97-AF65-F5344CB8AC3E}">
        <p14:creationId xmlns:p14="http://schemas.microsoft.com/office/powerpoint/2010/main" val="77371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1456" y="1219200"/>
            <a:ext cx="5874544" cy="5257800"/>
          </a:xfrm>
          <a:prstGeom prst="roundRect">
            <a:avLst/>
          </a:prstGeom>
          <a:solidFill>
            <a:schemeClr val="accent3"/>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Energy ratings are based on a number of variables including the type and efficiency of each of the following: </a:t>
            </a:r>
          </a:p>
          <a:p>
            <a:pPr marL="742842" lvl="1" indent="-285750">
              <a:buFont typeface="Wingdings" panose="05000000000000000000" pitchFamily="2" charset="2"/>
              <a:buChar char="§"/>
            </a:pPr>
            <a:r>
              <a:rPr lang="en-US" sz="2000" dirty="0"/>
              <a:t>Equipment</a:t>
            </a:r>
          </a:p>
          <a:p>
            <a:pPr marL="742842" lvl="1" indent="-285750">
              <a:buFont typeface="Wingdings" panose="05000000000000000000" pitchFamily="2" charset="2"/>
              <a:buChar char="§"/>
            </a:pPr>
            <a:r>
              <a:rPr lang="en-US" sz="2000" dirty="0"/>
              <a:t>Appliance upgrades</a:t>
            </a:r>
          </a:p>
          <a:p>
            <a:pPr marL="742842" lvl="1" indent="-285750">
              <a:buFont typeface="Wingdings" panose="05000000000000000000" pitchFamily="2" charset="2"/>
              <a:buChar char="§"/>
            </a:pPr>
            <a:r>
              <a:rPr lang="en-US" sz="2000" dirty="0"/>
              <a:t>Exterior walls (both above and below grade)</a:t>
            </a:r>
          </a:p>
          <a:p>
            <a:pPr marL="742842" lvl="1" indent="-285750">
              <a:buFont typeface="Wingdings" panose="05000000000000000000" pitchFamily="2" charset="2"/>
              <a:buChar char="§"/>
            </a:pPr>
            <a:r>
              <a:rPr lang="en-US" sz="2000" dirty="0"/>
              <a:t>Floors over unconditioned spaces </a:t>
            </a:r>
            <a:endParaRPr lang="en-US" sz="2000" dirty="0" smtClean="0"/>
          </a:p>
          <a:p>
            <a:pPr lvl="1"/>
            <a:r>
              <a:rPr lang="en-US" sz="2000" dirty="0"/>
              <a:t> </a:t>
            </a:r>
            <a:r>
              <a:rPr lang="en-US" sz="2000" dirty="0" smtClean="0"/>
              <a:t>    (such as </a:t>
            </a:r>
            <a:r>
              <a:rPr lang="en-US" sz="2000" dirty="0"/>
              <a:t>garages or crawlspaces)</a:t>
            </a:r>
          </a:p>
          <a:p>
            <a:pPr marL="742842" lvl="1" indent="-285750">
              <a:buFont typeface="Wingdings" panose="05000000000000000000" pitchFamily="2" charset="2"/>
              <a:buChar char="§"/>
            </a:pPr>
            <a:r>
              <a:rPr lang="en-US" sz="2000" dirty="0"/>
              <a:t>Ceilings and roofs</a:t>
            </a:r>
          </a:p>
          <a:p>
            <a:pPr marL="742842" lvl="1" indent="-285750">
              <a:buFont typeface="Wingdings" panose="05000000000000000000" pitchFamily="2" charset="2"/>
              <a:buChar char="§"/>
            </a:pPr>
            <a:r>
              <a:rPr lang="en-US" sz="2000" dirty="0"/>
              <a:t>Attics, foundations and crawlspaces</a:t>
            </a:r>
          </a:p>
          <a:p>
            <a:pPr marL="742842" lvl="1" indent="-285750">
              <a:buFont typeface="Wingdings" panose="05000000000000000000" pitchFamily="2" charset="2"/>
              <a:buChar char="§"/>
            </a:pPr>
            <a:r>
              <a:rPr lang="en-US" sz="2000" dirty="0"/>
              <a:t>Windows and doors, vents and ductwork</a:t>
            </a:r>
          </a:p>
          <a:p>
            <a:pPr marL="742842" lvl="1" indent="-285750">
              <a:buFont typeface="Wingdings" panose="05000000000000000000" pitchFamily="2" charset="2"/>
              <a:buChar char="§"/>
            </a:pPr>
            <a:r>
              <a:rPr lang="en-US" sz="2000" dirty="0"/>
              <a:t>HVAC and water heating systems</a:t>
            </a:r>
          </a:p>
          <a:p>
            <a:pPr marL="742842" lvl="1" indent="-285750">
              <a:buFont typeface="Wingdings" panose="05000000000000000000" pitchFamily="2" charset="2"/>
              <a:buChar char="§"/>
            </a:pPr>
            <a:r>
              <a:rPr lang="en-US" sz="2000" dirty="0"/>
              <a:t>Air leakage of the home</a:t>
            </a:r>
          </a:p>
          <a:p>
            <a:pPr marL="742842" lvl="1" indent="-285750">
              <a:buFont typeface="Wingdings" panose="05000000000000000000" pitchFamily="2" charset="2"/>
              <a:buChar char="§"/>
            </a:pPr>
            <a:r>
              <a:rPr lang="en-US" sz="2000" dirty="0"/>
              <a:t>Leakage in the heating and cooling distribution system</a:t>
            </a:r>
          </a:p>
        </p:txBody>
      </p:sp>
      <p:sp>
        <p:nvSpPr>
          <p:cNvPr id="4" name="Freeform 3"/>
          <p:cNvSpPr/>
          <p:nvPr/>
        </p:nvSpPr>
        <p:spPr>
          <a:xfrm>
            <a:off x="914400" y="228600"/>
            <a:ext cx="7391400" cy="796290"/>
          </a:xfrm>
          <a:custGeom>
            <a:avLst/>
            <a:gdLst>
              <a:gd name="connsiteX0" fmla="*/ 0 w 2877312"/>
              <a:gd name="connsiteY0" fmla="*/ 0 h 1483614"/>
              <a:gd name="connsiteX1" fmla="*/ 2877312 w 2877312"/>
              <a:gd name="connsiteY1" fmla="*/ 0 h 1483614"/>
              <a:gd name="connsiteX2" fmla="*/ 2877312 w 2877312"/>
              <a:gd name="connsiteY2" fmla="*/ 1483614 h 1483614"/>
              <a:gd name="connsiteX3" fmla="*/ 0 w 2877312"/>
              <a:gd name="connsiteY3" fmla="*/ 1483614 h 1483614"/>
              <a:gd name="connsiteX4" fmla="*/ 0 w 2877312"/>
              <a:gd name="connsiteY4" fmla="*/ 0 h 148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312" h="1483614">
                <a:moveTo>
                  <a:pt x="0" y="0"/>
                </a:moveTo>
                <a:lnTo>
                  <a:pt x="2877312" y="0"/>
                </a:lnTo>
                <a:lnTo>
                  <a:pt x="2877312" y="1483614"/>
                </a:lnTo>
                <a:lnTo>
                  <a:pt x="0" y="1483614"/>
                </a:lnTo>
                <a:lnTo>
                  <a:pt x="0" y="0"/>
                </a:lnTo>
                <a:close/>
              </a:path>
            </a:pathLst>
          </a:custGeom>
          <a:noFill/>
          <a:ln>
            <a:noFill/>
          </a:ln>
          <a:sp3d/>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1555750">
              <a:lnSpc>
                <a:spcPct val="90000"/>
              </a:lnSpc>
              <a:spcBef>
                <a:spcPct val="0"/>
              </a:spcBef>
              <a:spcAft>
                <a:spcPct val="35000"/>
              </a:spcAft>
            </a:pPr>
            <a:r>
              <a:rPr lang="en-US" sz="3500" dirty="0">
                <a:solidFill>
                  <a:schemeClr val="bg1"/>
                </a:solidFill>
              </a:rPr>
              <a:t>W</a:t>
            </a:r>
            <a:r>
              <a:rPr lang="en-US" sz="3500" kern="1200" dirty="0" smtClean="0">
                <a:solidFill>
                  <a:schemeClr val="bg1"/>
                </a:solidFill>
              </a:rPr>
              <a:t>hat is included in an Energy Rating?</a:t>
            </a:r>
            <a:endParaRPr lang="en-US" sz="3500" kern="1200" dirty="0">
              <a:solidFill>
                <a:schemeClr val="bg1"/>
              </a:solidFill>
            </a:endParaRPr>
          </a:p>
        </p:txBody>
      </p:sp>
      <p:pic>
        <p:nvPicPr>
          <p:cNvPr id="5" name="Picture 4"/>
          <p:cNvPicPr>
            <a:picLocks noChangeAspect="1"/>
          </p:cNvPicPr>
          <p:nvPr/>
        </p:nvPicPr>
        <p:blipFill>
          <a:blip r:embed="rId3"/>
          <a:stretch>
            <a:fillRect/>
          </a:stretch>
        </p:blipFill>
        <p:spPr>
          <a:xfrm>
            <a:off x="5415709" y="2590800"/>
            <a:ext cx="3652091" cy="2057400"/>
          </a:xfrm>
          <a:prstGeom prst="rect">
            <a:avLst/>
          </a:prstGeom>
        </p:spPr>
      </p:pic>
    </p:spTree>
    <p:extLst>
      <p:ext uri="{BB962C8B-B14F-4D97-AF65-F5344CB8AC3E}">
        <p14:creationId xmlns:p14="http://schemas.microsoft.com/office/powerpoint/2010/main" val="343105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1430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8" name="Title 7"/>
          <p:cNvSpPr>
            <a:spLocks noGrp="1"/>
          </p:cNvSpPr>
          <p:nvPr>
            <p:ph type="title"/>
          </p:nvPr>
        </p:nvSpPr>
        <p:spPr>
          <a:xfrm>
            <a:off x="461010" y="162260"/>
            <a:ext cx="8675370" cy="739589"/>
          </a:xfrm>
        </p:spPr>
        <p:txBody>
          <a:bodyPr>
            <a:normAutofit/>
          </a:bodyPr>
          <a:lstStyle/>
          <a:p>
            <a:r>
              <a:rPr lang="en-US" sz="3600" b="1" dirty="0" smtClean="0"/>
              <a:t>Average HERS Index by Climate Zones</a:t>
            </a:r>
            <a:endParaRPr lang="en-US" sz="3600" b="1" dirty="0"/>
          </a:p>
        </p:txBody>
      </p:sp>
      <p:sp>
        <p:nvSpPr>
          <p:cNvPr id="3" name="Content Placeholder 2"/>
          <p:cNvSpPr>
            <a:spLocks noGrp="1"/>
          </p:cNvSpPr>
          <p:nvPr>
            <p:ph sz="half" idx="1"/>
          </p:nvPr>
        </p:nvSpPr>
        <p:spPr>
          <a:xfrm>
            <a:off x="5292970" y="2819400"/>
            <a:ext cx="2882406" cy="2438400"/>
          </a:xfrm>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vert="horz" numCol="1">
            <a:normAutofit/>
          </a:bodyPr>
          <a:lstStyle/>
          <a:p>
            <a:pPr marL="0" indent="0">
              <a:buNone/>
            </a:pPr>
            <a:r>
              <a:rPr lang="en-US" sz="2400" b="1" dirty="0" smtClean="0"/>
              <a:t>Over 240,000 homes between 8 climate zones </a:t>
            </a:r>
            <a:r>
              <a:rPr lang="en-US" sz="2400" b="1" dirty="0"/>
              <a:t>have been </a:t>
            </a:r>
            <a:r>
              <a:rPr lang="en-US" sz="2400" b="1" dirty="0" smtClean="0"/>
              <a:t>rated using the HERS Index and have a weighted average score of 63.55.  </a:t>
            </a:r>
          </a:p>
          <a:p>
            <a:pPr marL="0" indent="0">
              <a:buNone/>
            </a:pPr>
            <a:endParaRPr lang="en-US" sz="2400" b="1" dirty="0"/>
          </a:p>
        </p:txBody>
      </p:sp>
      <p:sp>
        <p:nvSpPr>
          <p:cNvPr id="5" name="TextBox 4"/>
          <p:cNvSpPr txBox="1"/>
          <p:nvPr/>
        </p:nvSpPr>
        <p:spPr>
          <a:xfrm>
            <a:off x="4953000" y="1579160"/>
            <a:ext cx="2882406" cy="369332"/>
          </a:xfrm>
          <a:prstGeom prst="rect">
            <a:avLst/>
          </a:prstGeom>
          <a:noFill/>
        </p:spPr>
        <p:txBody>
          <a:bodyPr wrap="square" rtlCol="0">
            <a:spAutoFit/>
          </a:bodyPr>
          <a:lstStyle/>
          <a:p>
            <a:r>
              <a:rPr lang="en-US" dirty="0" smtClean="0">
                <a:solidFill>
                  <a:schemeClr val="bg1"/>
                </a:solidFill>
              </a:rPr>
              <a:t>March 2012 – March 2014</a:t>
            </a:r>
            <a:endParaRPr lang="en-US" dirty="0">
              <a:solidFill>
                <a:schemeClr val="bg1"/>
              </a:solidFill>
            </a:endParaRPr>
          </a:p>
        </p:txBody>
      </p:sp>
      <p:pic>
        <p:nvPicPr>
          <p:cNvPr id="11" name="Picture 10"/>
          <p:cNvPicPr>
            <a:picLocks noChangeAspect="1"/>
          </p:cNvPicPr>
          <p:nvPr/>
        </p:nvPicPr>
        <p:blipFill>
          <a:blip r:embed="rId3"/>
          <a:stretch>
            <a:fillRect/>
          </a:stretch>
        </p:blipFill>
        <p:spPr>
          <a:xfrm>
            <a:off x="595107" y="1141325"/>
            <a:ext cx="3762786" cy="5422751"/>
          </a:xfrm>
          <a:prstGeom prst="rect">
            <a:avLst/>
          </a:prstGeom>
        </p:spPr>
      </p:pic>
    </p:spTree>
    <p:extLst>
      <p:ext uri="{BB962C8B-B14F-4D97-AF65-F5344CB8AC3E}">
        <p14:creationId xmlns:p14="http://schemas.microsoft.com/office/powerpoint/2010/main" val="4132254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MG Master Su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CC868A4B-A991-427B-A5A9-BC2D9F1783B3}"/>
    </a:ext>
  </a:extLst>
</a:theme>
</file>

<file path=ppt/theme/theme11.xml><?xml version="1.0" encoding="utf-8"?>
<a:theme xmlns:a="http://schemas.openxmlformats.org/drawingml/2006/main" name="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CB23AA4-42F6-40CF-B4FA-1B9A131E0261}"/>
    </a:ext>
  </a:extLst>
</a:theme>
</file>

<file path=ppt/theme/theme12.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B05AAC4-0B35-4D3E-8F87-FBAD02C6E7BE}"/>
    </a:ext>
  </a:extLst>
</a:theme>
</file>

<file path=ppt/theme/theme13.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FCD050C9-6A45-4FDE-8921-8F3AF5BAA66B}"/>
    </a:ext>
  </a:extLst>
</a:theme>
</file>

<file path=ppt/theme/theme1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663D7670-B7AC-47D7-8DB5-6B297BFDB422}"/>
    </a:ext>
  </a:extLst>
</a:theme>
</file>

<file path=ppt/theme/theme15.xml><?xml version="1.0" encoding="utf-8"?>
<a:theme xmlns:a="http://schemas.openxmlformats.org/drawingml/2006/main" name="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72B98AE-B736-4E02-A389-05B049C3A064}"/>
    </a:ext>
  </a:extLst>
</a:theme>
</file>

<file path=ppt/theme/theme16.xml><?xml version="1.0" encoding="utf-8"?>
<a:theme xmlns:a="http://schemas.openxmlformats.org/drawingml/2006/main" name="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C7EA49F-603D-4264-83BD-69A10158BA90}"/>
    </a:ext>
  </a:extLst>
</a:theme>
</file>

<file path=ppt/theme/theme17.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0E7AD18B-D450-4362-90E7-7D61A6452C16}"/>
    </a:ext>
  </a:extLst>
</a:theme>
</file>

<file path=ppt/theme/theme18.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657FA21F-3F92-48CF-8B58-02D881CA634A}"/>
    </a:ext>
  </a:extLst>
</a:theme>
</file>

<file path=ppt/theme/theme19.xml><?xml version="1.0" encoding="utf-8"?>
<a:theme xmlns:a="http://schemas.openxmlformats.org/drawingml/2006/main" name="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778AEFD-CFA6-42BD-81A3-5F13CBE3D773}"/>
    </a:ext>
  </a:extLst>
</a:theme>
</file>

<file path=ppt/theme/theme2.xml><?xml version="1.0" encoding="utf-8"?>
<a:theme xmlns:a="http://schemas.openxmlformats.org/drawingml/2006/main" name="2_potentialb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6E02003C-E89D-47B0-ABB5-4A3E592711AF}"/>
    </a:ext>
  </a:extLst>
</a:theme>
</file>

<file path=ppt/theme/theme21.xml><?xml version="1.0" encoding="utf-8"?>
<a:theme xmlns:a="http://schemas.openxmlformats.org/drawingml/2006/main" name="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173A2F62-6F48-4418-9CC5-6FE1E2C12BB4}"/>
    </a:ext>
  </a:extLst>
</a:theme>
</file>

<file path=ppt/theme/theme22.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8D9A708A-6F86-43EF-8A0D-2614346B999E}"/>
    </a:ext>
  </a:extLst>
</a:theme>
</file>

<file path=ppt/theme/theme23.xml><?xml version="1.0" encoding="utf-8"?>
<a:theme xmlns:a="http://schemas.openxmlformats.org/drawingml/2006/main" name="7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758EFE4-0EC2-4AA2-9130-C156A728A642}"/>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tentialb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plates for PNM">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09 iecc_residential Draft N1" id="{7BFCD08B-131B-4809-BF81-2F89F64C5895}" vid="{42E2F3C4-E5DC-4F1A-A415-ADC77F7A5CB4}"/>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09 iecc_residential Draft N1" id="{7BFCD08B-131B-4809-BF81-2F89F64C5895}" vid="{F1DB9F6F-4261-449E-B862-D643A340DB11}"/>
    </a:ext>
  </a:extLst>
</a:theme>
</file>

<file path=ppt/theme/theme6.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38BFE0AE-B9AF-42A7-BD12-70AB57E1A54F}"/>
    </a:ext>
  </a:extLst>
</a:theme>
</file>

<file path=ppt/theme/theme7.xml><?xml version="1.0" encoding="utf-8"?>
<a:theme xmlns:a="http://schemas.openxmlformats.org/drawingml/2006/main" name="1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2123606C-5A9B-4F08-BE07-13483DA7F521}"/>
    </a:ext>
  </a:extLst>
</a:theme>
</file>

<file path=ppt/theme/theme8.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141967DB-35C7-41C5-B344-14AFB414AE94}"/>
    </a:ext>
  </a:extLst>
</a:theme>
</file>

<file path=ppt/theme/theme9.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6AD791C1-D0E5-480D-A79C-5CB8AC8BE5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94CED177C08B4D85788B384B32BD34" ma:contentTypeVersion="2" ma:contentTypeDescription="Create a new document." ma:contentTypeScope="" ma:versionID="40e1e7b5f627e3c744bae84d91fa204f">
  <xsd:schema xmlns:xsd="http://www.w3.org/2001/XMLSchema" xmlns:xs="http://www.w3.org/2001/XMLSchema" xmlns:p="http://schemas.microsoft.com/office/2006/metadata/properties" xmlns:ns3="9730e66a-7804-4eac-98f3-ee0b38e77cab" targetNamespace="http://schemas.microsoft.com/office/2006/metadata/properties" ma:root="true" ma:fieldsID="a876b3c9ff0ae903c91e9f58792fe7b7" ns3:_="">
    <xsd:import namespace="9730e66a-7804-4eac-98f3-ee0b38e77cab"/>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0e66a-7804-4eac-98f3-ee0b38e77c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20847-7D01-44EB-B327-CBB6E6751C21}">
  <ds:schemaRefs>
    <ds:schemaRef ds:uri="http://schemas.microsoft.com/office/2006/metadata/properties"/>
    <ds:schemaRef ds:uri="9730e66a-7804-4eac-98f3-ee0b38e77ca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4B7B55FF-E829-41AE-98A2-9818DEA71819}">
  <ds:schemaRefs>
    <ds:schemaRef ds:uri="http://schemas.microsoft.com/sharepoint/v3/contenttype/forms"/>
  </ds:schemaRefs>
</ds:datastoreItem>
</file>

<file path=customXml/itemProps3.xml><?xml version="1.0" encoding="utf-8"?>
<ds:datastoreItem xmlns:ds="http://schemas.openxmlformats.org/officeDocument/2006/customXml" ds:itemID="{60A75FA5-E772-46F4-9BE0-93C26FFB2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0e66a-7804-4eac-98f3-ee0b38e77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Commercial Water Heating Systems DRAFT</Template>
  <TotalTime>56233</TotalTime>
  <Words>3196</Words>
  <Application>Microsoft Office PowerPoint</Application>
  <PresentationFormat>On-screen Show (4:3)</PresentationFormat>
  <Paragraphs>253</Paragraphs>
  <Slides>23</Slides>
  <Notes>21</Notes>
  <HiddenSlides>0</HiddenSlides>
  <MMClips>0</MMClips>
  <ScaleCrop>false</ScaleCrop>
  <HeadingPairs>
    <vt:vector size="4" baseType="variant">
      <vt:variant>
        <vt:lpstr>Theme</vt:lpstr>
      </vt:variant>
      <vt:variant>
        <vt:i4>23</vt:i4>
      </vt:variant>
      <vt:variant>
        <vt:lpstr>Slide Titles</vt:lpstr>
      </vt:variant>
      <vt:variant>
        <vt:i4>23</vt:i4>
      </vt:variant>
    </vt:vector>
  </HeadingPairs>
  <TitlesOfParts>
    <vt:vector size="46" baseType="lpstr">
      <vt:lpstr>BMG Master Sub</vt:lpstr>
      <vt:lpstr>2_potentialbmg</vt:lpstr>
      <vt:lpstr>1_potentialbmg</vt:lpstr>
      <vt:lpstr>Templates for PNM</vt:lpstr>
      <vt:lpstr>Custom Design</vt:lpstr>
      <vt:lpstr>Webcast PPT Template</vt:lpstr>
      <vt:lpstr>1_Webcast PPT Template</vt:lpstr>
      <vt:lpstr>5_BECU_Presentation_Template</vt:lpstr>
      <vt:lpstr>1_Default Design</vt:lpstr>
      <vt:lpstr>eere_green</vt:lpstr>
      <vt:lpstr>1_eere_green</vt:lpstr>
      <vt:lpstr>2_eere_green</vt:lpstr>
      <vt:lpstr>3_eere_green</vt:lpstr>
      <vt:lpstr>2_Default Design</vt:lpstr>
      <vt:lpstr>4_eere_green</vt:lpstr>
      <vt:lpstr>5_eere_green</vt:lpstr>
      <vt:lpstr>BECU_Presentation_Template</vt:lpstr>
      <vt:lpstr>1_BECU_Presentation_Template</vt:lpstr>
      <vt:lpstr>2_BECU_Presentation_Template</vt:lpstr>
      <vt:lpstr>3_BECU_Presentation_Template</vt:lpstr>
      <vt:lpstr>4_BECU_Presentation_Template</vt:lpstr>
      <vt:lpstr>6_BECU_Presentation_Template</vt:lpstr>
      <vt:lpstr>7_BECU_Presentation_Template</vt:lpstr>
      <vt:lpstr>Energy Rating Index Performance Path</vt:lpstr>
      <vt:lpstr>PowerPoint Presentation</vt:lpstr>
      <vt:lpstr>PowerPoint Presentation</vt:lpstr>
      <vt:lpstr>ERI Performance Path</vt:lpstr>
      <vt:lpstr>PowerPoint Presentation</vt:lpstr>
      <vt:lpstr>PowerPoint Presentation</vt:lpstr>
      <vt:lpstr>PowerPoint Presentation</vt:lpstr>
      <vt:lpstr>PowerPoint Presentation</vt:lpstr>
      <vt:lpstr>Average HERS Index by Climate Zones</vt:lpstr>
      <vt:lpstr>PowerPoint Presentation</vt:lpstr>
      <vt:lpstr>Benefits of the Energy Rating Index Score Option</vt:lpstr>
      <vt:lpstr>Cost Effectiveness of Using the ERI to Comply with the 2015 IECC</vt:lpstr>
      <vt:lpstr>2015 IECC Improvement Costs</vt:lpstr>
      <vt:lpstr>Economic Analysis</vt:lpstr>
      <vt:lpstr>PowerPoint Presentation</vt:lpstr>
      <vt:lpstr>PowerPoint Presentation</vt:lpstr>
      <vt:lpstr>PowerPoint Presentation</vt:lpstr>
      <vt:lpstr>PowerPoint Presentation</vt:lpstr>
      <vt:lpstr>PowerPoint Presentation</vt:lpstr>
      <vt:lpstr>PowerPoint Presentation</vt:lpstr>
      <vt:lpstr>RESNET</vt:lpstr>
      <vt:lpstr>Energy Rating Index Fact Sheets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Hot Water Systems</dc:title>
  <dc:creator>Josh</dc:creator>
  <cp:lastModifiedBy>Steven</cp:lastModifiedBy>
  <cp:revision>328</cp:revision>
  <cp:lastPrinted>2014-06-06T22:40:15Z</cp:lastPrinted>
  <dcterms:created xsi:type="dcterms:W3CDTF">2012-11-20T22:42:07Z</dcterms:created>
  <dcterms:modified xsi:type="dcterms:W3CDTF">2015-02-04T18:13:53Z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0x0101003394CED177C08B4D85788B384B32BD34</vt:lpwstr>
  </property>
</Properties>
</file>